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00"/>
    <a:srgbClr val="FF99CC"/>
    <a:srgbClr val="FF99FF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1EDE6-916A-43B6-B576-ADC52429EB45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7B277-AABF-4F92-84B7-32431F118A0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6428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4C6377-BE86-48AF-8AB6-2A5E39423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D9E1844-63BF-491B-9369-1F871D653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8AB2A6-91B6-47E4-8FF7-3A5ABC29E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E2090B-C7B0-47BF-BF53-761876230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F65422D-74CF-40FF-AA60-3CFFF6F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3966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4FDCBC-5686-48E0-A526-5064CCA2B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7B31BC0-2ED0-466D-A913-D16DEFDDF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CD44E0-3B16-498A-993C-B7982D97A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4B96BF8-C81F-4BC7-B547-6AF5DBF62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43148A-F3A2-4C49-A9B2-4F4FA3322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5959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B543B89-58A0-4973-9E29-9510534F8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376D65C-CD2C-4545-828B-13AE8DAB6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68057D-BB54-4295-AFC8-32CD44EEC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E467AD-B2E6-4C83-8E51-2900B34E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2EDFC0D-FF48-4F53-A6A7-DDF76D33E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27111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4253B5-0F33-4EFE-ABF0-AA067A44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5A1530-1036-4364-AC18-209A6D6FF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13589C-39FD-4348-ADC9-986EA2D4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CD1BB4-495F-4C92-BA7E-CB4E6946F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45D2028-35F1-4FF3-97DD-63FE9005E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5867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C8B933-CCD5-487D-BD69-FF0836A38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A7CC665-D75C-45B0-8645-AF48E300A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EF60F7-2DA8-488D-B56C-A4DEBAC0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01F087-2412-41C9-B23F-55FD270AA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C92625D-B3B2-47F1-8AC1-45F572E2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95094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A0F2DB-24E7-455B-952E-492EBE2C8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F9547D2-43FD-44DC-9AD8-D9747B88C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3978A2D-497E-450D-A4E7-C9E9F3F89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D32C121-1C34-4C96-86C5-45D1BB5B5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3404973-C26C-4DC1-BC1C-7124EB2ED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DEBA5F8-560D-460C-9FF5-FB096D84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05821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AF9EA6-89AF-48E9-ACB5-9C4989368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B1F99C0-8762-4CE7-B028-02954BA48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D7A078C-A662-43AE-9ED5-350A9AC34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E67377C-4755-495C-910E-DCB9555B77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D62DB04-6F10-4A50-8319-6F11A3C75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E54202B-6D67-437A-9348-80E102ED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F3A34A2-D731-4903-876D-A6C84D309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9F9246D-101E-4D5A-9A71-753B3FA2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7882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A7AA1E-9EEE-4757-9CC1-F265A8362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4D1C72F-6C17-42D1-A967-8B297250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E84A2B8-A722-432F-BA8A-8B8AB36D1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830D12D-943B-4BC0-B2D2-6B4F732A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7381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C79B92F-6F86-4B10-AAE7-9BF1F1CD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11E7667-F34E-441C-9A43-FFAE91D5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00E2DE4-22B8-4FE1-9F3D-822F85BA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6691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3A8708-8A5E-400C-AE15-7FC423DFC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36F95C-ADE4-4642-8CA7-47C2683B1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14C4FEF-9D0B-45F8-8FD3-B5817EDFE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D94928F-6845-447A-BAE8-1F1F74C31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2A333B9-03D9-49C3-A5AE-3B06C17D1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487D142-1A95-44AF-AA25-A7ABE61C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16372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FF8361-DCC0-451D-8B6B-D3CB2C10C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3139575-0FF7-4AEB-B4A7-5926D691A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6610DA7-D8F5-4FB2-807C-6CDC08E03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EF5EB47-0850-4FC1-85C6-CD5DA644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222427C-7A0D-4FA8-9921-E880A4996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A539F3C-51B7-40B2-9211-71718713F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96727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C"/>
            </a:gs>
            <a:gs pos="25000">
              <a:srgbClr val="FFFFCC"/>
            </a:gs>
            <a:gs pos="75000">
              <a:srgbClr val="FFFF66"/>
            </a:gs>
            <a:gs pos="100000">
              <a:srgbClr val="FFFF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DB34FD3-8F04-43E4-BF38-BB6153505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FD843CF-AFC7-4D83-B5CD-2CD2FF24B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AE0FAB0-73BB-4402-A262-FA4F8F36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11BF-E36F-4D5D-B0AD-E71B460A1382}" type="datetimeFigureOut">
              <a:rPr lang="bs-Latn-BA" smtClean="0"/>
              <a:t>5.11.2018.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E1DA726-81A5-4CDF-8B8F-C69F4E881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629F736-3E80-42E7-85C9-FCF799E2D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2002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slicmilica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ED5924-EFA0-40CF-A19C-1FC446B9CA3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66700" y="285750"/>
            <a:ext cx="11582400" cy="6267450"/>
          </a:xfrm>
        </p:spPr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Милица Теслић </a:t>
            </a:r>
            <a:r>
              <a:rPr lang="bs-Latn-B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Нови Сад</a:t>
            </a:r>
            <a:r>
              <a:rPr lang="bs-Latn-B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bs-Latn-BA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Филозофски факултет у Новом Саду</a:t>
            </a:r>
            <a:r>
              <a:rPr lang="bs-Latn-BA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14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teslicmilica@gmail.com</a:t>
            </a:r>
            <a:r>
              <a:rPr lang="sr-Cyrl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Значај приче као споне између детињства и старости, маште и збиље</a:t>
            </a:r>
            <a:r>
              <a:rPr lang="sr-Cyrl-RS" sz="53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5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53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53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bs-Latn-BA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R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Симпозијум</a:t>
            </a:r>
            <a:r>
              <a:rPr lang="sr-Cyrl-R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Ћопић фантастични</a:t>
            </a:r>
            <a:br>
              <a:rPr lang="sr-Cyrl-R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Нови Сад</a:t>
            </a:r>
            <a:r>
              <a:rPr lang="bs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bs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bs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bs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201</a:t>
            </a:r>
            <a: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bs-Latn-B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bs-Latn-BA" sz="2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2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dirty="0"/>
              <a:t/>
            </a:r>
            <a:br>
              <a:rPr lang="bs-Latn-BA" dirty="0"/>
            </a:br>
            <a:r>
              <a:rPr lang="bs-Latn-BA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s-Latn-B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74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83C837-1A51-4A0C-99DC-CFBFAA7EE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/>
            </a:r>
            <a:br>
              <a:rPr lang="bs-Latn-BA" dirty="0"/>
            </a:br>
            <a:endParaRPr lang="bs-Latn-B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85660C7-F429-4CBB-9321-DAEEFB9B7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6348"/>
            <a:ext cx="10515600" cy="4704736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  <a:endParaRPr lang="bs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Arial" panose="020B0604020202020204" pitchFamily="34" charset="0"/>
              <a:buAutoNum type="arabicParenR"/>
            </a:pP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Књижевност за одрасле и књижевност за децу</a:t>
            </a:r>
            <a:endParaRPr lang="bs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arenR"/>
            </a:pP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Одрасла особа као приповедач</a:t>
            </a:r>
            <a:endParaRPr lang="hr-H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Arial" panose="020B0604020202020204" pitchFamily="34" charset="0"/>
              <a:buAutoNum type="arabicParenR"/>
            </a:pP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Дете као приповедач</a:t>
            </a:r>
            <a:endParaRPr lang="bs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Arial" panose="020B0604020202020204" pitchFamily="34" charset="0"/>
              <a:buAutoNum type="arabicParenR"/>
            </a:pP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  <a:endParaRPr lang="bs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arenR"/>
            </a:pP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Извори и литература</a:t>
            </a:r>
            <a:endParaRPr lang="bs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91F75DF-B2DA-4067-95B4-9A0B3D66E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2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93348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5778EB-3DC4-41E6-8577-65DF9FCA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748D9F-1D7B-4651-968D-C384C95A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Књижевно дело – стварност или фикција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Како се стиче поверење читалаца?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Однос реалног и измишљеног, могућег и немогућег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„У спознаји границе између могућег и немогућег, у том процепу заправо лежи сва ограниченост људске перцепције“ (Васић Ракочевић 2013: 344).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Поистовећивање читалаца са књижевним ликом.</a:t>
            </a:r>
          </a:p>
          <a:p>
            <a:pPr marL="0" indent="0">
              <a:spcBef>
                <a:spcPts val="0"/>
              </a:spcBef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DB40F59-859D-4649-AC73-27B12450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26741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A31807-C526-4F39-8A64-82829215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Књижевност за одрасле и књижевност за децу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6F7145-D10B-41A6-944D-368788FBA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Деца су способна да сама себи пронађу литературу која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их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интересује независно од тога да ли је она првенствено намењена њима или не.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 шта верује одрастао човек? У шта верује дете?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Да ли само натприродна бића и појаве могу да заинтригирају децу?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Како се генерално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доживљава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књижевно дело намењено деци, а како оно намењено одраслом човеку?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AA1E4D1-BAD3-4061-BE2D-2A8741C2A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4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03541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4CA4F4-DF80-4EB7-848D-A6EAFED57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Одрасла особа као приповедач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6ADEE-B518-4820-83FE-0E8DF1AE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936" y="1620252"/>
            <a:ext cx="10796337" cy="482867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Карабардак Ђурађ, млинар Дундурије, Јово Шкандал</a:t>
            </a:r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Однос одраслих према свету, према стварности, према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деци.</a:t>
            </a:r>
            <a:endParaRPr lang="sr-Cyrl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Која је мотивација за причање прича? Какве су њихове приче? Која је њихова </a:t>
            </a: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улога? Којим језиком они говоре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sr-Cyrl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r-Cyrl-R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„Деца не могу да се уздигну на ниво одраслих, иако нормално ка томе теже, иако ће то постати, али зато одрасли могу </a:t>
            </a:r>
            <a:r>
              <a:rPr lang="en-US" sz="2400" dirty="0">
                <a:latin typeface="Arial" pitchFamily="34" charset="0"/>
                <a:ea typeface="Calibri"/>
                <a:cs typeface="Arial" pitchFamily="34" charset="0"/>
              </a:rPr>
              <a:t>‘</a:t>
            </a:r>
            <a:r>
              <a:rPr lang="sr-Cyrl-RS" sz="2400" dirty="0">
                <a:latin typeface="Arial" pitchFamily="34" charset="0"/>
                <a:ea typeface="Calibri"/>
                <a:cs typeface="Arial" pitchFamily="34" charset="0"/>
              </a:rPr>
              <a:t>подетињити</a:t>
            </a:r>
            <a:r>
              <a:rPr lang="en-US" sz="2400" dirty="0">
                <a:latin typeface="Arial" pitchFamily="34" charset="0"/>
                <a:ea typeface="Calibri"/>
                <a:cs typeface="Arial" pitchFamily="34" charset="0"/>
              </a:rPr>
              <a:t>’</a:t>
            </a:r>
            <a:r>
              <a:rPr lang="sr-Cyrl-RS" sz="2400" dirty="0" smtClean="0">
                <a:latin typeface="Arial" pitchFamily="34" charset="0"/>
                <a:ea typeface="Calibri"/>
                <a:cs typeface="Arial" pitchFamily="34" charset="0"/>
              </a:rPr>
              <a:t>, удубити </a:t>
            </a:r>
            <a:r>
              <a:rPr lang="sr-Cyrl-RS" sz="2400" dirty="0">
                <a:latin typeface="Arial" pitchFamily="34" charset="0"/>
                <a:ea typeface="Calibri"/>
                <a:cs typeface="Arial" pitchFamily="34" charset="0"/>
              </a:rPr>
              <a:t>се у психу детета и сродити се с дечјим животом, јер су били деца и детињство носе у суштини свога бића као основни слој од кога су почели сазнавати свет“ (Марковић 1978: 7</a:t>
            </a:r>
            <a:r>
              <a:rPr lang="sr-Cyrl-RS" sz="2400" dirty="0" smtClean="0">
                <a:latin typeface="Arial" pitchFamily="34" charset="0"/>
                <a:ea typeface="Calibri"/>
                <a:cs typeface="Arial" pitchFamily="34" charset="0"/>
              </a:rPr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endParaRPr lang="sr-Cyrl-R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bs-Latn-BA" dirty="0"/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822767-CC2C-4BF6-B22A-F3F2ADBCF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5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4439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777BE-EF9B-4E38-A42D-D4B956B8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Дете као приповедач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050D1D-CDE0-411E-B600-14B59C45A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Како дете доживљава причу? Како оно посматра књижевно дело?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Шта је оно у шта деца верују и како се мења њихово поимање стварности?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 детињству је заправо и зачетак стваралачког потенцијала појединца.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Одакле они добијају инспитацију да започну причу?</a:t>
            </a:r>
            <a:endParaRPr lang="hr-HR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Који је значај дечије, младалачке речи?</a:t>
            </a:r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8D578B0-9C16-46DF-A7B9-55C927EB0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6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05261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9D53F4-22A1-459C-9229-A72F9BFC7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4233EFD-CC6F-47F3-9507-AD61C1E83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sr-Cyrl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Поглед појединца на свет условљава и његово схватање о књижевности.</a:t>
            </a: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r-Cyrl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Дело, односно прича, захтева публику.</a:t>
            </a: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r-Cyrl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Однос фикције и стварности зависи од писца или приповедача, саме приче али и публике.</a:t>
            </a: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5F0F5C-93EA-4219-9465-5700CD03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7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069090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E7BC98-5FDC-4B75-A16F-50AC99DA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Извори и литература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7C4A40-FE30-407F-A315-1217E7DCA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1294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Марковић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19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Марковић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Ж. Слободан.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Записи о књижевности за децу.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Београд.</a:t>
            </a:r>
          </a:p>
          <a:p>
            <a:pPr marL="0" indent="0" algn="just">
              <a:spcBef>
                <a:spcPts val="0"/>
              </a:spcBef>
              <a:buNone/>
            </a:pPr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Васић Ракочевић</a:t>
            </a:r>
            <a:r>
              <a:rPr lang="bs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2013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Васић Ракочевић</a:t>
            </a:r>
            <a:r>
              <a:rPr lang="bs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В. Бранисла</a:t>
            </a: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bs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Феномен игре и елементи хумора као активизам и лирско оспоравање стварности у прози за децу Бранка Ћопића</a:t>
            </a:r>
            <a:r>
              <a:rPr lang="bs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bs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r-Cyrl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Лирски доживљај свијета у Ћопићевим дјелима: лирски, хумористички и сатирички свијет Бранка Ћопића.</a:t>
            </a:r>
            <a:r>
              <a:rPr lang="sr-Cyrl-R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Грац-Бањалука</a:t>
            </a:r>
            <a:r>
              <a:rPr lang="bs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3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r>
              <a:rPr lang="bs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−3</a:t>
            </a:r>
            <a:r>
              <a:rPr lang="sr-Cyrl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bs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A9A6352-B1FA-4B46-9A6D-ECF628DF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8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95430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1E6099-535B-44E6-B30A-F2080C94BA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40657" y="2503641"/>
            <a:ext cx="10663085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Хвала на пажњи</a:t>
            </a:r>
            <a:r>
              <a:rPr lang="bs-Latn-B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bs-Latn-B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DAD05F8-FABF-4AD2-8118-C03EDE71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9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75173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0F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FF0000"/>
      </a:accent6>
      <a:hlink>
        <a:srgbClr val="0563C1"/>
      </a:hlink>
      <a:folHlink>
        <a:srgbClr val="FFC0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444</Words>
  <Application>Microsoft Office PowerPoint</Application>
  <PresentationFormat>Custom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Милица Теслић (Нови Сад) Филозофски факултет у Новом Саду teslicmilica@gmail.com    Значај приче као споне између детињства и старости, маште и збиље  8. Симпозијум - Ћопић фантастични Нови Сад,  8–10. 11. 2018.   </vt:lpstr>
      <vt:lpstr>    </vt:lpstr>
      <vt:lpstr>Увод</vt:lpstr>
      <vt:lpstr>Књижевност за одрасле и књижевност за децу</vt:lpstr>
      <vt:lpstr>Одрасла особа као приповедач</vt:lpstr>
      <vt:lpstr>Дете као приповедач</vt:lpstr>
      <vt:lpstr>Закључак</vt:lpstr>
      <vt:lpstr>Извори и литература</vt:lpstr>
      <vt:lpstr>Хвала на пажњи!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Enisa Gološ</dc:title>
  <dc:creator>golos</dc:creator>
  <cp:lastModifiedBy>Milica</cp:lastModifiedBy>
  <cp:revision>48</cp:revision>
  <dcterms:created xsi:type="dcterms:W3CDTF">2017-09-03T17:11:22Z</dcterms:created>
  <dcterms:modified xsi:type="dcterms:W3CDTF">2018-11-05T20:44:41Z</dcterms:modified>
</cp:coreProperties>
</file>