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85" r:id="rId10"/>
    <p:sldId id="286" r:id="rId11"/>
    <p:sldId id="287" r:id="rId12"/>
    <p:sldId id="288" r:id="rId13"/>
    <p:sldId id="289" r:id="rId14"/>
    <p:sldId id="293" r:id="rId15"/>
    <p:sldId id="290" r:id="rId16"/>
    <p:sldId id="294" r:id="rId17"/>
    <p:sldId id="295" r:id="rId18"/>
    <p:sldId id="291" r:id="rId19"/>
    <p:sldId id="296" r:id="rId20"/>
    <p:sldId id="29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5" r:id="rId33"/>
    <p:sldId id="274" r:id="rId34"/>
    <p:sldId id="276" r:id="rId35"/>
    <p:sldId id="278" r:id="rId36"/>
    <p:sldId id="279" r:id="rId37"/>
    <p:sldId id="280" r:id="rId38"/>
    <p:sldId id="281" r:id="rId39"/>
    <p:sldId id="282" r:id="rId40"/>
    <p:sldId id="297" r:id="rId41"/>
    <p:sldId id="298" r:id="rId42"/>
    <p:sldId id="299" r:id="rId43"/>
    <p:sldId id="300" r:id="rId44"/>
    <p:sldId id="301" r:id="rId45"/>
    <p:sldId id="307" r:id="rId46"/>
    <p:sldId id="303" r:id="rId47"/>
    <p:sldId id="308" r:id="rId48"/>
    <p:sldId id="302" r:id="rId49"/>
    <p:sldId id="304" r:id="rId50"/>
    <p:sldId id="305" r:id="rId51"/>
    <p:sldId id="306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345E-9B43-4D51-9350-EBAC844A4E8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83D8-A031-4D78-871B-8E3EF2BD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ratkov@ptt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Arial" pitchFamily="34" charset="0"/>
                <a:cs typeface="Arial" pitchFamily="34" charset="0"/>
              </a:rPr>
              <a:t>Јелена Ратков – Квочка </a:t>
            </a:r>
            <a:r>
              <a:rPr lang="sr-Cyrl-RS" sz="3600" dirty="0" smtClean="0">
                <a:latin typeface="Arial" pitchFamily="34" charset="0"/>
                <a:cs typeface="Arial" pitchFamily="34" charset="0"/>
              </a:rPr>
              <a:t>(Сремски Карловци)</a:t>
            </a:r>
            <a:br>
              <a:rPr lang="sr-Cyrl-RS" sz="3600" dirty="0" smtClean="0">
                <a:latin typeface="Arial" pitchFamily="34" charset="0"/>
                <a:cs typeface="Arial" pitchFamily="34" charset="0"/>
              </a:rPr>
            </a:br>
            <a:r>
              <a:rPr lang="sr-Cyrl-R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Cyrl-R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3600" dirty="0" smtClean="0">
                <a:latin typeface="Arial" pitchFamily="34" charset="0"/>
                <a:cs typeface="Arial" pitchFamily="34" charset="0"/>
              </a:rPr>
            </a:br>
            <a:r>
              <a:rPr lang="sr-Cyrl-RS" sz="1600" dirty="0" smtClean="0">
                <a:latin typeface="Arial" pitchFamily="34" charset="0"/>
                <a:cs typeface="Arial" pitchFamily="34" charset="0"/>
              </a:rPr>
              <a:t>Карловачка Гимназија, Сремски Карловци</a:t>
            </a:r>
            <a:br>
              <a:rPr lang="sr-Cyrl-RS" sz="1600" dirty="0" smtClean="0">
                <a:latin typeface="Arial" pitchFamily="34" charset="0"/>
                <a:cs typeface="Arial" pitchFamily="34" charset="0"/>
              </a:rPr>
            </a:br>
            <a:r>
              <a:rPr lang="sr-Cyrl-R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jratkov@ptt.rs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>
                <a:latin typeface="Arial" pitchFamily="34" charset="0"/>
                <a:cs typeface="Arial" pitchFamily="34" charset="0"/>
              </a:rPr>
              <a:t>Јежева кућица,  Шумска бајка у интеракцији са Шумским огласима и у фантастичној рецепцији деце и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младих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sr-Cyrl-RS" sz="2600" dirty="0" smtClean="0">
                <a:latin typeface="Arial" pitchFamily="34" charset="0"/>
                <a:cs typeface="Arial" pitchFamily="34" charset="0"/>
              </a:rPr>
              <a:t>симпозијум „Ћопић фантастични“</a:t>
            </a:r>
            <a:br>
              <a:rPr lang="sr-Cyrl-RS" sz="2600" dirty="0" smtClean="0">
                <a:latin typeface="Arial" pitchFamily="34" charset="0"/>
                <a:cs typeface="Arial" pitchFamily="34" charset="0"/>
              </a:rPr>
            </a:br>
            <a:r>
              <a:rPr lang="sr-Cyrl-R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Cyrl-RS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600" dirty="0" smtClean="0">
                <a:latin typeface="Arial" pitchFamily="34" charset="0"/>
                <a:cs typeface="Arial" pitchFamily="34" charset="0"/>
              </a:rPr>
            </a:br>
            <a:r>
              <a:rPr lang="sr-Cyrl-RS" sz="2400" dirty="0">
                <a:latin typeface="Arial" pitchFamily="34" charset="0"/>
                <a:cs typeface="Arial" pitchFamily="34" charset="0"/>
              </a:rPr>
              <a:t>Нови Сад,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8 – 10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. 11.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2018.</a:t>
            </a:r>
            <a:r>
              <a:rPr lang="sr-Cyrl-R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Сумирајући спектар дечјих страхова др Милица Пејовић Милованчевић, дечји психијатар са Института за ментално здравље наводи да се деца плаше онога чега се родитељи плаше и чиме их родитељи плаше.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Страх од вука (који је и израз најдубљег страхопоштовања јер је порекло српског народа у предаји повезано са вуком)  и другог звериња страшне чељусти (медведа, дивље свиње, па и лисице) архетипски је као и страх од мрака. 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Насупрот мраку, шуми, вуку, другим зверовима страшних чељусти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стоји: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кућица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завича</a:t>
            </a:r>
            <a:r>
              <a:rPr lang="ru-RU" dirty="0">
                <a:latin typeface="Arial" pitchFamily="34" charset="0"/>
                <a:cs typeface="Arial" pitchFamily="34" charset="0"/>
              </a:rPr>
              <a:t>ј. </a:t>
            </a: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500" i="1" dirty="0" smtClean="0">
                <a:latin typeface="Arial" pitchFamily="34" charset="0"/>
                <a:cs typeface="Arial" pitchFamily="34" charset="0"/>
              </a:rPr>
              <a:t>Пријатељу</a:t>
            </a:r>
            <a:r>
              <a:rPr lang="sr-Cyrl-RS" sz="3500" i="1" dirty="0">
                <a:latin typeface="Arial" pitchFamily="34" charset="0"/>
                <a:cs typeface="Arial" pitchFamily="34" charset="0"/>
              </a:rPr>
              <a:t>, читаоче</a:t>
            </a:r>
          </a:p>
          <a:p>
            <a:pPr marL="0" indent="0">
              <a:buNone/>
            </a:pPr>
            <a:r>
              <a:rPr lang="sr-Cyrl-RS" sz="3500" i="1" dirty="0">
                <a:latin typeface="Arial" pitchFamily="34" charset="0"/>
                <a:cs typeface="Arial" pitchFamily="34" charset="0"/>
              </a:rPr>
              <a:t>Признаћу ти, што бих крио,</a:t>
            </a:r>
          </a:p>
          <a:p>
            <a:pPr marL="0" indent="0">
              <a:buNone/>
            </a:pPr>
            <a:r>
              <a:rPr lang="sr-Cyrl-RS" sz="3500" i="1" dirty="0">
                <a:latin typeface="Arial" pitchFamily="34" charset="0"/>
                <a:cs typeface="Arial" pitchFamily="34" charset="0"/>
              </a:rPr>
              <a:t>У времена она давна</a:t>
            </a:r>
          </a:p>
          <a:p>
            <a:pPr marL="0" indent="0">
              <a:buNone/>
            </a:pPr>
            <a:r>
              <a:rPr lang="sr-Cyrl-RS" sz="3500" i="1" dirty="0">
                <a:latin typeface="Arial" pitchFamily="34" charset="0"/>
                <a:cs typeface="Arial" pitchFamily="34" charset="0"/>
              </a:rPr>
              <a:t>Ја сам срећан дјечак био.</a:t>
            </a:r>
          </a:p>
          <a:p>
            <a:pPr marL="0" indent="0">
              <a:buNone/>
            </a:pPr>
            <a:r>
              <a:rPr lang="sr-Cyrl-RS" sz="3500" i="1" dirty="0">
                <a:latin typeface="Arial" pitchFamily="34" charset="0"/>
                <a:cs typeface="Arial" pitchFamily="34" charset="0"/>
              </a:rPr>
              <a:t>Нигдје више таквог раја</a:t>
            </a:r>
          </a:p>
          <a:p>
            <a:pPr marL="0" indent="0">
              <a:buNone/>
            </a:pPr>
            <a:r>
              <a:rPr lang="sr-Cyrl-RS" sz="3500" i="1" dirty="0">
                <a:latin typeface="Arial" pitchFamily="34" charset="0"/>
                <a:cs typeface="Arial" pitchFamily="34" charset="0"/>
              </a:rPr>
              <a:t>Као мога завичаја. </a:t>
            </a:r>
            <a:endParaRPr lang="sr-Cyrl-RS" sz="35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3500" i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sr-Cyrl-RS" sz="3500" i="1" dirty="0">
                <a:latin typeface="Arial" pitchFamily="34" charset="0"/>
                <a:cs typeface="Arial" pitchFamily="34" charset="0"/>
              </a:rPr>
              <a:t>	</a:t>
            </a:r>
            <a:r>
              <a:rPr lang="sr-Cyrl-RS" sz="3500" i="1" dirty="0" smtClean="0">
                <a:latin typeface="Arial" pitchFamily="34" charset="0"/>
                <a:cs typeface="Arial" pitchFamily="34" charset="0"/>
              </a:rPr>
              <a:t>		Бранко	</a:t>
            </a:r>
            <a:r>
              <a:rPr lang="sr-Cyrl-RS" sz="3500" dirty="0" smtClean="0">
                <a:latin typeface="Arial" pitchFamily="34" charset="0"/>
                <a:cs typeface="Arial" pitchFamily="34" charset="0"/>
              </a:rPr>
              <a:t>Ћопић: </a:t>
            </a:r>
            <a:r>
              <a:rPr lang="sr-Cyrl-RS" sz="3500" cap="small" dirty="0" smtClean="0">
                <a:latin typeface="Arial" pitchFamily="34" charset="0"/>
                <a:cs typeface="Arial" pitchFamily="34" charset="0"/>
              </a:rPr>
              <a:t>Читаоцу</a:t>
            </a:r>
            <a:endParaRPr lang="sr-Cyrl-RS" sz="3500" cap="small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019800"/>
          </a:xfrm>
        </p:spPr>
        <p:txBody>
          <a:bodyPr>
            <a:normAutofit fontScale="92500" lnSpcReduction="20000"/>
          </a:bodyPr>
          <a:lstStyle/>
          <a:p>
            <a:endParaRPr lang="sr-Cyrl-RS" dirty="0"/>
          </a:p>
          <a:p>
            <a:pPr marL="0" indent="0" algn="just">
              <a:buNone/>
            </a:pPr>
            <a:r>
              <a:rPr lang="sr-Cyrl-RS" sz="3500" dirty="0">
                <a:latin typeface="Arial" pitchFamily="34" charset="0"/>
                <a:cs typeface="Arial" pitchFamily="34" charset="0"/>
              </a:rPr>
              <a:t>Бранко Ћопић је, по властитим казивањима, за читаво време детињства чувао јагањце и овце, а јагањцима и овцама највећа претња су увек </a:t>
            </a:r>
            <a:r>
              <a:rPr lang="sr-Cyrl-RS" sz="3500" dirty="0" smtClean="0">
                <a:latin typeface="Arial" pitchFamily="34" charset="0"/>
                <a:cs typeface="Arial" pitchFamily="34" charset="0"/>
              </a:rPr>
              <a:t>вуци:</a:t>
            </a:r>
          </a:p>
          <a:p>
            <a:pPr marL="0" indent="0" algn="just">
              <a:buNone/>
            </a:pPr>
            <a:r>
              <a:rPr lang="sr-Cyrl-RS" sz="35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Cyrl-RS" sz="3500" dirty="0">
                <a:latin typeface="Arial" pitchFamily="34" charset="0"/>
                <a:cs typeface="Arial" pitchFamily="34" charset="0"/>
              </a:rPr>
              <a:t>Дојурим кући, дјед пита: Шта је? Да нису вуци</a:t>
            </a:r>
            <a:r>
              <a:rPr lang="sr-Cyrl-RS" sz="3500" dirty="0" smtClean="0">
                <a:latin typeface="Arial" pitchFamily="34" charset="0"/>
                <a:cs typeface="Arial" pitchFamily="34" charset="0"/>
              </a:rPr>
              <a:t>?“ (</a:t>
            </a:r>
            <a:r>
              <a:rPr lang="sr-Cyrl-RS" sz="3500" dirty="0">
                <a:latin typeface="Arial" pitchFamily="34" charset="0"/>
                <a:cs typeface="Arial" pitchFamily="34" charset="0"/>
              </a:rPr>
              <a:t>Ћопић 2001: 29</a:t>
            </a:r>
            <a:r>
              <a:rPr lang="sr-Cyrl-RS" sz="3500" dirty="0" smtClean="0">
                <a:latin typeface="Arial" pitchFamily="34" charset="0"/>
                <a:cs typeface="Arial" pitchFamily="34" charset="0"/>
              </a:rPr>
              <a:t>). Тад неће бити вуци, него облаци над Грмечом, који се и зове тако због страшне грмљавине.</a:t>
            </a:r>
          </a:p>
          <a:p>
            <a:pPr marL="0" indent="0" algn="just">
              <a:buNone/>
            </a:pPr>
            <a:endParaRPr lang="sr-Cyrl-RS" sz="3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Cyrl-RS" sz="3500" dirty="0" smtClean="0">
                <a:latin typeface="Arial" pitchFamily="34" charset="0"/>
                <a:cs typeface="Arial" pitchFamily="34" charset="0"/>
              </a:rPr>
              <a:t>Домаћим </a:t>
            </a:r>
            <a:r>
              <a:rPr lang="sr-Cyrl-RS" sz="3500" dirty="0">
                <a:latin typeface="Arial" pitchFamily="34" charset="0"/>
                <a:cs typeface="Arial" pitchFamily="34" charset="0"/>
              </a:rPr>
              <a:t>пернатим животињама претња су лисице, човеку – медвед и дивље свиње. 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Оно чега се дечак Бранко Ћопић у детињству није плашио (ни кроз индивидуално, ни кроз колективно несвесно) и животиње које је често уносио у кућу биле су: жабе, јежеви и корњаче (према Ћопић 2001: 30). Такав један јеж ће постати главни лик најчувеније Ћопићеве песничке целине за децу, шумске бајке, </a:t>
            </a:r>
            <a:r>
              <a:rPr lang="sr-Cyrl-RS" cap="small" dirty="0">
                <a:latin typeface="Arial" pitchFamily="34" charset="0"/>
                <a:cs typeface="Arial" pitchFamily="34" charset="0"/>
              </a:rPr>
              <a:t>Јежева кућица</a:t>
            </a:r>
            <a:r>
              <a:rPr lang="sr-Cyrl-R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Песник Рајко Петров Ного у кратком есеју о стогодишњици Ћопићевог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рођења (2015),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Изгон Бранка Ћопића</a:t>
            </a:r>
            <a:r>
              <a:rPr lang="ru-RU" dirty="0">
                <a:latin typeface="Arial" pitchFamily="34" charset="0"/>
                <a:cs typeface="Arial" pitchFamily="34" charset="0"/>
              </a:rPr>
              <a:t>, каже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„Писац који је био међу децом најомиљенији, овдашња деца га не познају.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Изгон </a:t>
            </a:r>
            <a:r>
              <a:rPr lang="ru-RU" dirty="0">
                <a:latin typeface="Arial" pitchFamily="34" charset="0"/>
                <a:cs typeface="Arial" pitchFamily="34" charset="0"/>
              </a:rPr>
              <a:t>Ћопића из лектире, из програма издавачких кућа и школа, из јавности, из наших живота, из сећања, из памћења... тај изгон шта значи, шта хоће 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поништи?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Разорили су државу, војску, судство, здравство, школство, породицу, сад разарају цркву, а већ одавно и нарочито, културу, књижевност, поготво ону која стоји у темељу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идентитета“.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 </a:t>
            </a:r>
            <a:r>
              <a:rPr lang="ru-RU" dirty="0">
                <a:latin typeface="Arial" pitchFamily="34" charset="0"/>
                <a:cs typeface="Arial" pitchFamily="34" charset="0"/>
              </a:rPr>
              <a:t>књижевношћу ће то бити мало теже, јер се лако не одаје забораву оно што је на памћењу и сећању створено и што има незгодну моћ – да васкрсне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“. </a:t>
            </a:r>
          </a:p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Рајко Петров Ного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Неприкосновен доказ је управо </a:t>
            </a:r>
            <a:r>
              <a:rPr lang="sr-Cyrl-RS" cap="small" dirty="0">
                <a:latin typeface="Arial" pitchFamily="34" charset="0"/>
                <a:cs typeface="Arial" pitchFamily="34" charset="0"/>
              </a:rPr>
              <a:t>Јежева кућица</a:t>
            </a:r>
            <a:r>
              <a:rPr lang="sr-Cyrl-RS" dirty="0">
                <a:latin typeface="Arial" pitchFamily="34" charset="0"/>
                <a:cs typeface="Arial" pitchFamily="34" charset="0"/>
              </a:rPr>
              <a:t>.</a:t>
            </a:r>
            <a:br>
              <a:rPr lang="sr-Cyrl-R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Да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је реч о књижевном делу створеном одиста на најдубљем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народном памћењу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и сећању потврђују следеће реченице:</a:t>
            </a:r>
          </a:p>
          <a:p>
            <a:pPr marL="0" indent="0" algn="just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„Нитко није опјевао дјетињство тако лирски и љупко као Ћопић, и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створио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један свијет испуњен магијом лирске једноставности и меланколије, тако наивне и искрене, да ју је могуће читати као апологију чистом природном животу […]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Ћопић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заборављени пантеист у чијем литерарном свијету људи и животиње још увијек живе у нераскидивом савезништву“.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Написао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Ненад Ризвановић у тексту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Велики пјесник дјетинјства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Страхови</a:t>
            </a:r>
          </a:p>
          <a:p>
            <a:r>
              <a:rPr lang="sr-Cyrl-RS" dirty="0" smtClean="0"/>
              <a:t>Архетипови</a:t>
            </a:r>
          </a:p>
          <a:p>
            <a:r>
              <a:rPr lang="sr-Cyrl-RS" dirty="0" smtClean="0"/>
              <a:t>Растрашивања</a:t>
            </a:r>
          </a:p>
          <a:p>
            <a:r>
              <a:rPr lang="sr-Cyrl-RS" dirty="0" smtClean="0"/>
              <a:t>Перцепција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Јежурка Јежић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Cyrl-RS" cap="small" dirty="0" smtClean="0">
                <a:latin typeface="Arial" pitchFamily="34" charset="0"/>
                <a:cs typeface="Arial" pitchFamily="34" charset="0"/>
              </a:rPr>
              <a:t>Јежева </a:t>
            </a:r>
            <a:r>
              <a:rPr lang="sr-Cyrl-RS" cap="small" dirty="0">
                <a:latin typeface="Arial" pitchFamily="34" charset="0"/>
                <a:cs typeface="Arial" pitchFamily="34" charset="0"/>
              </a:rPr>
              <a:t>кућица</a:t>
            </a:r>
            <a:r>
              <a:rPr lang="sr-Cyrl-RS" dirty="0">
                <a:latin typeface="Arial" pitchFamily="34" charset="0"/>
                <a:cs typeface="Arial" pitchFamily="34" charset="0"/>
              </a:rPr>
              <a:t> је по Ноговим речима „апотеоза о кући као врхунском уточишту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[…]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Понекад помишљам да је Јежурка Јежић друго име Бранка Ћопића“ (Ћопић 2001: 32).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Главна личност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893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Поштар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24" y="1600200"/>
            <a:ext cx="6346752" cy="4525963"/>
          </a:xfrm>
        </p:spPr>
      </p:pic>
    </p:spTree>
    <p:extLst>
      <p:ext uri="{BB962C8B-B14F-4D97-AF65-F5344CB8AC3E}">
        <p14:creationId xmlns:p14="http://schemas.microsoft.com/office/powerpoint/2010/main" val="6820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Остаде лија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мисли се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Врага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што му је кућа толико драга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4381"/>
            <a:ext cx="6096000" cy="3657600"/>
          </a:xfrm>
        </p:spPr>
      </p:pic>
    </p:spTree>
    <p:extLst>
      <p:ext uri="{BB962C8B-B14F-4D97-AF65-F5344CB8AC3E}">
        <p14:creationId xmlns:p14="http://schemas.microsoft.com/office/powerpoint/2010/main" val="36504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Ех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кућа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трице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Вели вук зао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Ја бих своју за јагње дао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745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Кућица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глупост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Моје ми њушке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своју бих дао за гњиле крушке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781800" cy="4512980"/>
          </a:xfrm>
        </p:spPr>
      </p:pic>
    </p:spTree>
    <p:extLst>
      <p:ext uri="{BB962C8B-B14F-4D97-AF65-F5344CB8AC3E}">
        <p14:creationId xmlns:p14="http://schemas.microsoft.com/office/powerpoint/2010/main" val="29181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Рођено гнездо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Тако ми сала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sz="3200" i="1" dirty="0" smtClean="0">
                <a:latin typeface="Arial" pitchFamily="34" charset="0"/>
                <a:cs typeface="Arial" pitchFamily="34" charset="0"/>
              </a:rPr>
              <a:t>за пола ручка ја бих га дала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5145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43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Градско казалиште лутака Ријека </a:t>
            </a:r>
            <a:br>
              <a:rPr lang="sr-Cyrl-RS" sz="3600" dirty="0" smtClean="0">
                <a:latin typeface="Arial" pitchFamily="34" charset="0"/>
                <a:cs typeface="Arial" pitchFamily="34" charset="0"/>
              </a:rPr>
            </a:br>
            <a:r>
              <a:rPr lang="sr-Cyrl-RS" sz="3600" cap="small" dirty="0" smtClean="0">
                <a:latin typeface="Arial" pitchFamily="34" charset="0"/>
                <a:cs typeface="Arial" pitchFamily="34" charset="0"/>
              </a:rPr>
              <a:t>Јежева кућица</a:t>
            </a:r>
            <a:endParaRPr lang="en-US" sz="36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43000"/>
            <a:ext cx="4484427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Текст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углазбљених фраза: Бранко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Ћопић</a:t>
            </a:r>
            <a:endParaRPr lang="sr-Cyrl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Глазба и сценска обрада: Хрвоје Хегедушић</a:t>
            </a:r>
          </a:p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Прилагодба за сценско извођење и режија: Санда Миладинов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Лангерхолц</a:t>
            </a:r>
            <a:endParaRPr lang="sr-Cyrl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143000"/>
            <a:ext cx="449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Улоге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sr-Cyrl-RS" sz="3200" dirty="0">
              <a:latin typeface="Arial" pitchFamily="34" charset="0"/>
              <a:cs typeface="Arial" pitchFamily="34" charset="0"/>
            </a:endParaRPr>
          </a:p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Јежурка Јежић Карин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Фрухлих</a:t>
            </a:r>
            <a:endParaRPr lang="sr-Cyrl-RS" sz="3200" dirty="0">
              <a:latin typeface="Arial" pitchFamily="34" charset="0"/>
              <a:cs typeface="Arial" pitchFamily="34" charset="0"/>
            </a:endParaRPr>
          </a:p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Лисица Мица Алмира Штифанић</a:t>
            </a:r>
          </a:p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Медо Златко Вицић</a:t>
            </a:r>
          </a:p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Дивља свиња Давид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Петровић</a:t>
            </a:r>
            <a:endParaRPr lang="sr-Cyrl-RS" sz="3200" dirty="0">
              <a:latin typeface="Arial" pitchFamily="34" charset="0"/>
              <a:cs typeface="Arial" pitchFamily="34" charset="0"/>
            </a:endParaRPr>
          </a:p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Вук Алеџ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Ђаковић</a:t>
            </a:r>
            <a:endParaRPr lang="sr-Cyrl-RS" sz="3200" dirty="0">
              <a:latin typeface="Arial" pitchFamily="34" charset="0"/>
              <a:cs typeface="Arial" pitchFamily="34" charset="0"/>
            </a:endParaRPr>
          </a:p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Поштар Зец Андреа Шпиндел</a:t>
            </a:r>
          </a:p>
        </p:txBody>
      </p:sp>
    </p:spTree>
    <p:extLst>
      <p:ext uri="{BB962C8B-B14F-4D97-AF65-F5344CB8AC3E}">
        <p14:creationId xmlns:p14="http://schemas.microsoft.com/office/powerpoint/2010/main" val="19078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Представа се игра пуних 18 година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8" y="1600200"/>
            <a:ext cx="6568303" cy="4525963"/>
          </a:xfrm>
        </p:spPr>
      </p:pic>
    </p:spTree>
    <p:extLst>
      <p:ext uri="{BB962C8B-B14F-4D97-AF65-F5344CB8AC3E}">
        <p14:creationId xmlns:p14="http://schemas.microsoft.com/office/powerpoint/2010/main" val="15343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Не престаје да плени младу публику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3810000" cy="4998360"/>
          </a:xfrm>
        </p:spPr>
      </p:pic>
    </p:spTree>
    <p:extLst>
      <p:ext uri="{BB962C8B-B14F-4D97-AF65-F5344CB8AC3E}">
        <p14:creationId xmlns:p14="http://schemas.microsoft.com/office/powerpoint/2010/main" val="34764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Рад говори о најчувенијој Ћопићевој песничкој целини намењеној деци –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Јежевој кућици</a:t>
            </a:r>
            <a:r>
              <a:rPr lang="ru-RU" dirty="0">
                <a:latin typeface="Arial" pitchFamily="34" charset="0"/>
                <a:cs typeface="Arial" pitchFamily="34" charset="0"/>
              </a:rPr>
              <a:t>.  Медвед, вук, дивља свиња и лисица чине скупину звери, супротстављених јежу и његовој кућици, које нарочито угрожавају живот човеков у тесној вези са природом, земљом, пашњаком, шумом, као и са домаћим животињама.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Музика и сценска адаптација Хрвоја Хегедушића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8" y="1600200"/>
            <a:ext cx="6568303" cy="4525963"/>
          </a:xfrm>
        </p:spPr>
      </p:pic>
    </p:spTree>
    <p:extLst>
      <p:ext uri="{BB962C8B-B14F-4D97-AF65-F5344CB8AC3E}">
        <p14:creationId xmlns:p14="http://schemas.microsoft.com/office/powerpoint/2010/main" val="35485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Казалиште лутака Загреб – </a:t>
            </a:r>
            <a:r>
              <a:rPr lang="ru-RU" sz="3200" cap="small" dirty="0">
                <a:latin typeface="Arial" pitchFamily="34" charset="0"/>
                <a:cs typeface="Arial" pitchFamily="34" charset="0"/>
              </a:rPr>
              <a:t>Јежева кућица</a:t>
            </a:r>
            <a:endParaRPr lang="en-US" sz="32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84" y="1524000"/>
            <a:ext cx="4953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dirty="0"/>
              <a:t>Текст: Бранко Ћопић</a:t>
            </a:r>
          </a:p>
          <a:p>
            <a:pPr marL="0" indent="0">
              <a:buNone/>
            </a:pPr>
            <a:r>
              <a:rPr lang="sr-Cyrl-RS" dirty="0"/>
              <a:t>Драматизација: Божидар Виолић</a:t>
            </a:r>
          </a:p>
          <a:p>
            <a:pPr marL="0" indent="0">
              <a:buNone/>
            </a:pPr>
            <a:r>
              <a:rPr lang="sr-Cyrl-RS" dirty="0"/>
              <a:t>Режија: Божидар Виолић</a:t>
            </a:r>
          </a:p>
          <a:p>
            <a:pPr marL="0" indent="0">
              <a:buNone/>
            </a:pPr>
            <a:r>
              <a:rPr lang="sr-Cyrl-RS" dirty="0"/>
              <a:t>Креација лутака: Весна Балабанић</a:t>
            </a:r>
          </a:p>
          <a:p>
            <a:pPr marL="0" indent="0">
              <a:buNone/>
            </a:pPr>
            <a:r>
              <a:rPr lang="sr-Cyrl-RS" dirty="0"/>
              <a:t>Сценографија: Ива-Матија Битанга и Лео Вукелић</a:t>
            </a:r>
          </a:p>
          <a:p>
            <a:pPr marL="0" indent="0">
              <a:buNone/>
            </a:pPr>
            <a:r>
              <a:rPr lang="sr-Cyrl-RS" dirty="0"/>
              <a:t>Глазба: Мате </a:t>
            </a:r>
            <a:r>
              <a:rPr lang="sr-Cyrl-RS" dirty="0" smtClean="0"/>
              <a:t>Матишић</a:t>
            </a:r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24000"/>
            <a:ext cx="38338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Играју</a:t>
            </a:r>
          </a:p>
          <a:p>
            <a:r>
              <a:rPr lang="sr-Cyrl-RS" sz="3200" dirty="0"/>
              <a:t>ЖЕЉКО ШЕСТИЋ</a:t>
            </a:r>
          </a:p>
          <a:p>
            <a:r>
              <a:rPr lang="sr-Cyrl-RS" sz="3200" dirty="0"/>
              <a:t>ЂУРО РОИЋ</a:t>
            </a:r>
          </a:p>
          <a:p>
            <a:r>
              <a:rPr lang="sr-Cyrl-RS" sz="3200" dirty="0"/>
              <a:t>БРАНКО СМИЉАНИЋ</a:t>
            </a:r>
          </a:p>
          <a:p>
            <a:r>
              <a:rPr lang="sr-Cyrl-RS" sz="3200" dirty="0"/>
              <a:t>АНДРЕА БАКОВИЋ</a:t>
            </a:r>
          </a:p>
          <a:p>
            <a:r>
              <a:rPr lang="sr-Cyrl-RS" sz="3200" dirty="0"/>
              <a:t>АНЂЕЛКО ПЕТРИЦ</a:t>
            </a:r>
          </a:p>
          <a:p>
            <a:r>
              <a:rPr lang="sr-Cyrl-RS" sz="3200" dirty="0"/>
              <a:t>ЈАДРАН ГРУБИШИЋ</a:t>
            </a:r>
          </a:p>
          <a:p>
            <a:r>
              <a:rPr lang="sr-Cyrl-RS" sz="3200" dirty="0"/>
              <a:t>КАТАРИНА ПЕРИЦА-КИРИН</a:t>
            </a:r>
          </a:p>
          <a:p>
            <a:endParaRPr lang="sr-Cyrl-RS" sz="3200" dirty="0"/>
          </a:p>
          <a:p>
            <a:endParaRPr lang="sr-Cyrl-RS" sz="3200" dirty="0"/>
          </a:p>
        </p:txBody>
      </p:sp>
    </p:spTree>
    <p:extLst>
      <p:ext uri="{BB962C8B-B14F-4D97-AF65-F5344CB8AC3E}">
        <p14:creationId xmlns:p14="http://schemas.microsoft.com/office/powerpoint/2010/main" val="25856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Драматизација и режија – Божидар Виолић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10787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На репертоару готово деценију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(o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2009</a:t>
            </a:r>
            <a:r>
              <a:rPr lang="sr-Cyrl-RS" sz="3200" dirty="0">
                <a:latin typeface="Arial" pitchFamily="34" charset="0"/>
                <a:cs typeface="Arial" pitchFamily="34" charset="0"/>
              </a:rPr>
              <a:t>.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42018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Јежева кућица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35184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Позориште лутака Пинокио – Београд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премијера 8. септембар 2016.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Редитељ: Драгослав Тодоровић</a:t>
            </a:r>
          </a:p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Драматизација: Предраг Бјелошевић</a:t>
            </a:r>
          </a:p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Дизајн лутака, сценографије и костима: Јелена Милић-Златковић</a:t>
            </a:r>
          </a:p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Музика: Владимир Пејковић</a:t>
            </a:r>
          </a:p>
          <a:p>
            <a:pPr marL="0" indent="0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Играју: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Горан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Поповић, Јован Поповић, Зоран Тодоровић, Жељка Мандић, Драгана Васић, Зорана Милошаковић-Тасић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Лија – врлина чиста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7" y="1600200"/>
            <a:ext cx="6787586" cy="4525963"/>
          </a:xfrm>
        </p:spPr>
      </p:pic>
    </p:spTree>
    <p:extLst>
      <p:ext uri="{BB962C8B-B14F-4D97-AF65-F5344CB8AC3E}">
        <p14:creationId xmlns:p14="http://schemas.microsoft.com/office/powerpoint/2010/main" val="13110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Вук – зао и крволок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69" y="1600200"/>
            <a:ext cx="6791661" cy="4525963"/>
          </a:xfrm>
        </p:spPr>
      </p:pic>
    </p:spTree>
    <p:extLst>
      <p:ext uri="{BB962C8B-B14F-4D97-AF65-F5344CB8AC3E}">
        <p14:creationId xmlns:p14="http://schemas.microsoft.com/office/powerpoint/2010/main" val="11990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Меда – трапави и пријатељ пчела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69" y="1600200"/>
            <a:ext cx="6791661" cy="4525963"/>
          </a:xfrm>
        </p:spPr>
      </p:pic>
    </p:spTree>
    <p:extLst>
      <p:ext uri="{BB962C8B-B14F-4D97-AF65-F5344CB8AC3E}">
        <p14:creationId xmlns:p14="http://schemas.microsoft.com/office/powerpoint/2010/main" val="5010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Славни ловац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Јежурка Јежић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495800" cy="5257800"/>
          </a:xfrm>
        </p:spPr>
      </p:pic>
    </p:spTree>
    <p:extLst>
      <p:ext uri="{BB962C8B-B14F-4D97-AF65-F5344CB8AC3E}">
        <p14:creationId xmlns:p14="http://schemas.microsoft.com/office/powerpoint/2010/main" val="33043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На особен начин пратимо ауторово лирско евоцирање детињства, доба невиности, дражи одрастања заснованог на традицији која сеже до најдревнијих корена једног народа. Кроз укрштај, чак симбиозу човековог живота са светом биљним и животињским, у чистоти ауторових доживљавања јесте чар и неодољива привлачност текста.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Бајке су, традиционално, један од базичних начина упознавања деце са природним и друштвеним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окр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жењем</a:t>
            </a:r>
            <a:r>
              <a:rPr lang="ru-RU" dirty="0">
                <a:latin typeface="Arial" pitchFamily="34" charset="0"/>
                <a:cs typeface="Arial" pitchFamily="34" charset="0"/>
              </a:rPr>
              <a:t>, као и моралним вредностима. „Прича о бајци као књижевној врсти почиње када и прича о усменој књижевности,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реч је о преношењу свеколиког искуства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усменим путем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Са проналаском и применом технике штампе и других начина преношења информација, није се смањио интерес за бајку […]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дан данас деца ће тражити да им причате бајку. Погледаће и анимације у виду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сликовница,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филма, али опет ће тражити да им бајку причате (читате)“ (Константиновић 2006: 20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случај и са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Јежевом кућицом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629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„Мој муж, који је из Дубровника, је читао оригиналну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Јежеву кућицу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нашој кћеркици док је била мала. Заиста сам била одушевљена том песмом, допао ми се ритам и паметан начин на који се прича развијала […] и за кратко време сам прве строфе заједно са нашом кћерком научила напамет“ каже Сузан Кертис – Којаковић, која је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Јежеву кућицу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превела на енглески језик, те утицала да се ово дело појави у још два вида, као опера за децу и као мјузикл у Великој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Британији, 2012/213.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4983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„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Јежева кућица </a:t>
            </a:r>
            <a:r>
              <a:rPr lang="ru-RU" dirty="0">
                <a:latin typeface="Arial" pitchFamily="34" charset="0"/>
                <a:cs typeface="Arial" pitchFamily="34" charset="0"/>
              </a:rPr>
              <a:t>била је дио мог дјетињства, најприје сам ту сликовницу читала сама као дијете, а потом смо ју родитељи и ја читали и млађој сестри. Када смо из Сарајева пребјегли на Пељешац, а неколико година касније и у Канаду,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Јежева кућица</a:t>
            </a:r>
            <a:r>
              <a:rPr lang="ru-RU" dirty="0">
                <a:latin typeface="Arial" pitchFamily="34" charset="0"/>
                <a:cs typeface="Arial" pitchFamily="34" charset="0"/>
              </a:rPr>
              <a:t> била је међу стварима које смо понијели. Управо сам ју овдје, у Канади, једног дана прије отприлике пет година пронашла у кутији. […]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059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прича</a:t>
            </a:r>
            <a:r>
              <a:rPr lang="ru-RU" dirty="0">
                <a:latin typeface="Arial" pitchFamily="34" charset="0"/>
                <a:cs typeface="Arial" pitchFamily="34" charset="0"/>
              </a:rPr>
              <a:t>, коју напамет знам још одмалена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...“, казује </a:t>
            </a:r>
            <a:r>
              <a:rPr lang="ru-RU" dirty="0">
                <a:latin typeface="Arial" pitchFamily="34" charset="0"/>
                <a:cs typeface="Arial" pitchFamily="34" charset="0"/>
              </a:rPr>
              <a:t>Ева Цвијановић, канадска редитељка пореклом из Сарајева која је ову причу преточила у анимирани филм техником стоп-анимације 2017.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године, освајајући бројне награде, и појашњава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</a:t>
            </a:r>
            <a:r>
              <a:rPr lang="ru-RU" cap="small" dirty="0" smtClean="0">
                <a:latin typeface="Arial" pitchFamily="34" charset="0"/>
                <a:cs typeface="Arial" pitchFamily="34" charset="0"/>
              </a:rPr>
              <a:t>ежева кућица </a:t>
            </a:r>
            <a:r>
              <a:rPr lang="ru-RU" dirty="0">
                <a:latin typeface="Arial" pitchFamily="34" charset="0"/>
                <a:cs typeface="Arial" pitchFamily="34" charset="0"/>
              </a:rPr>
              <a:t>није о дому као месту, границама или нацији, већ о дому као једној акцији љубави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пажње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Анимирани филм Еве Цвијановић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077200" cy="5486400"/>
          </a:xfrm>
        </p:spPr>
      </p:pic>
    </p:spTree>
    <p:extLst>
      <p:ext uri="{BB962C8B-B14F-4D97-AF65-F5344CB8AC3E}">
        <p14:creationId xmlns:p14="http://schemas.microsoft.com/office/powerpoint/2010/main" val="14308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Победник 14</a:t>
            </a:r>
            <a:r>
              <a:rPr lang="ru-RU" dirty="0"/>
              <a:t>. </a:t>
            </a:r>
            <a:r>
              <a:rPr lang="ru-RU" dirty="0" smtClean="0"/>
              <a:t>Европског фестивала </a:t>
            </a:r>
            <a:r>
              <a:rPr lang="ru-RU" dirty="0"/>
              <a:t>анимираног филма </a:t>
            </a:r>
            <a:r>
              <a:rPr lang="ru-RU" cap="small" dirty="0" smtClean="0"/>
              <a:t>Балканима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Раде </a:t>
            </a:r>
            <a:r>
              <a:rPr lang="ru-RU" dirty="0">
                <a:latin typeface="Arial" pitchFamily="34" charset="0"/>
                <a:cs typeface="Arial" pitchFamily="34" charset="0"/>
              </a:rPr>
              <a:t>Шербеџија је у филму наратор изворних Ћопићевих стихова на нашем језику (поред нарација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снимљених и 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енглеском и француском језику), а Дарко Рундек је компоновао музику.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Cyrl-RS" dirty="0" smtClean="0"/>
              <a:t>Јежева кућица из филма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001000" cy="5638800"/>
          </a:xfrm>
        </p:spPr>
      </p:pic>
    </p:spTree>
    <p:extLst>
      <p:ext uri="{BB962C8B-B14F-4D97-AF65-F5344CB8AC3E}">
        <p14:creationId xmlns:p14="http://schemas.microsoft.com/office/powerpoint/2010/main" val="14954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059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Представа за децу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Јежева кућица </a:t>
            </a:r>
            <a:r>
              <a:rPr lang="ru-RU" dirty="0">
                <a:latin typeface="Arial" pitchFamily="34" charset="0"/>
                <a:cs typeface="Arial" pitchFamily="34" charset="0"/>
              </a:rPr>
              <a:t>у Театру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Кабаре</a:t>
            </a:r>
            <a:r>
              <a:rPr lang="ru-RU" dirty="0">
                <a:latin typeface="Arial" pitchFamily="34" charset="0"/>
                <a:cs typeface="Arial" pitchFamily="34" charset="0"/>
              </a:rPr>
              <a:t> у Тузли, која се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игра и данас, чији литерарни предложак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режисер Дамир Алтумбабић назива босанским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класиком; представа по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речима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редитеља окупља </a:t>
            </a:r>
            <a:r>
              <a:rPr lang="ru-RU" dirty="0">
                <a:latin typeface="Arial" pitchFamily="34" charset="0"/>
                <a:cs typeface="Arial" pitchFamily="34" charset="0"/>
              </a:rPr>
              <a:t>велики број најмлађих који истински уживају, изговарајући текст познате приче заједно с глумцима: „Дјеца прилично познају изворни текст који је написао Ћопић и имају потребу да заједно с нама глуме“.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Јежева кућица на сцени у Тузли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Желео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је редитељ да позоришно постави ову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прекрасну бајку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уз коју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су, како каже,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одрастале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многе генерације“. Асистент режије је Емина Голетић, а у представи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игра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ју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Ермин Авдић у главној улози, Оливера Блажевић, Дамир Алтумбабић, Емина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Голетић, </a:t>
            </a:r>
            <a:r>
              <a:rPr lang="ru-RU" dirty="0">
                <a:latin typeface="Arial" pitchFamily="34" charset="0"/>
                <a:cs typeface="Arial" pitchFamily="34" charset="0"/>
              </a:rPr>
              <a:t>те Ирфан Касумовић и Аднан Мујкић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Дело </a:t>
            </a:r>
            <a:r>
              <a:rPr lang="ru-RU" dirty="0">
                <a:latin typeface="Arial" pitchFamily="34" charset="0"/>
                <a:cs typeface="Arial" pitchFamily="34" charset="0"/>
              </a:rPr>
              <a:t>досеже највишу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уметничку вредност </a:t>
            </a:r>
            <a:r>
              <a:rPr lang="ru-RU" dirty="0">
                <a:latin typeface="Arial" pitchFamily="34" charset="0"/>
                <a:cs typeface="Arial" pitchFamily="34" charset="0"/>
              </a:rPr>
              <a:t>и потврду најзначајнијих егзистенцијалних начела разумљивих како зрелим личностима и мудрим старцима, тако и, на особен начин,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наивној деци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младима. У непосредном и једноставном поимању сабрана је пуна вредност живота и света. </a:t>
            </a:r>
          </a:p>
        </p:txBody>
      </p:sp>
    </p:spTree>
    <p:extLst>
      <p:ext uri="{BB962C8B-B14F-4D97-AF65-F5344CB8AC3E}">
        <p14:creationId xmlns:p14="http://schemas.microsoft.com/office/powerpoint/2010/main" val="958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cap="small" dirty="0" smtClean="0"/>
              <a:t>Понешто о Ћопићу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>
                <a:latin typeface="Arial" pitchFamily="34" charset="0"/>
                <a:cs typeface="Arial" pitchFamily="34" charset="0"/>
              </a:rPr>
              <a:t>Светозар Кољевић у постхумно објављеној књизи (уредничког) назива </a:t>
            </a:r>
            <a:r>
              <a:rPr lang="sr-Cyrl-RS" cap="small" dirty="0">
                <a:latin typeface="Arial" pitchFamily="34" charset="0"/>
                <a:cs typeface="Arial" pitchFamily="34" charset="0"/>
              </a:rPr>
              <a:t>Понешто о Ћопићу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каже: 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Cyrl-RS" dirty="0">
                <a:latin typeface="Arial" pitchFamily="34" charset="0"/>
                <a:cs typeface="Arial" pitchFamily="34" charset="0"/>
              </a:rPr>
              <a:t>Ја се сећам да сам читао Ћопића и свом унуку, као што сам га читао и својој деци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[…]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Кад је почело гранатирање Сарајева у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Растрашивање помоћу Ћопићевих књига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априлу </a:t>
            </a:r>
            <a:r>
              <a:rPr lang="ru-RU" dirty="0">
                <a:latin typeface="Arial" pitchFamily="34" charset="0"/>
                <a:cs typeface="Arial" pitchFamily="34" charset="0"/>
              </a:rPr>
              <a:t>1992, мој ме је унук видео једне вечери забринутог, па ми је предложио да идем у кревет, а да ми он чита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Мачка Тошу</a:t>
            </a:r>
            <a:r>
              <a:rPr lang="ru-RU" dirty="0">
                <a:latin typeface="Arial" pitchFamily="34" charset="0"/>
                <a:cs typeface="Arial" pitchFamily="34" charset="0"/>
              </a:rPr>
              <a:t>“ (Кољевић 2018: 118).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dirty="0">
                <a:latin typeface="Arial" pitchFamily="34" charset="0"/>
                <a:cs typeface="Arial" pitchFamily="34" charset="0"/>
              </a:rPr>
              <a:t>је једнако могла да буде и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Јежева </a:t>
            </a:r>
            <a:r>
              <a:rPr lang="ru-RU" cap="small" dirty="0" smtClean="0">
                <a:latin typeface="Arial" pitchFamily="34" charset="0"/>
                <a:cs typeface="Arial" pitchFamily="34" charset="0"/>
              </a:rPr>
              <a:t>кућица.</a:t>
            </a:r>
            <a:endParaRPr lang="ru-RU" cap="small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Извори и Литература: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pPr marL="0" indent="-640080">
              <a:buNone/>
            </a:pPr>
            <a:r>
              <a:rPr lang="sr-Cyrl-RS" dirty="0" smtClean="0"/>
              <a:t>Кољевић 2018: Кољевић, Светозар. </a:t>
            </a:r>
            <a:r>
              <a:rPr lang="sr-Cyrl-RS" i="1" dirty="0" smtClean="0"/>
              <a:t>Понешто 	о Ћопићу</a:t>
            </a:r>
            <a:r>
              <a:rPr lang="sr-Cyrl-RS" dirty="0" smtClean="0"/>
              <a:t>. Нови Сад: Академска књига.</a:t>
            </a:r>
          </a:p>
          <a:p>
            <a:pPr marL="0" indent="-640080">
              <a:buNone/>
            </a:pPr>
            <a:r>
              <a:rPr lang="sr-Cyrl-RS" dirty="0" smtClean="0"/>
              <a:t>Константиновић 2006: Константиновић, 	Стеван. </a:t>
            </a:r>
            <a:r>
              <a:rPr lang="sr-Cyrl-RS" i="1" dirty="0" smtClean="0"/>
              <a:t>Безбедносна култура и бајке</a:t>
            </a:r>
            <a:r>
              <a:rPr lang="sr-Cyrl-RS" dirty="0" smtClean="0"/>
              <a:t>. 	Нови Сад: Змај.</a:t>
            </a:r>
          </a:p>
          <a:p>
            <a:pPr marL="0" indent="-640080">
              <a:buNone/>
            </a:pPr>
            <a:r>
              <a:rPr lang="sr-Cyrl-RS" dirty="0" smtClean="0"/>
              <a:t>Ћопић 2001: Ћопић, Бранко. </a:t>
            </a:r>
            <a:r>
              <a:rPr lang="sr-Cyrl-RS" i="1" dirty="0" smtClean="0"/>
              <a:t>Јежева кућица</a:t>
            </a:r>
            <a:r>
              <a:rPr lang="sr-Cyrl-RS" dirty="0" smtClean="0"/>
              <a:t>. 	Београд: Креативни центар.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5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4000" dirty="0">
                <a:latin typeface="Arial" pitchFamily="34" charset="0"/>
                <a:cs typeface="Arial" pitchFamily="34" charset="0"/>
              </a:rPr>
              <a:t>Кључне речи: 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Бранко </a:t>
            </a:r>
            <a:r>
              <a:rPr lang="ru-RU" dirty="0">
                <a:latin typeface="Arial" pitchFamily="34" charset="0"/>
                <a:cs typeface="Arial" pitchFamily="34" charset="0"/>
              </a:rPr>
              <a:t>Ћопић,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cap="small" dirty="0" smtClean="0">
                <a:latin typeface="Arial" pitchFamily="34" charset="0"/>
                <a:cs typeface="Arial" pitchFamily="34" charset="0"/>
              </a:rPr>
              <a:t>Јежева </a:t>
            </a:r>
            <a:r>
              <a:rPr lang="ru-RU" cap="small" dirty="0">
                <a:latin typeface="Arial" pitchFamily="34" charset="0"/>
                <a:cs typeface="Arial" pitchFamily="34" charset="0"/>
              </a:rPr>
              <a:t>кућица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страхови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архетипови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перцепција </a:t>
            </a:r>
            <a:r>
              <a:rPr lang="ru-RU" dirty="0">
                <a:latin typeface="Arial" pitchFamily="34" charset="0"/>
                <a:cs typeface="Arial" pitchFamily="34" charset="0"/>
              </a:rPr>
              <a:t>(рецепција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Према искуству дечјих психолога и психијатара, деца се највише плаше мрака, великих животиња, одвајања од родитеља.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Страх од мрака код деце јавља се веома рано (током треће године живота) и дуго траје. „У његовој основи је страх од тескобе, напуштености и раздвајања од родитеља, мајке на првом месту.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Свет </a:t>
            </a:r>
            <a:r>
              <a:rPr lang="ru-RU" dirty="0">
                <a:latin typeface="Arial" pitchFamily="34" charset="0"/>
                <a:cs typeface="Arial" pitchFamily="34" charset="0"/>
              </a:rPr>
              <a:t>таме је свет у коме нема физичких граница, у коме је све могуће и ствара се страх од уништења“ (Константиновић 2006: 52). Шума (тамна) је у вези са мраком, у вези са бројним опасностима. Архетипска представа, колико израз индивидуално, још више колективно несвесног, очувана је у бајкама (деца су залутала или остављена у тамној шуми, пресреће их вук).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Вук је животиња која је у европском културном кругу дуго одржала примат синонима за злочинца, крволока из природе. „Страх од вука преноси се и на друге животиње које имају изражену чељуст“ (Константиновић 2006: 54).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1770</Words>
  <Application>Microsoft Office PowerPoint</Application>
  <PresentationFormat>On-screen Show (4:3)</PresentationFormat>
  <Paragraphs>140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Јелена Ратков – Квочка (Сремски Карловци) . Карловачка Гимназија, Сремски Карловци  jratkov@ptt.rs Јежева кућица,  Шумска бајка у интеракцији са Шумским огласима и у фантастичној рецепцији деце и младих . 8. симпозијум „Ћопић фантастични“ . Нови Сад, 8 – 10. 11. 2018. </vt:lpstr>
      <vt:lpstr>садржај:</vt:lpstr>
      <vt:lpstr>PowerPoint Presentation</vt:lpstr>
      <vt:lpstr>PowerPoint Presentation</vt:lpstr>
      <vt:lpstr>PowerPoint Presentation</vt:lpstr>
      <vt:lpstr>Кључне речи: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Неприкосновен доказ је управо Јежева кућица. </vt:lpstr>
      <vt:lpstr>PowerPoint Presentation</vt:lpstr>
      <vt:lpstr>Јежурка Јежић</vt:lpstr>
      <vt:lpstr>Главна личност</vt:lpstr>
      <vt:lpstr>Поштар</vt:lpstr>
      <vt:lpstr>Остаде лија, мисли се: Врага, што му је кућа толико драга?</vt:lpstr>
      <vt:lpstr>Ех, кућа, трице! Вели вук зао. Ја бих своју за јагње дао!</vt:lpstr>
      <vt:lpstr>Кућица, глупост! Моје ми њушке, своју бих дао за гњиле крушке.</vt:lpstr>
      <vt:lpstr>Рођено гнездо! Тако ми сала, за пола ручка ја бих га дала!</vt:lpstr>
      <vt:lpstr>Градско казалиште лутака Ријека  Јежева кућица</vt:lpstr>
      <vt:lpstr>Представа се игра пуних 18 година</vt:lpstr>
      <vt:lpstr>Не престаје да плени младу публику</vt:lpstr>
      <vt:lpstr>Музика и сценска адаптација Хрвоја Хегедушића</vt:lpstr>
      <vt:lpstr>Казалиште лутака Загреб – Јежева кућица</vt:lpstr>
      <vt:lpstr>Драматизација и режија – Божидар Виолић</vt:lpstr>
      <vt:lpstr>На репертоару готово деценију (oд 2009.)</vt:lpstr>
      <vt:lpstr>Јежева кућица</vt:lpstr>
      <vt:lpstr> Позориште лутака Пинокио – Београд премијера 8. септембар 2016.  </vt:lpstr>
      <vt:lpstr>Лија – врлина чиста</vt:lpstr>
      <vt:lpstr>Вук – зао и крволок</vt:lpstr>
      <vt:lpstr>Меда – трапави и пријатељ пчела</vt:lpstr>
      <vt:lpstr>Славни ловац - Јежурка Јежић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Анимирани филм Еве Цвијановић</vt:lpstr>
      <vt:lpstr>Победник 14. Европског фестивала анимираног филма Балканима</vt:lpstr>
      <vt:lpstr>Јежева кућица из филма</vt:lpstr>
      <vt:lpstr>PowerPoint Presentation</vt:lpstr>
      <vt:lpstr>Јежева кућица на сцени у Тузли</vt:lpstr>
      <vt:lpstr>Понешто о Ћопићу</vt:lpstr>
      <vt:lpstr>Растрашивање помоћу Ћопићевих књига</vt:lpstr>
      <vt:lpstr>Извори и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37</cp:revision>
  <dcterms:created xsi:type="dcterms:W3CDTF">2018-11-03T14:23:15Z</dcterms:created>
  <dcterms:modified xsi:type="dcterms:W3CDTF">2018-11-05T18:50:53Z</dcterms:modified>
</cp:coreProperties>
</file>