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12AAC-393B-4E47-A74F-7569E67DB691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13D91-CE70-4ABE-A805-ADB9386C6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933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13D91-CE70-4ABE-A805-ADB9386C60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59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9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27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6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40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5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3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5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0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18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04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2BC91-581E-40CA-9663-5D0A15D7F45B}" type="datetimeFigureOut">
              <a:rPr lang="en-US" smtClean="0"/>
              <a:t>11/4/2018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29388-0A90-4253-A696-2E11650AF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99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9946" y="2550310"/>
            <a:ext cx="9144000" cy="1050325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b="1" dirty="0"/>
              <a:t>У</a:t>
            </a:r>
            <a:r>
              <a:rPr lang="en-US" b="1" dirty="0" err="1"/>
              <a:t>зви</a:t>
            </a:r>
            <a:r>
              <a:rPr lang="sr-Cyrl-RS" b="1" dirty="0"/>
              <a:t>ци</a:t>
            </a:r>
            <a:r>
              <a:rPr lang="en-US" b="1" dirty="0"/>
              <a:t> у </a:t>
            </a:r>
            <a:r>
              <a:rPr lang="en-US" b="1" dirty="0" err="1"/>
              <a:t>Ћопићевом</a:t>
            </a:r>
            <a:r>
              <a:rPr lang="en-US" b="1" dirty="0"/>
              <a:t> </a:t>
            </a:r>
            <a:r>
              <a:rPr lang="en-US" b="1" dirty="0" err="1"/>
              <a:t>језику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81607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sr-Cyrl-RS" sz="4400" b="1" dirty="0" smtClean="0"/>
              <a:t>(с </a:t>
            </a:r>
            <a:r>
              <a:rPr lang="sr-Cyrl-RS" sz="4400" b="1" dirty="0"/>
              <a:t>аспекта </a:t>
            </a:r>
            <a:r>
              <a:rPr lang="sr-Cyrl-RS" sz="4400" b="1" smtClean="0"/>
              <a:t>лексикографског описа)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1007820" y="692301"/>
            <a:ext cx="325896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sr-Cyrl-RS" sz="2800" dirty="0" smtClean="0">
                <a:solidFill>
                  <a:schemeClr val="bg1"/>
                </a:solidFill>
              </a:rPr>
              <a:t>Ивана Лазић-Коњик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820" y="1203254"/>
            <a:ext cx="4127350" cy="5486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1007820" y="1739675"/>
            <a:ext cx="1765291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sr-Cyrl-RS" dirty="0" smtClean="0">
                <a:solidFill>
                  <a:schemeClr val="bg1"/>
                </a:solidFill>
              </a:rPr>
              <a:t>Београд, Србија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32606" y="4945403"/>
            <a:ext cx="4559966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8. Symposium / 8. </a:t>
            </a:r>
            <a:r>
              <a:rPr lang="en-US" dirty="0" err="1" smtClean="0"/>
              <a:t>Simpozijum</a:t>
            </a:r>
            <a:r>
              <a:rPr lang="en-US" dirty="0" smtClean="0"/>
              <a:t>/</a:t>
            </a:r>
            <a:r>
              <a:rPr lang="sr-Cyrl-RS" dirty="0" smtClean="0"/>
              <a:t> 8. Симпозијум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384144" y="5314735"/>
            <a:ext cx="830842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Ćopić</a:t>
            </a:r>
            <a:r>
              <a:rPr lang="en-US" dirty="0" smtClean="0"/>
              <a:t> </a:t>
            </a:r>
            <a:r>
              <a:rPr lang="en-US" dirty="0" err="1" smtClean="0"/>
              <a:t>phantastisch</a:t>
            </a:r>
            <a:r>
              <a:rPr lang="en-US" dirty="0" smtClean="0"/>
              <a:t> • </a:t>
            </a:r>
            <a:r>
              <a:rPr lang="en-US" dirty="0" err="1" smtClean="0"/>
              <a:t>Ćopić</a:t>
            </a:r>
            <a:r>
              <a:rPr lang="en-US" dirty="0" smtClean="0"/>
              <a:t> </a:t>
            </a:r>
            <a:r>
              <a:rPr lang="en-US" dirty="0" err="1" smtClean="0"/>
              <a:t>fantastični</a:t>
            </a:r>
            <a:r>
              <a:rPr lang="en-US" dirty="0" smtClean="0"/>
              <a:t> • </a:t>
            </a:r>
            <a:r>
              <a:rPr lang="sr-Cyrl-RS" dirty="0" smtClean="0"/>
              <a:t>Ћопић фантастични • Чопич фантастический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878130" y="5685470"/>
            <a:ext cx="3814442" cy="369332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Novi Sad • Нови Сад : 8.–10. 11. 2018.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1362"/>
            <a:ext cx="10515600" cy="10893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608"/>
            <a:ext cx="10515600" cy="102466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900" dirty="0" smtClean="0"/>
              <a:t>комбинација </a:t>
            </a:r>
            <a:r>
              <a:rPr lang="sr-Cyrl-RS" sz="2900" dirty="0"/>
              <a:t>два сродна </a:t>
            </a:r>
            <a:r>
              <a:rPr lang="sr-Cyrl-RS" sz="2900" dirty="0" smtClean="0"/>
              <a:t>узвика: </a:t>
            </a:r>
            <a:r>
              <a:rPr lang="sr-Cyrl-RS" sz="2900" i="1" dirty="0" smtClean="0"/>
              <a:t>ајде </a:t>
            </a:r>
            <a:r>
              <a:rPr lang="sr-Cyrl-RS" sz="2900" i="1" dirty="0"/>
              <a:t>де</a:t>
            </a:r>
            <a:r>
              <a:rPr lang="sr-Cyrl-RS" sz="2900" dirty="0"/>
              <a:t>; </a:t>
            </a:r>
            <a:r>
              <a:rPr lang="sr-Cyrl-RS" sz="2900" i="1" dirty="0" smtClean="0"/>
              <a:t>ехе-хеј</a:t>
            </a:r>
            <a:endParaRPr lang="en-US" sz="29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1" y="1762149"/>
            <a:ext cx="10515600" cy="9848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900" dirty="0" smtClean="0"/>
              <a:t>комбинације два различита узвика: </a:t>
            </a:r>
            <a:r>
              <a:rPr lang="ru-RU" sz="2900" i="1" dirty="0" smtClean="0"/>
              <a:t>охо-хо-јоој; ее, цврц; ау-вау-гр</a:t>
            </a:r>
            <a:endParaRPr lang="en-US" sz="29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2747034"/>
            <a:ext cx="10515600" cy="156966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9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проширивање узвика: </a:t>
            </a:r>
            <a:r>
              <a:rPr lang="sr-Cyrl-RS" sz="3200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ајме мени; ајме ти је мени; ајме, ајме мени; ајме кукавче; јао мени; куку мени; куку мени куку мени јадној</a:t>
            </a:r>
            <a:endParaRPr lang="en-US" sz="29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4316694"/>
            <a:ext cx="10515600" cy="984885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900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оказионални случајеви: </a:t>
            </a:r>
            <a:r>
              <a:rPr lang="ru-RU" sz="29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ко-бо-бобо-тобо-тоб; уфу-пуфу; сшшта</a:t>
            </a:r>
            <a:endParaRPr lang="en-US" sz="2900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83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5626615" cy="1816057"/>
          </a:xfr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anchor="ctr"/>
          <a:lstStyle/>
          <a:p>
            <a:r>
              <a:rPr lang="sr-Cyrl-RS" dirty="0" smtClean="0"/>
              <a:t>Хвала на пажњи!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9081" y="1680520"/>
            <a:ext cx="4888984" cy="1049724"/>
          </a:xfr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 algn="r"/>
            <a:r>
              <a:rPr lang="sr-Cyrl-RS" b="1" dirty="0" smtClean="0">
                <a:solidFill>
                  <a:schemeClr val="tx1"/>
                </a:solidFill>
              </a:rPr>
              <a:t>У</a:t>
            </a:r>
            <a:r>
              <a:rPr lang="en-US" b="1" dirty="0" err="1" smtClean="0">
                <a:solidFill>
                  <a:schemeClr val="tx1"/>
                </a:solidFill>
              </a:rPr>
              <a:t>зви</a:t>
            </a:r>
            <a:r>
              <a:rPr lang="sr-Cyrl-RS" b="1" dirty="0" smtClean="0">
                <a:solidFill>
                  <a:schemeClr val="tx1"/>
                </a:solidFill>
              </a:rPr>
              <a:t>ци</a:t>
            </a:r>
            <a:r>
              <a:rPr lang="en-US" b="1" dirty="0" smtClean="0">
                <a:solidFill>
                  <a:schemeClr val="tx1"/>
                </a:solidFill>
              </a:rPr>
              <a:t> у </a:t>
            </a:r>
            <a:r>
              <a:rPr lang="en-US" b="1" dirty="0" err="1" smtClean="0">
                <a:solidFill>
                  <a:schemeClr val="tx1"/>
                </a:solidFill>
              </a:rPr>
              <a:t>Ћопићевом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језику</a:t>
            </a:r>
            <a:endParaRPr lang="sr-Cyrl-RS" b="1" dirty="0" smtClean="0">
              <a:solidFill>
                <a:schemeClr val="tx1"/>
              </a:solidFill>
            </a:endParaRPr>
          </a:p>
          <a:p>
            <a:pPr algn="r"/>
            <a:r>
              <a:rPr lang="sr-Cyrl-RS" b="1" dirty="0" smtClean="0">
                <a:solidFill>
                  <a:schemeClr val="tx1"/>
                </a:solidFill>
              </a:rPr>
              <a:t>(с аспекта лексикографске обраде)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49081" y="2730244"/>
            <a:ext cx="4888984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r"/>
            <a:r>
              <a:rPr lang="sr-Cyrl-RS" sz="2400" dirty="0" smtClean="0"/>
              <a:t>Ивана Лазић Коњик </a:t>
            </a:r>
            <a:r>
              <a:rPr lang="sr-Latn-RS" sz="2400" dirty="0" smtClean="0"/>
              <a:t>ivana.konjik</a:t>
            </a:r>
            <a:r>
              <a:rPr lang="en-US" sz="2400" dirty="0" smtClean="0"/>
              <a:t>@gmail.com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207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sr-Cyrl-RS" dirty="0" smtClean="0"/>
              <a:t>Предмет; корпус; циљ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28135"/>
            <a:ext cx="10515600" cy="70338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3000" dirty="0"/>
              <a:t>У раду се анализирају карактеристике </a:t>
            </a:r>
            <a:r>
              <a:rPr lang="sr-Cyrl-RS" sz="3000" dirty="0" smtClean="0"/>
              <a:t>узвика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46854" y="44731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031524"/>
            <a:ext cx="10515600" cy="954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 корпусу примера из Ћопићевог приповедања (на основу Гралис корпуса поткорпус Ћопић, </a:t>
            </a:r>
            <a:r>
              <a:rPr lang="en-US" sz="2800" dirty="0" err="1"/>
              <a:t>Gralis</a:t>
            </a:r>
            <a:r>
              <a:rPr lang="en-US" sz="2800" dirty="0"/>
              <a:t>-www</a:t>
            </a:r>
            <a:r>
              <a:rPr lang="ru-RU" sz="2800" dirty="0" smtClean="0"/>
              <a:t>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996522"/>
            <a:ext cx="10515600" cy="13849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с циљем да се укаже на лексикографски аспект проблема и</a:t>
            </a:r>
          </a:p>
          <a:p>
            <a:r>
              <a:rPr lang="sr-Cyrl-RS" sz="2800" dirty="0"/>
              <a:t>отвори пут за будућа комплексна проучавања </a:t>
            </a:r>
            <a:r>
              <a:rPr lang="sr-Cyrl-RS" sz="2800" dirty="0" smtClean="0"/>
              <a:t>на </a:t>
            </a:r>
            <a:r>
              <a:rPr lang="sr-Cyrl-RS" sz="2800" dirty="0"/>
              <a:t>свеобухватном лексичком </a:t>
            </a:r>
            <a:r>
              <a:rPr lang="sr-Cyrl-RS" sz="2800" dirty="0" smtClean="0"/>
              <a:t>материјалу</a:t>
            </a:r>
            <a:r>
              <a:rPr lang="ru-RU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9701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978" y="365125"/>
            <a:ext cx="10948087" cy="1325563"/>
          </a:xfr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sr-Cyrl-RS" dirty="0" smtClean="0"/>
              <a:t>Корпус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977" y="1825625"/>
            <a:ext cx="10948087" cy="12223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r-Cyrl-RS" sz="2900" dirty="0" smtClean="0"/>
              <a:t>Узвици ексцерпирана </a:t>
            </a:r>
            <a:r>
              <a:rPr lang="sr-Cyrl-RS" sz="2900" dirty="0"/>
              <a:t>из Ћопићевих текстова и у виду </a:t>
            </a:r>
            <a:r>
              <a:rPr lang="sr-Cyrl-RS" sz="2900" dirty="0" smtClean="0"/>
              <a:t>списка (са </a:t>
            </a:r>
            <a:r>
              <a:rPr lang="sr-Cyrl-RS" sz="2900" dirty="0"/>
              <a:t>фреквенцијом </a:t>
            </a:r>
            <a:r>
              <a:rPr lang="sr-Cyrl-RS" sz="2900" dirty="0" smtClean="0"/>
              <a:t>појављивања) </a:t>
            </a:r>
            <a:r>
              <a:rPr lang="sr-Cyrl-RS" sz="2900" dirty="0"/>
              <a:t>представљени у раду Б. </a:t>
            </a:r>
            <a:r>
              <a:rPr lang="sr-Cyrl-RS" sz="2900" dirty="0" smtClean="0"/>
              <a:t>Тошовић </a:t>
            </a:r>
            <a:r>
              <a:rPr lang="sr-Cyrl-RS" sz="2900" dirty="0"/>
              <a:t>(2012</a:t>
            </a:r>
            <a:r>
              <a:rPr lang="sr-Cyrl-RS" sz="2900" dirty="0" smtClean="0"/>
              <a:t>) - 93 узвика:</a:t>
            </a:r>
            <a:endParaRPr lang="en-US" sz="2900" dirty="0"/>
          </a:p>
        </p:txBody>
      </p:sp>
      <p:sp>
        <p:nvSpPr>
          <p:cNvPr id="6" name="TextBox 5"/>
          <p:cNvSpPr txBox="1"/>
          <p:nvPr/>
        </p:nvSpPr>
        <p:spPr>
          <a:xfrm>
            <a:off x="691976" y="3182937"/>
            <a:ext cx="10948087" cy="32162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sr-Cyrl-RS" sz="2900" dirty="0" smtClean="0"/>
              <a:t>хајде (144) (ајде; ајдʼ; ајде-ајде; ајд-ајде; ајде де; ајдемо; ајдете, 201), аха (ахаа, аха; ола-ла-ла, 196), ама (154), охо (охо-хо; охо-хо-хо; охо-хо-јоој; аха-охо, 101), ух (92), ехе (ехе-хе; ехе-хе-хе; ехе, хе, хе; ехе-бехе; ехе-хеј, 83), ехеј (61), ајме (ајме-ајме; ајме, ајме; ајме-ме; ајме-ме-ме; ајме мени; ајме ти је мени; ајме, ајме мени; ајме-ме-ме; ајме кукавче, 51), </a:t>
            </a:r>
            <a:r>
              <a:rPr lang="ru-RU" sz="2900" dirty="0" smtClean="0"/>
              <a:t>хајд (од хајде, 39), хи (19) (хи-хи; хи-хи-хи; хи-хи-хи-хи; ихи-хи; ихи-хи-хи; хи-хи-хо; хо-хо-хо, 19), море (18), хеј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400668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460" y="1260389"/>
            <a:ext cx="11302314" cy="4250725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900" dirty="0" smtClean="0"/>
              <a:t> (ехе-хеј, 18), аа (ааа, аааа, 18),</a:t>
            </a:r>
            <a:r>
              <a:rPr lang="sr-Cyrl-RS" sz="2900" dirty="0" smtClean="0"/>
              <a:t> јао (јао мени; куку мени, 17), уф (уф: уф, 14), ој (ој-хој, 13), ее (ее: ее;ее, цврц; еее; а... еее...е...еее..., 13), ох (ох, боже мој, 10), хех (9), ду-ду-ду-ду (9), куку (куку мени; куку мени јадној, 9), елем (8), ала (8), јашта (8), ихи (ихи-хи: ихи-хи-хи; ихи-ју-ју, 8), ооо (ааа... ооо, 7), ајој (7), иха (иха-хај, 7), ау (ау, ау; ау-вау-гр; ау; побогу; ихи-ју-ау, 6), трас (трас, трас, 6), о-оп (6), ах (оо-ах, 6), аух (6), ху (ху-ух; ху-ху, 6), опа (5), јоој (јој-јој; охо-хо-јоој; јој, јооој, јоој, 5), уу (уу-ух, 5), ај-хај (5), бе (бе-бе; мехе-бе, 5), иха (4), ев (евʼ, 4), и квит (4), тер ти ја (тер ти ту; тер ти се ја; нема тер нема, 4), јаој (јаој, јаој, 4), ура (4), хих (хих-хих, 4), јах (јах-јах, 4), ав-ав-ав (ав-ав-аууу, 4), хоп (3), 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14823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0789" y="1202377"/>
            <a:ext cx="11137557" cy="410881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sr-Cyrl-RS" sz="2900" dirty="0" smtClean="0"/>
              <a:t> ола-ла-ла (3), уху (3), пст (3), трам-драм (трам-драм, трам-драм, 3), га-бу, га-ву (ха-ха, га-бу, 3), амин (3), звиз (прас, прас, прас, звиз, 3), вау (ау-вау-гррр, 3), мац-мац (3), еих (2), оооо (2), ррр (2), тц (2), трц, трц (трц-трц-трц, 2), пих (2), ахћи (2), аман (аман, аман, 2), бели (2), бр (бррр, 2), ку-ку (2), пис (2), гррр (ау-вау-гррр, 2), аууу (ав-ав-аууу, 2), фии (2), иха-хај (1), ну-де (1), охој (1), оој (1), ују-ју (1), пфу (1), пи (1), хја (1), пуц (пуц, пуц, 1), трес, трес, трес (1), јалах-јалах (1), ко-бо-бобо-тобо-тоб (1), уфу-пуфу (1), хх (1), ало (1), боц, боц (1), бух (1), дум (1), хало (1), сшшта (1), ихиии (1)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50038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17907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sr-Latn-RS" i="1" dirty="0" smtClean="0"/>
              <a:t>уфу-пуфу</a:t>
            </a:r>
            <a:endParaRPr lang="sr-Cyrl-RS" dirty="0" smtClean="0"/>
          </a:p>
          <a:p>
            <a:pPr marL="0" indent="0">
              <a:buNone/>
            </a:pPr>
            <a:r>
              <a:rPr lang="sr-Latn-RS" dirty="0" smtClean="0"/>
              <a:t>[</a:t>
            </a:r>
            <a:r>
              <a:rPr lang="sr-Cyrl-RS" dirty="0"/>
              <a:t>1</a:t>
            </a:r>
            <a:r>
              <a:rPr lang="sr-Latn-RS" dirty="0"/>
              <a:t>] Naravno , uspio je da uvuče samo glavu i užasnuto je puhnuo pod Lijanovo pazuho kao da ga moli : - </a:t>
            </a:r>
            <a:r>
              <a:rPr lang="sr-Latn-RS" dirty="0">
                <a:solidFill>
                  <a:schemeClr val="bg1">
                    <a:lumMod val="50000"/>
                  </a:schemeClr>
                </a:solidFill>
              </a:rPr>
              <a:t>Ufu - pufu </a:t>
            </a:r>
            <a:r>
              <a:rPr lang="sr-Latn-RS" dirty="0"/>
              <a:t>, sakrij me , hranitelju i tjelohranitelju moj ! </a:t>
            </a:r>
            <a:r>
              <a:rPr lang="sr-Cyrl-RS" dirty="0"/>
              <a:t>&lt;Delije na Bihacu-sr&gt;)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155911"/>
            <a:ext cx="10515600" cy="22467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sr-Cyrl-RS" sz="2800" i="1" dirty="0" smtClean="0"/>
              <a:t>фии</a:t>
            </a:r>
          </a:p>
          <a:p>
            <a:r>
              <a:rPr lang="en-US" sz="2800" dirty="0" smtClean="0"/>
              <a:t>[2] </a:t>
            </a:r>
            <a:r>
              <a:rPr lang="en-US" sz="2800" dirty="0" err="1" smtClean="0"/>
              <a:t>Lazija</a:t>
            </a:r>
            <a:r>
              <a:rPr lang="en-US" sz="2800" dirty="0" smtClean="0"/>
              <a:t> </a:t>
            </a:r>
            <a:r>
              <a:rPr lang="en-US" sz="2800" dirty="0" err="1" smtClean="0"/>
              <a:t>samo</a:t>
            </a:r>
            <a:r>
              <a:rPr lang="en-US" sz="2800" dirty="0" smtClean="0"/>
              <a:t> </a:t>
            </a:r>
            <a:r>
              <a:rPr lang="en-US" sz="2800" dirty="0" err="1" smtClean="0"/>
              <a:t>zviznu</a:t>
            </a:r>
            <a:r>
              <a:rPr lang="en-US" sz="2800" dirty="0" smtClean="0"/>
              <a:t> : -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Fii</a:t>
            </a:r>
            <a:r>
              <a:rPr lang="en-US" sz="2800" dirty="0" smtClean="0"/>
              <a:t> , </a:t>
            </a:r>
            <a:r>
              <a:rPr lang="en-US" sz="2800" dirty="0" err="1" smtClean="0"/>
              <a:t>džabe</a:t>
            </a:r>
            <a:r>
              <a:rPr lang="en-US" sz="2800" dirty="0" smtClean="0"/>
              <a:t> je - mi </a:t>
            </a:r>
            <a:r>
              <a:rPr lang="en-US" sz="2800" dirty="0" err="1" smtClean="0"/>
              <a:t>smo</a:t>
            </a:r>
            <a:r>
              <a:rPr lang="en-US" sz="2800" dirty="0" smtClean="0"/>
              <a:t> </a:t>
            </a:r>
            <a:r>
              <a:rPr lang="en-US" sz="2800" dirty="0" err="1" smtClean="0"/>
              <a:t>zaratili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s </a:t>
            </a:r>
            <a:r>
              <a:rPr lang="en-US" sz="2800" dirty="0" err="1" smtClean="0"/>
              <a:t>Talijanom</a:t>
            </a:r>
            <a:r>
              <a:rPr lang="en-US" sz="2800" dirty="0" smtClean="0"/>
              <a:t> ! &lt; </a:t>
            </a:r>
            <a:r>
              <a:rPr lang="en-US" sz="2800" dirty="0" err="1" smtClean="0"/>
              <a:t>Prolom-sr</a:t>
            </a:r>
            <a:r>
              <a:rPr lang="en-US" sz="2800" dirty="0" smtClean="0"/>
              <a:t>&gt;</a:t>
            </a:r>
          </a:p>
          <a:p>
            <a:r>
              <a:rPr lang="en-US" sz="2800" dirty="0" smtClean="0"/>
              <a:t>[3] Luka se </a:t>
            </a:r>
            <a:r>
              <a:rPr lang="en-US" sz="2800" dirty="0" err="1" smtClean="0"/>
              <a:t>samo</a:t>
            </a:r>
            <a:r>
              <a:rPr lang="en-US" sz="2800" dirty="0" smtClean="0"/>
              <a:t> </a:t>
            </a:r>
            <a:r>
              <a:rPr lang="en-US" sz="2800" dirty="0" err="1" smtClean="0"/>
              <a:t>zgleda</a:t>
            </a:r>
            <a:r>
              <a:rPr lang="en-US" sz="2800" dirty="0" smtClean="0"/>
              <a:t> s </a:t>
            </a:r>
            <a:r>
              <a:rPr lang="en-US" sz="2800" dirty="0" err="1" smtClean="0"/>
              <a:t>nekim</a:t>
            </a:r>
            <a:r>
              <a:rPr lang="en-US" sz="2800" dirty="0" smtClean="0"/>
              <a:t> </a:t>
            </a:r>
            <a:r>
              <a:rPr lang="en-US" sz="2800" dirty="0" err="1" smtClean="0"/>
              <a:t>borcima</a:t>
            </a:r>
            <a:r>
              <a:rPr lang="en-US" sz="2800" dirty="0" smtClean="0"/>
              <a:t> </a:t>
            </a:r>
            <a:r>
              <a:rPr lang="en-US" sz="2800" dirty="0" err="1" smtClean="0"/>
              <a:t>iz</a:t>
            </a:r>
            <a:r>
              <a:rPr lang="en-US" sz="2800" dirty="0" smtClean="0"/>
              <a:t> </a:t>
            </a:r>
            <a:r>
              <a:rPr lang="en-US" sz="2800" dirty="0" err="1" smtClean="0"/>
              <a:t>kurirske</a:t>
            </a:r>
            <a:r>
              <a:rPr lang="en-US" sz="2800" dirty="0" smtClean="0"/>
              <a:t> </a:t>
            </a:r>
            <a:r>
              <a:rPr lang="en-US" sz="2800" dirty="0" err="1" smtClean="0"/>
              <a:t>sobe</a:t>
            </a:r>
            <a:r>
              <a:rPr lang="en-US" sz="2800" dirty="0" smtClean="0"/>
              <a:t> , </a:t>
            </a:r>
            <a:r>
              <a:rPr lang="en-US" sz="2800" dirty="0" err="1" smtClean="0"/>
              <a:t>odmahnu</a:t>
            </a:r>
            <a:r>
              <a:rPr lang="en-US" sz="2800" dirty="0" smtClean="0"/>
              <a:t> </a:t>
            </a:r>
            <a:r>
              <a:rPr lang="en-US" sz="2800" dirty="0" err="1" smtClean="0"/>
              <a:t>rukom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zviznu</a:t>
            </a:r>
            <a:r>
              <a:rPr lang="en-US" sz="2800" dirty="0" smtClean="0"/>
              <a:t> : - 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</a:rPr>
              <a:t>Fii</a:t>
            </a:r>
            <a:r>
              <a:rPr lang="en-US" sz="2800" dirty="0" smtClean="0"/>
              <a:t> ! &lt; </a:t>
            </a:r>
            <a:r>
              <a:rPr lang="en-US" sz="2800" dirty="0" err="1" smtClean="0"/>
              <a:t>Prolom-sr</a:t>
            </a:r>
            <a:r>
              <a:rPr lang="en-US" sz="2800" dirty="0" smtClean="0"/>
              <a:t>&gt;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4402680"/>
            <a:ext cx="10515600" cy="138499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sr-Cyrl-RS" sz="2800" i="1" dirty="0" smtClean="0"/>
              <a:t>ко-бо-бобо-тобо-тоб </a:t>
            </a:r>
          </a:p>
          <a:p>
            <a:r>
              <a:rPr lang="sr-Cyrl-RS" sz="2800" dirty="0" smtClean="0"/>
              <a:t>[4]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Ko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-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bo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-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bobo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-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tobo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-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tob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smtClean="0"/>
              <a:t>, </a:t>
            </a:r>
            <a:r>
              <a:rPr lang="en-US" sz="2800" dirty="0" err="1" smtClean="0"/>
              <a:t>konjic</a:t>
            </a:r>
            <a:r>
              <a:rPr lang="en-US" sz="2800" dirty="0" smtClean="0"/>
              <a:t> </a:t>
            </a:r>
            <a:r>
              <a:rPr lang="en-US" sz="2800" dirty="0" err="1" smtClean="0"/>
              <a:t>Šušlja</a:t>
            </a:r>
            <a:r>
              <a:rPr lang="en-US" sz="2800" dirty="0" smtClean="0"/>
              <a:t> </a:t>
            </a:r>
            <a:r>
              <a:rPr lang="en-US" sz="2800" dirty="0" err="1" smtClean="0"/>
              <a:t>sanja</a:t>
            </a:r>
            <a:r>
              <a:rPr lang="en-US" sz="2800" dirty="0" smtClean="0"/>
              <a:t> sob . &lt; </a:t>
            </a:r>
            <a:r>
              <a:rPr lang="en-US" sz="2800" dirty="0" err="1" smtClean="0"/>
              <a:t>Delije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Bihacu-sr</a:t>
            </a:r>
            <a:r>
              <a:rPr lang="en-US" sz="2800" dirty="0" smtClean="0"/>
              <a:t> 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4166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6639"/>
            <a:ext cx="10515600" cy="132556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438" y="604022"/>
            <a:ext cx="10515600" cy="232041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sr-Cyrl-RS" i="1" dirty="0" smtClean="0"/>
              <a:t>хх</a:t>
            </a:r>
          </a:p>
          <a:p>
            <a:pPr marL="0" indent="0">
              <a:buNone/>
            </a:pPr>
            <a:r>
              <a:rPr lang="sr-Cyrl-RS" dirty="0"/>
              <a:t>[5] Kad se već svi ponamještaše po onoj bujadi , Nikoletina se raskopča ispred njih , prokašlja se i mrko ih premjeri , pa onda započe , gledajući više nekud u stranu negoli u borce : - </a:t>
            </a:r>
            <a:r>
              <a:rPr lang="sr-Cyrl-RS" dirty="0">
                <a:solidFill>
                  <a:schemeClr val="bg1">
                    <a:lumMod val="95000"/>
                  </a:schemeClr>
                </a:solidFill>
              </a:rPr>
              <a:t>Hh</a:t>
            </a:r>
            <a:r>
              <a:rPr lang="sr-Cyrl-RS" dirty="0"/>
              <a:t> , ovaj . . . mrcine jedne , da bi li mrcine , dokle će vama čovjek divaniti ! &lt; Prolom-sr &gt;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924432"/>
            <a:ext cx="10523837" cy="138499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sr-Cyrl-RS" sz="2800" i="1" dirty="0" smtClean="0"/>
              <a:t>ихиии</a:t>
            </a:r>
          </a:p>
          <a:p>
            <a:r>
              <a:rPr lang="en-US" sz="2800" dirty="0" smtClean="0"/>
              <a:t>[6] Sad se </a:t>
            </a:r>
            <a:r>
              <a:rPr lang="en-US" sz="2800" dirty="0" err="1" smtClean="0"/>
              <a:t>Lijan</a:t>
            </a:r>
            <a:r>
              <a:rPr lang="en-US" sz="2800" dirty="0" smtClean="0"/>
              <a:t> </a:t>
            </a:r>
            <a:r>
              <a:rPr lang="en-US" sz="2800" dirty="0" err="1" smtClean="0"/>
              <a:t>naprečac</a:t>
            </a:r>
            <a:r>
              <a:rPr lang="en-US" sz="2800" dirty="0" smtClean="0"/>
              <a:t> </a:t>
            </a:r>
            <a:r>
              <a:rPr lang="en-US" sz="2800" dirty="0" err="1" smtClean="0"/>
              <a:t>okuraži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prodorno</a:t>
            </a:r>
            <a:r>
              <a:rPr lang="en-US" sz="2800" dirty="0" smtClean="0"/>
              <a:t> </a:t>
            </a:r>
            <a:r>
              <a:rPr lang="en-US" sz="2800" dirty="0" err="1" smtClean="0"/>
              <a:t>ciknu</a:t>
            </a:r>
            <a:r>
              <a:rPr lang="en-US" sz="2800" dirty="0" smtClean="0"/>
              <a:t> </a:t>
            </a:r>
            <a:r>
              <a:rPr lang="en-US" sz="2800" dirty="0" err="1" smtClean="0"/>
              <a:t>kao</a:t>
            </a:r>
            <a:r>
              <a:rPr lang="en-US" sz="2800" dirty="0" smtClean="0"/>
              <a:t> </a:t>
            </a:r>
            <a:r>
              <a:rPr lang="en-US" sz="2800" dirty="0" err="1" smtClean="0"/>
              <a:t>svinjče</a:t>
            </a:r>
            <a:r>
              <a:rPr lang="en-US" sz="2800" dirty="0" smtClean="0"/>
              <a:t> </a:t>
            </a:r>
            <a:r>
              <a:rPr lang="en-US" sz="2800" dirty="0" err="1" smtClean="0"/>
              <a:t>kad</a:t>
            </a:r>
            <a:r>
              <a:rPr lang="en-US" sz="2800" dirty="0" smtClean="0"/>
              <a:t> </a:t>
            </a:r>
            <a:r>
              <a:rPr lang="en-US" sz="2800" dirty="0" err="1" smtClean="0"/>
              <a:t>ga</a:t>
            </a:r>
            <a:r>
              <a:rPr lang="en-US" sz="2800" dirty="0" smtClean="0"/>
              <a:t> </a:t>
            </a:r>
            <a:r>
              <a:rPr lang="en-US" sz="2800" dirty="0" err="1" smtClean="0"/>
              <a:t>kolju</a:t>
            </a:r>
            <a:r>
              <a:rPr lang="en-US" sz="2800" dirty="0" smtClean="0"/>
              <a:t> : - </a:t>
            </a:r>
            <a:r>
              <a:rPr lang="en-US" sz="2800" dirty="0" err="1" smtClean="0">
                <a:solidFill>
                  <a:schemeClr val="bg1"/>
                </a:solidFill>
              </a:rPr>
              <a:t>Ihiii</a:t>
            </a:r>
            <a:r>
              <a:rPr lang="en-US" sz="2800" dirty="0" smtClean="0"/>
              <a:t> , </a:t>
            </a:r>
            <a:r>
              <a:rPr lang="en-US" sz="2800" dirty="0" err="1" smtClean="0"/>
              <a:t>drži</a:t>
            </a:r>
            <a:r>
              <a:rPr lang="en-US" sz="2800" dirty="0" smtClean="0"/>
              <a:t> </a:t>
            </a:r>
            <a:r>
              <a:rPr lang="en-US" sz="2800" dirty="0" err="1" smtClean="0"/>
              <a:t>ga</a:t>
            </a:r>
            <a:r>
              <a:rPr lang="en-US" sz="2800" dirty="0" smtClean="0"/>
              <a:t> </a:t>
            </a:r>
            <a:r>
              <a:rPr lang="en-US" sz="2800" dirty="0" err="1" smtClean="0"/>
              <a:t>živa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uši</a:t>
            </a:r>
            <a:r>
              <a:rPr lang="en-US" sz="2800" dirty="0" smtClean="0"/>
              <a:t> ! &lt; </a:t>
            </a:r>
            <a:r>
              <a:rPr lang="en-US" sz="2800" dirty="0" err="1" smtClean="0"/>
              <a:t>Delije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Bihacu-sr</a:t>
            </a:r>
            <a:r>
              <a:rPr lang="en-US" sz="2800" dirty="0" smtClean="0"/>
              <a:t> &gt;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603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dirty="0" smtClean="0"/>
              <a:t>Формална </a:t>
            </a:r>
            <a:r>
              <a:rPr lang="sr-Cyrl-RS" dirty="0"/>
              <a:t>варијантност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sz="2900" i="1" dirty="0"/>
              <a:t>охо; охо-хо; охо-хо-хо; охо-хо-јоој; </a:t>
            </a:r>
            <a:endParaRPr lang="sr-Cyrl-RS" sz="2900" i="1" dirty="0" smtClean="0"/>
          </a:p>
          <a:p>
            <a:pPr marL="0" indent="0">
              <a:buNone/>
            </a:pPr>
            <a:r>
              <a:rPr lang="sr-Cyrl-RS" sz="2900" i="1" dirty="0" smtClean="0"/>
              <a:t>аха</a:t>
            </a:r>
            <a:r>
              <a:rPr lang="sr-Cyrl-RS" sz="2900" i="1" dirty="0"/>
              <a:t>; аха-охо; </a:t>
            </a:r>
            <a:endParaRPr lang="sr-Cyrl-RS" sz="2900" i="1" dirty="0" smtClean="0"/>
          </a:p>
          <a:p>
            <a:pPr marL="0" indent="0">
              <a:buNone/>
            </a:pPr>
            <a:r>
              <a:rPr lang="sr-Cyrl-RS" sz="2900" i="1" dirty="0" smtClean="0"/>
              <a:t>ехе</a:t>
            </a:r>
            <a:r>
              <a:rPr lang="sr-Cyrl-RS" sz="2900" i="1" dirty="0"/>
              <a:t>; ехе-хе</a:t>
            </a:r>
            <a:r>
              <a:rPr lang="sr-Cyrl-RS" sz="2900" dirty="0"/>
              <a:t>; </a:t>
            </a:r>
            <a:r>
              <a:rPr lang="sr-Cyrl-RS" sz="2900" i="1" dirty="0"/>
              <a:t>ехе-хе-хе</a:t>
            </a:r>
            <a:r>
              <a:rPr lang="sr-Cyrl-RS" sz="2900" dirty="0"/>
              <a:t>; </a:t>
            </a:r>
            <a:r>
              <a:rPr lang="sr-Cyrl-RS" sz="2900" i="1" dirty="0"/>
              <a:t>ехе, хе, хе</a:t>
            </a:r>
            <a:r>
              <a:rPr lang="sr-Cyrl-RS" sz="2900" dirty="0"/>
              <a:t>; </a:t>
            </a:r>
            <a:r>
              <a:rPr lang="sr-Cyrl-RS" sz="2900" i="1" dirty="0"/>
              <a:t>ехе-бехе</a:t>
            </a:r>
            <a:r>
              <a:rPr lang="sr-Cyrl-RS" sz="2900" dirty="0"/>
              <a:t>; </a:t>
            </a:r>
            <a:r>
              <a:rPr lang="sr-Cyrl-RS" sz="2900" i="1" dirty="0"/>
              <a:t>ехе-хеј</a:t>
            </a:r>
            <a:r>
              <a:rPr lang="sr-Cyrl-RS" sz="2900" dirty="0"/>
              <a:t>;</a:t>
            </a:r>
            <a:r>
              <a:rPr lang="sr-Cyrl-RS" sz="2900" i="1" dirty="0"/>
              <a:t> </a:t>
            </a:r>
            <a:endParaRPr lang="sr-Cyrl-RS" sz="2900" i="1" dirty="0" smtClean="0"/>
          </a:p>
          <a:p>
            <a:pPr marL="0" indent="0">
              <a:buNone/>
            </a:pPr>
            <a:r>
              <a:rPr lang="sr-Cyrl-RS" sz="2900" i="1" dirty="0" smtClean="0"/>
              <a:t>ху</a:t>
            </a:r>
            <a:r>
              <a:rPr lang="sr-Cyrl-RS" sz="2900" i="1" dirty="0"/>
              <a:t>; ху-ух; ху-ху;</a:t>
            </a:r>
            <a:r>
              <a:rPr lang="sr-Cyrl-RS" sz="2900" dirty="0"/>
              <a:t> </a:t>
            </a:r>
            <a:r>
              <a:rPr lang="sr-Cyrl-RS" sz="2900" i="1" dirty="0"/>
              <a:t>хи; </a:t>
            </a:r>
            <a:endParaRPr lang="sr-Cyrl-RS" sz="2900" i="1" dirty="0" smtClean="0"/>
          </a:p>
          <a:p>
            <a:pPr marL="0" indent="0">
              <a:buNone/>
            </a:pPr>
            <a:r>
              <a:rPr lang="sr-Cyrl-RS" sz="2900" i="1" dirty="0" smtClean="0"/>
              <a:t>хи-хи</a:t>
            </a:r>
            <a:r>
              <a:rPr lang="sr-Cyrl-RS" sz="2900" dirty="0"/>
              <a:t>; </a:t>
            </a:r>
            <a:r>
              <a:rPr lang="sr-Cyrl-RS" sz="2900" i="1" dirty="0"/>
              <a:t>хи-хи-хи</a:t>
            </a:r>
            <a:r>
              <a:rPr lang="sr-Cyrl-RS" sz="2900" dirty="0"/>
              <a:t>; </a:t>
            </a:r>
            <a:r>
              <a:rPr lang="sr-Cyrl-RS" sz="2900" i="1" dirty="0"/>
              <a:t>хи-хи-хи-хи</a:t>
            </a:r>
            <a:r>
              <a:rPr lang="sr-Cyrl-RS" sz="2900" dirty="0"/>
              <a:t>; </a:t>
            </a:r>
            <a:r>
              <a:rPr lang="sr-Cyrl-RS" sz="2900" i="1" dirty="0"/>
              <a:t>ихи-хи</a:t>
            </a:r>
            <a:r>
              <a:rPr lang="sr-Cyrl-RS" sz="2900" dirty="0"/>
              <a:t>; </a:t>
            </a:r>
            <a:r>
              <a:rPr lang="sr-Cyrl-RS" sz="2900" i="1" dirty="0"/>
              <a:t>ихи-хи-хи</a:t>
            </a:r>
            <a:r>
              <a:rPr lang="sr-Cyrl-RS" sz="2900" dirty="0"/>
              <a:t>; </a:t>
            </a:r>
            <a:r>
              <a:rPr lang="sr-Cyrl-RS" sz="2900" i="1" dirty="0"/>
              <a:t>хи-хи-хо</a:t>
            </a:r>
            <a:r>
              <a:rPr lang="sr-Cyrl-RS" sz="2900" dirty="0"/>
              <a:t>; </a:t>
            </a:r>
            <a:r>
              <a:rPr lang="sr-Cyrl-RS" sz="2900" i="1" dirty="0" smtClean="0"/>
              <a:t>хо-хо-хо</a:t>
            </a:r>
            <a:r>
              <a:rPr lang="sr-Cyrl-RS" sz="2900" dirty="0" smtClean="0"/>
              <a:t>;</a:t>
            </a:r>
          </a:p>
          <a:p>
            <a:pPr marL="0" indent="0">
              <a:buNone/>
            </a:pPr>
            <a:r>
              <a:rPr lang="sr-Cyrl-RS" sz="2900" i="1" dirty="0" smtClean="0"/>
              <a:t>јоој</a:t>
            </a:r>
            <a:r>
              <a:rPr lang="sr-Cyrl-RS" sz="2900" i="1" dirty="0"/>
              <a:t>; јој-јој</a:t>
            </a:r>
            <a:r>
              <a:rPr lang="sr-Cyrl-RS" sz="2900" dirty="0"/>
              <a:t>; </a:t>
            </a:r>
            <a:r>
              <a:rPr lang="sr-Cyrl-RS" sz="2900" i="1" dirty="0"/>
              <a:t>охо-хо-јоој</a:t>
            </a:r>
            <a:r>
              <a:rPr lang="sr-Cyrl-RS" sz="2900" dirty="0"/>
              <a:t>; </a:t>
            </a:r>
            <a:r>
              <a:rPr lang="sr-Cyrl-RS" sz="2900" i="1" dirty="0"/>
              <a:t>јој, јооој, јоој</a:t>
            </a:r>
            <a:r>
              <a:rPr lang="sr-Cyrl-RS" sz="2900" dirty="0"/>
              <a:t>,</a:t>
            </a:r>
            <a:r>
              <a:rPr lang="sr-Cyrl-RS" sz="2900" i="1" dirty="0"/>
              <a:t> </a:t>
            </a:r>
            <a:r>
              <a:rPr lang="sr-Cyrl-RS" sz="2900" dirty="0"/>
              <a:t>итд.</a:t>
            </a:r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139205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sr-Cyrl-RS" dirty="0" smtClean="0"/>
              <a:t>Формална варијантност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057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Cyrl-RS" dirty="0" smtClean="0"/>
              <a:t>скраћивање </a:t>
            </a:r>
            <a:r>
              <a:rPr lang="sr-Cyrl-RS" dirty="0"/>
              <a:t>/ </a:t>
            </a:r>
            <a:r>
              <a:rPr lang="sr-Cyrl-RS" dirty="0" smtClean="0"/>
              <a:t>редукција</a:t>
            </a:r>
          </a:p>
          <a:p>
            <a:pPr marL="0" indent="0">
              <a:buNone/>
            </a:pPr>
            <a:r>
              <a:rPr lang="sr-Cyrl-RS" i="1" dirty="0" smtClean="0"/>
              <a:t>хајде</a:t>
            </a:r>
            <a:r>
              <a:rPr lang="sr-Cyrl-RS" dirty="0" smtClean="0"/>
              <a:t> </a:t>
            </a:r>
            <a:r>
              <a:rPr lang="sr-Cyrl-RS" dirty="0"/>
              <a:t>: </a:t>
            </a:r>
            <a:r>
              <a:rPr lang="sr-Cyrl-RS" i="1" dirty="0"/>
              <a:t>ајде</a:t>
            </a:r>
            <a:r>
              <a:rPr lang="sr-Cyrl-RS" dirty="0"/>
              <a:t>, </a:t>
            </a:r>
            <a:r>
              <a:rPr lang="sr-Cyrl-RS" i="1" dirty="0"/>
              <a:t>хајд</a:t>
            </a:r>
            <a:r>
              <a:rPr lang="sr-Cyrl-RS" dirty="0"/>
              <a:t>, </a:t>
            </a:r>
            <a:r>
              <a:rPr lang="sr-Cyrl-RS" i="1" dirty="0" smtClean="0"/>
              <a:t>ајд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199" y="2916195"/>
            <a:ext cx="10515601" cy="32162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r-Cyrl-RS" sz="2900" dirty="0" smtClean="0"/>
              <a:t>удвајање: </a:t>
            </a:r>
            <a:r>
              <a:rPr lang="sr-Cyrl-RS" sz="2900" i="1" dirty="0" smtClean="0"/>
              <a:t>ајде-ајде; хи-хи</a:t>
            </a:r>
          </a:p>
          <a:p>
            <a:r>
              <a:rPr lang="sr-Cyrl-RS" sz="2900" dirty="0" smtClean="0"/>
              <a:t>поновљање дела узвика: </a:t>
            </a:r>
            <a:r>
              <a:rPr lang="sr-Cyrl-RS" sz="2900" i="1" dirty="0" smtClean="0"/>
              <a:t>ола-ла-ла; охо-хо; охо-хо-хо; ехе-хе</a:t>
            </a:r>
          </a:p>
          <a:p>
            <a:r>
              <a:rPr lang="sr-Cyrl-RS" sz="2900" dirty="0" smtClean="0"/>
              <a:t>понављање целог узвика: </a:t>
            </a:r>
            <a:r>
              <a:rPr lang="sr-Cyrl-RS" sz="2900" i="1" dirty="0" smtClean="0"/>
              <a:t>хи-хи-хи; хи-хи-хи-хи; хо-хо-хо</a:t>
            </a:r>
          </a:p>
          <a:p>
            <a:r>
              <a:rPr lang="sr-Cyrl-RS" sz="2900" dirty="0" smtClean="0"/>
              <a:t>понављење сличног по звуку слога: </a:t>
            </a:r>
            <a:r>
              <a:rPr lang="sr-Cyrl-RS" sz="2900" i="1" dirty="0" smtClean="0"/>
              <a:t>ехе-хеј; ху-ух; уу-ух; ај-хај; ав-ав-аууу; га-бу, га-ву; ау-вау-гррр</a:t>
            </a:r>
          </a:p>
          <a:p>
            <a:r>
              <a:rPr lang="sr-Cyrl-RS" sz="2900" dirty="0" smtClean="0"/>
              <a:t>понављање последњег гласа: </a:t>
            </a:r>
            <a:r>
              <a:rPr lang="sr-Cyrl-RS" sz="2900" i="1" dirty="0" smtClean="0"/>
              <a:t>аа; ааа, аааа; ее; а... еее...е...еее...; ооо; ааа... ооо; јој, јооој, јоој; ав-ав-аууу; аууу; фии; хх;ихии</a:t>
            </a:r>
            <a:endParaRPr lang="en-US" sz="2900" i="1" dirty="0"/>
          </a:p>
        </p:txBody>
      </p:sp>
    </p:spTree>
    <p:extLst>
      <p:ext uri="{BB962C8B-B14F-4D97-AF65-F5344CB8AC3E}">
        <p14:creationId xmlns:p14="http://schemas.microsoft.com/office/powerpoint/2010/main" val="50611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1223</Words>
  <Application>Microsoft Office PowerPoint</Application>
  <PresentationFormat>Widescreen</PresentationFormat>
  <Paragraphs>52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Узвици у Ћопићевом језику</vt:lpstr>
      <vt:lpstr>Предмет; корпус; циљ</vt:lpstr>
      <vt:lpstr>Корпус</vt:lpstr>
      <vt:lpstr>PowerPoint Presentation</vt:lpstr>
      <vt:lpstr>PowerPoint Presentation</vt:lpstr>
      <vt:lpstr>PowerPoint Presentation</vt:lpstr>
      <vt:lpstr>PowerPoint Presentation</vt:lpstr>
      <vt:lpstr>Формална варијантност</vt:lpstr>
      <vt:lpstr>Формална варијантност</vt:lpstr>
      <vt:lpstr>PowerPoint Presentation</vt:lpstr>
      <vt:lpstr>Хвала на пажњи!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Узвици у Ћопићевом језику</dc:title>
  <dc:creator>iii</dc:creator>
  <cp:lastModifiedBy>iii</cp:lastModifiedBy>
  <cp:revision>12</cp:revision>
  <dcterms:created xsi:type="dcterms:W3CDTF">2018-11-04T18:39:21Z</dcterms:created>
  <dcterms:modified xsi:type="dcterms:W3CDTF">2018-11-04T20:10:39Z</dcterms:modified>
</cp:coreProperties>
</file>