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8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7" r:id="rId15"/>
    <p:sldId id="311" r:id="rId16"/>
    <p:sldId id="312" r:id="rId17"/>
    <p:sldId id="318" r:id="rId18"/>
    <p:sldId id="313" r:id="rId19"/>
    <p:sldId id="314" r:id="rId20"/>
    <p:sldId id="315" r:id="rId21"/>
    <p:sldId id="258" r:id="rId22"/>
    <p:sldId id="291" r:id="rId23"/>
    <p:sldId id="292" r:id="rId24"/>
    <p:sldId id="290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1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7254-CCF2-4610-AE3E-14F4606083F2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59DB-BDC4-4D9D-821A-5D5BD3666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99A4-E496-4444-B631-2556F32B7998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397D-FDFA-41F8-8819-CD526BE9E3DA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59B3-395E-4E71-A899-EF876F96875E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D2FC-D4DF-433C-AE7B-739318329784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2640-A807-44B2-ADD9-A35A3DACD987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BE11-AC8E-4FB7-BA4D-C120E9249831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11DC-0E8D-4994-A9F6-1920A0FCBB58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3BA-DD09-475E-B143-896A4C129100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2FB2-9714-416A-99E6-DA9FAC576290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067-E0FC-4A2D-B9D7-CC26F6A3A411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B683-CF97-4F33-B2EC-A1BDF272D680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2401-26A0-4E1F-98EF-8E6AE6203EB7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apouck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6629399"/>
          </a:xfrm>
        </p:spPr>
        <p:txBody>
          <a:bodyPr>
            <a:normAutofit/>
          </a:bodyPr>
          <a:lstStyle/>
          <a:p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Милана Поучки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(Нови Сад)</a:t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Универзитет у Новом Саду</a:t>
            </a:r>
            <a:br>
              <a:rPr lang="sr-Cyrl-CS" sz="16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Филозофски факултет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400" b="1" dirty="0" smtClean="0">
                <a:latin typeface="Arial" pitchFamily="34" charset="0"/>
                <a:cs typeface="Arial" pitchFamily="34" charset="0"/>
                <a:hlinkClick r:id="rId3"/>
              </a:rPr>
              <a:t>milanapoucki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  <a:hlinkClick r:id="rId3"/>
              </a:rPr>
              <a:t>gmail.com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latin typeface="Arial" pitchFamily="34" charset="0"/>
                <a:cs typeface="Arial" pitchFamily="34" charset="0"/>
              </a:rPr>
            </a:br>
            <a:r>
              <a:rPr lang="sr-Cyrl-RS" sz="4800" b="1" dirty="0" smtClean="0">
                <a:latin typeface="Arial" pitchFamily="34" charset="0"/>
                <a:cs typeface="Arial" pitchFamily="34" charset="0"/>
              </a:rPr>
              <a:t>Проклета башта јединствене боје </a:t>
            </a: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 Симпозијум о </a:t>
            </a: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Бранку Ћопићу</a:t>
            </a: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24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>Бихаћ, 09.09.2017.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8000"/>
            <a:ext cx="4724400" cy="3810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упадао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очи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дарежљивошћу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тврдичлуком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жене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гледао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коцку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марио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сјећа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каткод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видо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пијана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љута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нарочито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нерасположена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2009: 137).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Постао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који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живи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књигама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двадесет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четири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године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млад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богат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особењак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који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знао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где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шта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тим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што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располаже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управља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1963: 64).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Зар да буде примљен тамо неко кога он, Ниџо, није пронашао, омирисао га, погађао се с њим, свађао се, па тек онда га предочио дједу Ради да га и он види? Не иде то никако. Зар да падне тако с кишом из облака, а ти с њим право у кућу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(Ћопић 2009: 46)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Тек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пета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година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већ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свијет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мене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почиње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затварати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стезати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можеш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добро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смијеш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казати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смијеш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Ничу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тако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забране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свих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страна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јато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љутих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гусака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хоће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ударе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2009: 27).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Дјед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немоћно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с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грдним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чудом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неразумјевањем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подиже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руке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закратко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остаје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нијем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човјек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шта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украо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тукао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ето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опет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отисну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низ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урвину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камен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преломи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лед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ногама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гром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пуче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тако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нешто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! –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оде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Ниџо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нестаде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2009: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57–58).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Животна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реалност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приче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оштро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супротстављени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У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стешњеном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свету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оптерећеном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претњама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опасности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зла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страх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земаљских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насилника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рађа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егзистенцијалну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стрепњу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Бајић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2013: 74).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Даровитошћу и присним везама са људима завичајног поднебља, Ћопић је однеговао својеврстан тип хумора: он је елементаран и народни, и вуче корене из најширих народних слојева. Природу и упућеност Ћопићевог хумора инспиришу </a:t>
            </a:r>
            <a:r>
              <a:rPr lang="en-US" smtClean="0">
                <a:latin typeface="Arial" pitchFamily="34" charset="0"/>
                <a:cs typeface="Arial" pitchFamily="34" charset="0"/>
              </a:rPr>
              <a:t>‛</a:t>
            </a:r>
            <a:r>
              <a:rPr lang="sr-Cyrl-CS" smtClean="0">
                <a:latin typeface="Arial" pitchFamily="34" charset="0"/>
                <a:cs typeface="Arial" pitchFamily="34" charset="0"/>
              </a:rPr>
              <a:t>мали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људи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са тла животне једноставности и наивности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(Башчаревић 2014: 86).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Рат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срамота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греота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сваког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живог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божјег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створа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Изједали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смо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клали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бијесни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пси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2009: 83)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пожелио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застао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ипак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нисам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вратио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...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Нисам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касније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туђини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хиљаду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пута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окренуо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иза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себе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тражио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драги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лик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прижељкивао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своју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тринаестогодишњу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пријатељицу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све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већ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било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прекасно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горко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прекасно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...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Куд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журило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2009: 156)?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Bašta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sigurno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mjesto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safe place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njene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ujedno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čitavog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jednog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svijeta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Čovjek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dijeli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osnovu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prirodnih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granica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apstraktnih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One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dijele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unutrašnji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vanjskog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dijela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svijeta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Delić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Pečenković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2013: 147).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Завичајно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место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Бранка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сагледаћемо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различитих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аспеката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анализирајући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одабране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делове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БАШТЕ СЉЕЗОВЕ БОЈЕ, ПРОКЛЕТЕ АВЛИЈЕ, ТРАВНИЧКЕ ХРОНИКЕ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других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дела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поменутих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аутора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којима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смо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нашли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спону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компаративно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сагледавање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слике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свему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посебне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Босне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Ћопић : Андрић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Босна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Микрокосмос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4) Извори и литература</a:t>
            </a:r>
            <a:br>
              <a:rPr lang="sr-Cyrl-CS" sz="3200" dirty="0" smtClean="0"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latin typeface="Arial" pitchFamily="34" charset="0"/>
                <a:cs typeface="Arial" pitchFamily="34" charset="0"/>
              </a:rPr>
              <a:t>Извори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1962: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Дрини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ћуприја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1963: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Проклета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авлија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Ex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ponto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2003:</a:t>
            </a:r>
            <a:r>
              <a:rPr lang="en-U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Omerpaša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Latas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Beograd.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2007: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Znakovi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pored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puta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Beograd.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2011: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Писмо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1920.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године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Вуксановић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Миро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ур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II.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273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282.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2014: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Travnička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hronika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Mihailović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Dejan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Romani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Beograd. S. 9–319.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2009: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Бранко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Башта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сљезове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боје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itchFamily="34" charset="0"/>
                <a:cs typeface="Arial" pitchFamily="34" charset="0"/>
              </a:rPr>
              <a:t>Литература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Аврамовић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2016: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Аврамовић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Зоран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Књижевна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раскршћа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Бајић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2013: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Бајић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Љиљана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Између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јаве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Башти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сљезове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Бранка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Tošović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Branko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Lirski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doživljaj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svijeta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Ćopićevim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djelima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Graz. S. 73–82.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Башчаревић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2014: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Ћопићев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смех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властитој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невољи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Tošović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Branko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Ћопићевско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моделовање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стварности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кроз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хумор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сатиру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Graz. С. 85–98.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Delić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Pečenković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2013: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Delić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Nermida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Pečenković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Vildana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Poetika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prostora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vremena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zbirci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Bašta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sljezove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Tošović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Branko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Lirski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doživljaj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svijeta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Ćopićevim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djelima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Graz. S. 141–152.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Деретић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2007: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Деретић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Јован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Деретић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Јован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Историја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српске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књижевности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10691–080.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Јеротић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Владета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Предговор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Јунг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Карл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Густав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Лавиринт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човеку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7–76.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Кочић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1964: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Кочић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Петар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Јазавац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судом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Коковић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Коковић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Драган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Пукотине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културе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Klaus 2012: Klaus, Rot.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Zajednički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jednih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pored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Saživot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multietničkim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društvima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socijalizma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Evropske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unije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Beograd. S. 101–118.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Личина 2009: Личина, Светозар. Пјесник Грмеча.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Ћопић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Бранко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Башта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сљезове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боје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7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9.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Pištalo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2017: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Pištalo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Vladimir.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Sunce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ovog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dana.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Zrenjanin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Поучки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2016: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Поучки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Милана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Андрићев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поглед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иј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ет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Знаковима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поред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пута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Tošović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Branko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Andrićevi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Znakovi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Graz. S. 345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379.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Mahmutćehajić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2015: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Mahmutćehajić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Rusmir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Andrićevstvo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Милатовић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1996: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Милатовић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Вук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Школска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интерпретација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романа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„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Травничка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хроника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Методички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приступ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роману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средњој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школи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Милатовић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Вук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Књижевно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дело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Иве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Андрића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настави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С. 191–218.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Касна је ноћ и мени се не спава. У ово глуво доба разговара се само с духовима и успоменама, а ја, ево, размишљам о златној паучини и сребрној магли твојих прича, и о страшном крају који те је задесио у логору Јасеновац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(Ћопић 2009: 11).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Smit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1998: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Smit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Andoni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Nacionalni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identiteti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.)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Nacionalni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identitet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 S. 11–36.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2008: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Čolović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Ivan.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Balkan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teror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kulture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Beograd.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Цвијић/Андрић 1996: Цвијић, Јован; Андрић, Иво.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Џаџић, Петар (ур.).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О балканским психичким типовима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Џаџић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Џаџић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Петар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Митско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Андрићевом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делу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Храстова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греда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каменој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капији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Хвала на пажњи!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latin typeface="Arial" pitchFamily="34" charset="0"/>
                <a:cs typeface="Arial" pitchFamily="34" charset="0"/>
              </a:rPr>
              <a:t>Осјетио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се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прерано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отцијепио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људи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сам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осамљен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несрећан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1995: 31).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„Ради се заправо о основном континууму значења једне културе: однос стварног и нормативног, појединачног и колективног, рационалног и ирационалног, филозофског и психолошког, социјалног и природног, домаћег и страног, традиционалног и новог, као и однос према раду, времену, власти, слободи итд“ (Аврамовић 2016: 14).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Има тако по нашим потпланинским селима тајновитих мјеста око којих се плету разноразне приче, обично пуне страве, везане за ноћ, смрт, нечисте силе и губљење душе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(Ћопић 2009: 32).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У централном стубу моста, испод „капије“, има један већи отвор, уска и дугачка врата без вратанца, као џиновска пушкарница. У том стубу, каже се, има велика соба, мрачна дворана у којој живи црни Арапин.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(Андрић 1962: 25–26).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У култури се манифестује суштина људског рода; култура је оно што одваја најпримитивнију људску заједницу од најразвијеније нељудске заједнице (групе)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– Коковић 2005: 16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Nacije su po zapadnom modelu nacionalnog identiteta shvaćene kao zajednice kulture, čije su pripadnike ujedinili, ako ne i homogenizovali, zajednička istorijska sećanja, mitovi, simboli i tradicije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(Smit 1998: 25).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1468</Words>
  <Application>Microsoft Office PowerPoint</Application>
  <PresentationFormat>On-screen Show (4:3)</PresentationFormat>
  <Paragraphs>83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Милана Поучки (Нови Сад)  Универзитет у Новом Саду Филозофски факултет  milanapoucki@gmail.com  Проклета башта јединствене боје   7. Симпозијум о Бранку Ћопићу Бихаћ, 09.09.2017.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4) Извори и литература Извори</vt:lpstr>
      <vt:lpstr>Slide 22</vt:lpstr>
      <vt:lpstr>Slide 23</vt:lpstr>
      <vt:lpstr>Литература 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Poucki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Milana</dc:creator>
  <cp:lastModifiedBy>Milana</cp:lastModifiedBy>
  <cp:revision>148</cp:revision>
  <dcterms:created xsi:type="dcterms:W3CDTF">2015-08-24T14:02:58Z</dcterms:created>
  <dcterms:modified xsi:type="dcterms:W3CDTF">2017-08-01T14:29:57Z</dcterms:modified>
</cp:coreProperties>
</file>