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7C5BA-35CC-4C95-B977-19DD7C7D29E9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4A0F2-AE21-4F28-9031-53B6B4640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53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2082-D4C9-4D82-8540-2DD4D7C7A9B7}" type="datetime1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77D2-7BF5-4BEE-86F5-167D966BE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6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E16E-E3C7-4F9A-8523-F31AC4BAF2DF}" type="datetime1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77D2-7BF5-4BEE-86F5-167D966BE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B612-B653-4E91-B1CD-E61E83B6D1B5}" type="datetime1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77D2-7BF5-4BEE-86F5-167D966BE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96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0C45-795B-4B4A-866C-12F83E102665}" type="datetime1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77D2-7BF5-4BEE-86F5-167D966BE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179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E21FE-FED4-4D1C-8AD9-45AB3BEF3AF5}" type="datetime1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77D2-7BF5-4BEE-86F5-167D966BE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5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AD39B-B93F-434D-A92A-6D891EC7B250}" type="datetime1">
              <a:rPr lang="en-US" smtClean="0"/>
              <a:t>9/3/2017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77D2-7BF5-4BEE-86F5-167D966BE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3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FF60-CC6F-4774-853A-BE0B68E5DF69}" type="datetime1">
              <a:rPr lang="en-US" smtClean="0"/>
              <a:t>9/3/2017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77D2-7BF5-4BEE-86F5-167D966BE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55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7D664-A4B1-490F-97E7-21DC4DBF9723}" type="datetime1">
              <a:rPr lang="en-US" smtClean="0"/>
              <a:t>9/3/2017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77D2-7BF5-4BEE-86F5-167D966BE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3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EB61-4B41-442C-9CEF-8330E4B268D4}" type="datetime1">
              <a:rPr lang="en-US" smtClean="0"/>
              <a:t>9/3/2017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77D2-7BF5-4BEE-86F5-167D966BE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0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1DEA-8CF6-4C3A-96FD-C10B9ED5D03E}" type="datetime1">
              <a:rPr lang="en-US" smtClean="0"/>
              <a:t>9/3/2017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77D2-7BF5-4BEE-86F5-167D966BE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7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F99DB-F051-4E1C-A2DB-383149430B8E}" type="datetime1">
              <a:rPr lang="en-US" smtClean="0"/>
              <a:t>9/3/2017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77D2-7BF5-4BEE-86F5-167D966BE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4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E89BC-63A1-4212-A149-FF164D60D95A}" type="datetime1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B77D2-7BF5-4BEE-86F5-167D966BE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k.rs.2010./carobna_suma_branko_copic.pdf.%20Stanje:%208.%208.%20201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345" y="210065"/>
            <a:ext cx="11479427" cy="6487297"/>
          </a:xfrm>
        </p:spPr>
        <p:txBody>
          <a:bodyPr/>
          <a:lstStyle/>
          <a:p>
            <a:pPr lvl="0"/>
            <a:r>
              <a:rPr lang="pt-BR" sz="3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Ljiljana</a:t>
            </a:r>
            <a:r>
              <a:rPr lang="pt-BR" sz="28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Pajović Dujović</a:t>
            </a:r>
            <a:r>
              <a:rPr lang="pt-BR" sz="3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(Podgorica)</a:t>
            </a:r>
            <a: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Dijana Vučković</a:t>
            </a:r>
            <a:r>
              <a:rPr lang="pt-BR" sz="3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(Podgorica)</a:t>
            </a:r>
            <a: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Filološki fakultet Univerziteta Crne Gore</a:t>
            </a:r>
            <a:r>
              <a:rPr lang="en-US" sz="1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Filozofski fakultet Univerziteta Crne Gore</a:t>
            </a:r>
            <a: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dljilja@ac.me</a:t>
            </a:r>
            <a:r>
              <a:rPr lang="en-US" sz="14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4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dijanav@ac.me</a:t>
            </a:r>
            <a: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8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Životinje u zavičajnoj slici svijeta Ćopićeve umjetnosti riječi</a:t>
            </a:r>
            <a:endParaRPr lang="sr-Latn-ME" sz="2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Lirski, humoristički i satirički svijet Branka Ćopića</a:t>
            </a:r>
            <a:endParaRPr lang="sr-Latn-ME" sz="26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sr-Latn-ME" sz="26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sr-Latn-ME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Bihać, 8.09.2017. </a:t>
            </a:r>
            <a:endParaRPr lang="en-US" b="1">
              <a:solidFill>
                <a:prstClr val="black"/>
              </a:solidFill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Sadržaj prezentacije: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Uvod</a:t>
            </a:r>
          </a:p>
          <a:p>
            <a:pPr marL="514350" lvl="0" indent="-514350">
              <a:buFont typeface="+mj-lt"/>
              <a:buAutoNum type="arabicPeriod"/>
            </a:pPr>
            <a:r>
              <a:rPr lang="sr-Cyrl-RS" sz="3200" smtClean="0">
                <a:latin typeface="Arial" panose="020B0604020202020204" pitchFamily="34" charset="0"/>
                <a:cs typeface="Arial" panose="020B0604020202020204" pitchFamily="34" charset="0"/>
              </a:rPr>
              <a:t>Izbor </a:t>
            </a:r>
            <a:r>
              <a:rPr lang="sr-Cyrl-RS" sz="3200">
                <a:latin typeface="Arial" panose="020B0604020202020204" pitchFamily="34" charset="0"/>
                <a:cs typeface="Arial" panose="020B0604020202020204" pitchFamily="34" charset="0"/>
              </a:rPr>
              <a:t>životinjskih likova i njihova </a:t>
            </a:r>
            <a:r>
              <a:rPr lang="sr-Cyrl-RS" sz="3200">
                <a:latin typeface="Arial" panose="020B0604020202020204" pitchFamily="34" charset="0"/>
                <a:cs typeface="Arial" panose="020B0604020202020204" pitchFamily="34" charset="0"/>
              </a:rPr>
              <a:t>literarna </a:t>
            </a:r>
            <a:r>
              <a:rPr lang="sr-Cyrl-RS" sz="3200" smtClean="0">
                <a:latin typeface="Arial" panose="020B0604020202020204" pitchFamily="34" charset="0"/>
                <a:cs typeface="Arial" panose="020B0604020202020204" pitchFamily="34" charset="0"/>
              </a:rPr>
              <a:t>konstrukcija</a:t>
            </a:r>
            <a:endParaRPr lang="sr-Latn-ME" sz="32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Životinjski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junaci u z</a:t>
            </a:r>
            <a:r>
              <a:rPr lang="sr-Cyrl-RS" sz="320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r-Cyrl-RS" sz="3200">
                <a:latin typeface="Arial" panose="020B0604020202020204" pitchFamily="34" charset="0"/>
                <a:cs typeface="Arial" panose="020B0604020202020204" pitchFamily="34" charset="0"/>
              </a:rPr>
              <a:t> realistič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sr-Cyrl-RS" sz="3200">
                <a:latin typeface="Arial" panose="020B0604020202020204" pitchFamily="34" charset="0"/>
                <a:cs typeface="Arial" panose="020B0604020202020204" pitchFamily="34" charset="0"/>
              </a:rPr>
              <a:t>og, fantastičkog u užem smislu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 i u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zoni </a:t>
            </a: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čudesnog</a:t>
            </a:r>
          </a:p>
          <a:p>
            <a:pPr marL="514350" lvl="0" indent="-514350">
              <a:buFont typeface="+mj-lt"/>
              <a:buAutoNum type="arabicPeriod"/>
            </a:pPr>
            <a:r>
              <a:rPr lang="sr-Cyrl-RS" sz="3200" smtClean="0">
                <a:latin typeface="Arial" panose="020B0604020202020204" pitchFamily="34" charset="0"/>
                <a:cs typeface="Arial" panose="020B0604020202020204" pitchFamily="34" charset="0"/>
              </a:rPr>
              <a:t>Šumska </a:t>
            </a:r>
            <a:r>
              <a:rPr lang="sr-Cyrl-RS" sz="3200">
                <a:latin typeface="Arial" panose="020B0604020202020204" pitchFamily="34" charset="0"/>
                <a:cs typeface="Arial" panose="020B0604020202020204" pitchFamily="34" charset="0"/>
              </a:rPr>
              <a:t>alegorijska </a:t>
            </a:r>
            <a:r>
              <a:rPr lang="sr-Cyrl-RS" sz="3200" smtClean="0">
                <a:latin typeface="Arial" panose="020B0604020202020204" pitchFamily="34" charset="0"/>
                <a:cs typeface="Arial" panose="020B0604020202020204" pitchFamily="34" charset="0"/>
              </a:rPr>
              <a:t>pozornica</a:t>
            </a:r>
            <a:endParaRPr lang="sr-Latn-ME" sz="32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sr-Cyrl-RS" sz="3200">
                <a:latin typeface="Arial" panose="020B0604020202020204" pitchFamily="34" charset="0"/>
                <a:cs typeface="Arial" panose="020B0604020202020204" pitchFamily="34" charset="0"/>
              </a:rPr>
              <a:t>ivadski liliput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anski </a:t>
            </a: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svijet</a:t>
            </a:r>
          </a:p>
          <a:p>
            <a:pPr marL="514350" lvl="0" indent="-514350">
              <a:buFont typeface="+mj-lt"/>
              <a:buAutoNum type="arabicPeriod"/>
            </a:pP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Zaključci</a:t>
            </a:r>
          </a:p>
          <a:p>
            <a:pPr marL="514350" lvl="0" indent="-514350">
              <a:buFont typeface="+mj-lt"/>
              <a:buAutoNum type="arabicPeriod"/>
            </a:pP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Izvori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i literatura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77D2-7BF5-4BEE-86F5-167D966BE89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6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Životinjski likovi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sr-Latn-ME" sz="32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1.domaći, </a:t>
            </a:r>
            <a:endParaRPr lang="en-US" sz="32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sr-Latn-ME" sz="32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šumski,</a:t>
            </a:r>
            <a:endParaRPr lang="en-US" sz="32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sr-Latn-ME" sz="32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sr-Latn-ME" sz="32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sr-Latn-ME" sz="320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livadski povezani </a:t>
            </a:r>
            <a:r>
              <a:rPr lang="sr-Latn-ME" sz="32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 </a:t>
            </a:r>
            <a:r>
              <a:rPr lang="sr-Latn-ME" sz="320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ljudima:</a:t>
            </a:r>
            <a:endParaRPr lang="en-US" sz="32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sr-Latn-ME" sz="32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sr-Latn-ME" sz="320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artnerski i</a:t>
            </a:r>
            <a:endParaRPr lang="en-US" sz="32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sr-Latn-ME" sz="320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alegorijski.</a:t>
            </a:r>
            <a:endParaRPr lang="en-US" sz="32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77D2-7BF5-4BEE-86F5-167D966BE8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843" y="395416"/>
            <a:ext cx="10908957" cy="578154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sr-Latn-ME" sz="32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A. Domaći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životinjski junaci u zoni realističkog (</a:t>
            </a:r>
            <a:r>
              <a:rPr lang="sr-Cyrl-RS" sz="3200" cap="small">
                <a:latin typeface="Arial" panose="020B0604020202020204" pitchFamily="34" charset="0"/>
                <a:cs typeface="Arial" panose="020B0604020202020204" pitchFamily="34" charset="0"/>
              </a:rPr>
              <a:t>Djeda Trišin mlin</a:t>
            </a:r>
            <a:r>
              <a:rPr lang="sr-Cyrl-RS" sz="320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sr-Cyrl-RS" sz="3200" cap="small">
                <a:latin typeface="Arial" panose="020B0604020202020204" pitchFamily="34" charset="0"/>
                <a:cs typeface="Arial" panose="020B0604020202020204" pitchFamily="34" charset="0"/>
              </a:rPr>
              <a:t>Vodeničar i njegov mačak</a:t>
            </a:r>
            <a:r>
              <a:rPr lang="sr-Cyrl-RS" sz="320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sr-Cyrl-RS" sz="3200" cap="small">
                <a:latin typeface="Arial" panose="020B0604020202020204" pitchFamily="34" charset="0"/>
                <a:cs typeface="Arial" panose="020B0604020202020204" pitchFamily="34" charset="0"/>
              </a:rPr>
              <a:t>Mačak otišao u hajduke</a:t>
            </a:r>
            <a:r>
              <a:rPr lang="sr-Cyrl-RS" sz="32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cap="small">
                <a:latin typeface="Arial" panose="020B0604020202020204" pitchFamily="34" charset="0"/>
                <a:cs typeface="Arial" panose="020B0604020202020204" pitchFamily="34" charset="0"/>
              </a:rPr>
              <a:t>Doživljaji mačka Toše</a:t>
            </a:r>
            <a:r>
              <a:rPr lang="sr-Latn-ME" sz="3200" cap="small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sr-Cyrl-RS" sz="3200" cap="small">
                <a:latin typeface="Arial" panose="020B0604020202020204" pitchFamily="34" charset="0"/>
                <a:cs typeface="Arial" panose="020B0604020202020204" pitchFamily="34" charset="0"/>
              </a:rPr>
              <a:t> Ti si konj</a:t>
            </a:r>
            <a:r>
              <a:rPr lang="sr-Cyrl-RS" sz="3200">
                <a:latin typeface="Arial" panose="020B0604020202020204" pitchFamily="34" charset="0"/>
                <a:cs typeface="Arial" panose="020B0604020202020204" pitchFamily="34" charset="0"/>
              </a:rPr>
              <a:t> iz zbirke </a:t>
            </a:r>
            <a:r>
              <a:rPr lang="sr-Cyrl-RS" sz="3200" cap="small">
                <a:latin typeface="Arial" panose="020B0604020202020204" pitchFamily="34" charset="0"/>
                <a:cs typeface="Arial" panose="020B0604020202020204" pitchFamily="34" charset="0"/>
              </a:rPr>
              <a:t>Bašta sljezove </a:t>
            </a:r>
            <a:r>
              <a:rPr lang="sr-Cyrl-RS" sz="3200" cap="small">
                <a:latin typeface="Arial" panose="020B0604020202020204" pitchFamily="34" charset="0"/>
                <a:cs typeface="Arial" panose="020B0604020202020204" pitchFamily="34" charset="0"/>
              </a:rPr>
              <a:t>boje</a:t>
            </a:r>
            <a:r>
              <a:rPr lang="sr-Latn-ME" sz="3200" cap="small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sr-Latn-ME" sz="32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A.1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. U zoni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fantastičkog</a:t>
            </a: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: vodenica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iz folklorno-mitološke tradicije i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B. Ž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ivotinjski likovi u zoni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 č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udesnog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po Todorovu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implicitni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 č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italac se ne pita o prirodi doga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aja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r-Cyrl-RS" sz="3200" cap="small">
                <a:latin typeface="Arial" panose="020B0604020202020204" pitchFamily="34" charset="0"/>
                <a:cs typeface="Arial" panose="020B0604020202020204" pitchFamily="34" charset="0"/>
              </a:rPr>
              <a:t>Čarobna </a:t>
            </a:r>
            <a:r>
              <a:rPr lang="sr-Cyrl-RS" sz="3200" cap="small">
                <a:latin typeface="Arial" panose="020B0604020202020204" pitchFamily="34" charset="0"/>
                <a:cs typeface="Arial" panose="020B0604020202020204" pitchFamily="34" charset="0"/>
              </a:rPr>
              <a:t>šuma</a:t>
            </a:r>
            <a:r>
              <a:rPr lang="sr-Latn-ME" sz="3200" cap="small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sr-Latn-ME" sz="32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77D2-7BF5-4BEE-86F5-167D966BE8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9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124" y="914400"/>
            <a:ext cx="10760676" cy="5262563"/>
          </a:xfrm>
        </p:spPr>
        <p:txBody>
          <a:bodyPr/>
          <a:lstStyle/>
          <a:p>
            <a:pPr marL="0" indent="0">
              <a:buNone/>
            </a:pP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  Ćopićev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specifični književni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postupak </a:t>
            </a: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djelimične</a:t>
            </a:r>
          </a:p>
          <a:p>
            <a:pPr marL="0" indent="0">
              <a:buNone/>
            </a:pP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 antropomorfizacije:</a:t>
            </a:r>
          </a:p>
          <a:p>
            <a:pPr marL="0" indent="0">
              <a:buNone/>
            </a:pP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 izaziva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estetski </a:t>
            </a: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naboj,</a:t>
            </a:r>
          </a:p>
          <a:p>
            <a:pPr marL="0" indent="0">
              <a:buNone/>
            </a:pP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 humorističko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dejstvo i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  iznevjerava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čitaočev horizont očekivanja.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77D2-7BF5-4BEE-86F5-167D966BE8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0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205" y="172995"/>
            <a:ext cx="11069595" cy="6003968"/>
          </a:xfrm>
        </p:spPr>
        <p:txBody>
          <a:bodyPr/>
          <a:lstStyle/>
          <a:p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Šumska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alegorijska pozornica </a:t>
            </a:r>
            <a:r>
              <a:rPr lang="sr-Cyrl-RS" sz="3200" cap="small">
                <a:latin typeface="Arial" panose="020B0604020202020204" pitchFamily="34" charset="0"/>
                <a:cs typeface="Arial" panose="020B0604020202020204" pitchFamily="34" charset="0"/>
              </a:rPr>
              <a:t>Oglasi Šumskih novina</a:t>
            </a:r>
            <a:r>
              <a:rPr lang="sr-Latn-ME" sz="3200" cap="small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200" cap="small">
                <a:latin typeface="Arial" panose="020B0604020202020204" pitchFamily="34" charset="0"/>
                <a:cs typeface="Arial" panose="020B0604020202020204" pitchFamily="34" charset="0"/>
              </a:rPr>
              <a:t>Medvjed i kruška</a:t>
            </a:r>
            <a:r>
              <a:rPr lang="sr-Cyrl-RS" sz="3200">
                <a:latin typeface="Arial" panose="020B0604020202020204" pitchFamily="34" charset="0"/>
                <a:cs typeface="Arial" panose="020B0604020202020204" pitchFamily="34" charset="0"/>
              </a:rPr>
              <a:t> iz zbirke </a:t>
            </a:r>
            <a:r>
              <a:rPr lang="sr-Cyrl-RS" sz="3200" cap="small">
                <a:latin typeface="Arial" panose="020B0604020202020204" pitchFamily="34" charset="0"/>
                <a:cs typeface="Arial" panose="020B0604020202020204" pitchFamily="34" charset="0"/>
              </a:rPr>
              <a:t>U svijetu leptirova </a:t>
            </a:r>
            <a:r>
              <a:rPr lang="sr-Latn-ME" sz="3200" cap="small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sr-Cyrl-RS" sz="3200" cap="small">
                <a:latin typeface="Arial" panose="020B0604020202020204" pitchFamily="34" charset="0"/>
                <a:cs typeface="Arial" panose="020B0604020202020204" pitchFamily="34" charset="0"/>
              </a:rPr>
              <a:t>medvjeda</a:t>
            </a:r>
            <a:r>
              <a:rPr lang="sr-Cyrl-RS" sz="320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3200" cap="small" smtClean="0">
                <a:latin typeface="Arial" panose="020B0604020202020204" pitchFamily="34" charset="0"/>
                <a:cs typeface="Arial" panose="020B0604020202020204" pitchFamily="34" charset="0"/>
              </a:rPr>
              <a:t>Ježeva </a:t>
            </a:r>
            <a:r>
              <a:rPr lang="sr-Cyrl-RS" sz="3200" cap="small">
                <a:latin typeface="Arial" panose="020B0604020202020204" pitchFamily="34" charset="0"/>
                <a:cs typeface="Arial" panose="020B0604020202020204" pitchFamily="34" charset="0"/>
              </a:rPr>
              <a:t>kućica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: žanrovska hibridizacija bajke, basne, pjesme i drame uz ukrštaj lirskog, epskog i dramskog koda.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Livadski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svijet Liliputanaca viđen očima omniscijentnog naratora </a:t>
            </a:r>
            <a:b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Cyrl-RS" sz="3200" cap="small">
                <a:latin typeface="Arial" panose="020B0604020202020204" pitchFamily="34" charset="0"/>
                <a:cs typeface="Arial" panose="020B0604020202020204" pitchFamily="34" charset="0"/>
              </a:rPr>
              <a:t> Sunčev pjevač</a:t>
            </a:r>
            <a:r>
              <a:rPr lang="sr-Cyrl-RS" sz="32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cap="small">
                <a:latin typeface="Arial" panose="020B0604020202020204" pitchFamily="34" charset="0"/>
                <a:cs typeface="Arial" panose="020B0604020202020204" pitchFamily="34" charset="0"/>
              </a:rPr>
              <a:t>Cvrčak traži sunce</a:t>
            </a:r>
            <a:r>
              <a:rPr lang="sr-Latn-ME" sz="3200" cap="small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cap="small">
                <a:latin typeface="Arial" panose="020B0604020202020204" pitchFamily="34" charset="0"/>
                <a:cs typeface="Arial" panose="020B0604020202020204" pitchFamily="34" charset="0"/>
              </a:rPr>
              <a:t>Pauk, bubica i vjetrovi</a:t>
            </a:r>
            <a:r>
              <a:rPr lang="sr-Cyrl-RS" sz="3200">
                <a:latin typeface="Arial" panose="020B0604020202020204" pitchFamily="34" charset="0"/>
                <a:cs typeface="Arial" panose="020B0604020202020204" pitchFamily="34" charset="0"/>
              </a:rPr>
              <a:t> iz zbirke </a:t>
            </a:r>
            <a:r>
              <a:rPr lang="sr-Cyrl-RS" sz="3200" cap="small">
                <a:latin typeface="Arial" panose="020B0604020202020204" pitchFamily="34" charset="0"/>
                <a:cs typeface="Arial" panose="020B0604020202020204" pitchFamily="34" charset="0"/>
              </a:rPr>
              <a:t>U svijetu leptirova</a:t>
            </a:r>
            <a:r>
              <a:rPr lang="sr-Latn-ME" sz="3200" cap="small">
                <a:latin typeface="Arial" panose="020B0604020202020204" pitchFamily="34" charset="0"/>
                <a:cs typeface="Arial" panose="020B0604020202020204" pitchFamily="34" charset="0"/>
              </a:rPr>
              <a:t> i medvjeda</a:t>
            </a:r>
            <a:r>
              <a:rPr lang="sr-Cyrl-RS" sz="320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77D2-7BF5-4BEE-86F5-167D966BE89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5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984" y="679622"/>
            <a:ext cx="10834816" cy="5497341"/>
          </a:xfrm>
        </p:spPr>
        <p:txBody>
          <a:bodyPr/>
          <a:lstStyle/>
          <a:p>
            <a:pPr marL="0" indent="0">
              <a:buNone/>
            </a:pP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 Panhumanizam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Ćopićeve zavičajne slike svijeta.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 Dvostruko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literarno kodiranje.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 Žanrovska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opalizacija.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 Pripovjedačka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vještina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pohranjivanja“ značenja. 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 Djelimična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antropomorfizacija kao model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reaktualizacije </a:t>
            </a:r>
            <a:r>
              <a:rPr lang="sr-Latn-ME" sz="3200" smtClean="0">
                <a:latin typeface="Arial" panose="020B0604020202020204" pitchFamily="34" charset="0"/>
                <a:cs typeface="Arial" panose="020B0604020202020204" pitchFamily="34" charset="0"/>
              </a:rPr>
              <a:t>                graničnih </a:t>
            </a:r>
            <a:r>
              <a:rPr lang="sr-Latn-ME" sz="3200">
                <a:latin typeface="Arial" panose="020B0604020202020204" pitchFamily="34" charset="0"/>
                <a:cs typeface="Arial" panose="020B0604020202020204" pitchFamily="34" charset="0"/>
              </a:rPr>
              <a:t>područja životinjskog i ljudskog bivstvovanja.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77D2-7BF5-4BEE-86F5-167D966BE8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1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486" y="679622"/>
            <a:ext cx="10921314" cy="5497341"/>
          </a:xfrm>
        </p:spPr>
        <p:txBody>
          <a:bodyPr>
            <a:normAutofit fontScale="77500" lnSpcReduction="20000"/>
          </a:bodyPr>
          <a:lstStyle/>
          <a:p>
            <a:r>
              <a:rPr lang="pt-BR" sz="3800">
                <a:latin typeface="Arial" panose="020B0604020202020204" pitchFamily="34" charset="0"/>
                <a:cs typeface="Arial" panose="020B0604020202020204" pitchFamily="34" charset="0"/>
              </a:rPr>
              <a:t>Antologija </a:t>
            </a:r>
            <a:r>
              <a:rPr lang="sr-Latn-CS" sz="3800">
                <a:latin typeface="Arial" panose="020B0604020202020204" pitchFamily="34" charset="0"/>
                <a:cs typeface="Arial" panose="020B0604020202020204" pitchFamily="34" charset="0"/>
              </a:rPr>
              <a:t>2010 – </a:t>
            </a:r>
            <a:r>
              <a:rPr lang="pt-BR" sz="3800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sr-Latn-CS" sz="38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3800" u="sng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</a:t>
            </a:r>
            <a:r>
              <a:rPr lang="sr-Latn-ME" sz="3800" u="sng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:///www.ask.rs.2010./</a:t>
            </a:r>
            <a:r>
              <a:rPr lang="pt-BR" sz="3800" u="sng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carobna</a:t>
            </a:r>
            <a:r>
              <a:rPr lang="sr-Latn-ME" sz="3800" u="sng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_</a:t>
            </a:r>
            <a:r>
              <a:rPr lang="pt-BR" sz="3800" u="sng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suma</a:t>
            </a:r>
            <a:r>
              <a:rPr lang="sr-Latn-ME" sz="3800" u="sng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_</a:t>
            </a:r>
            <a:r>
              <a:rPr lang="pt-BR" sz="3800" u="sng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branko</a:t>
            </a:r>
            <a:r>
              <a:rPr lang="sr-Latn-ME" sz="3800" u="sng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_</a:t>
            </a:r>
            <a:r>
              <a:rPr lang="pt-BR" sz="3800" u="sng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copic</a:t>
            </a:r>
            <a:r>
              <a:rPr lang="sr-Latn-ME" sz="3800" u="sng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.</a:t>
            </a:r>
            <a:r>
              <a:rPr lang="pt-BR" sz="3800" u="sng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pdf</a:t>
            </a:r>
            <a:r>
              <a:rPr lang="sr-Latn-ME" sz="3800" u="sng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. Stanje: 8. 8. 2017</a:t>
            </a:r>
            <a:endParaRPr lang="en-US" sz="3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Cyrl-RS" sz="380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3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sz="3800">
                <a:latin typeface="Arial" panose="020B0604020202020204" pitchFamily="34" charset="0"/>
                <a:cs typeface="Arial" panose="020B0604020202020204" pitchFamily="34" charset="0"/>
              </a:rPr>
              <a:t>Koljević 2015: </a:t>
            </a:r>
            <a:r>
              <a:rPr lang="sr-Cyrl-ME" sz="3800">
                <a:latin typeface="Arial" panose="020B0604020202020204" pitchFamily="34" charset="0"/>
                <a:cs typeface="Arial" panose="020B0604020202020204" pitchFamily="34" charset="0"/>
              </a:rPr>
              <a:t>Кољевић, Светозар. О хумору Бранка Ћопића.  </a:t>
            </a:r>
            <a:r>
              <a:rPr lang="sr-Cyrl-RS" sz="3800" i="1">
                <a:latin typeface="Arial" panose="020B0604020202020204" pitchFamily="34" charset="0"/>
                <a:cs typeface="Arial" panose="020B0604020202020204" pitchFamily="34" charset="0"/>
              </a:rPr>
              <a:t>Филолог</a:t>
            </a:r>
            <a:r>
              <a:rPr lang="sr-Latn-ME" sz="3800" i="1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Latn-ME" sz="3800">
                <a:latin typeface="Arial" panose="020B0604020202020204" pitchFamily="34" charset="0"/>
                <a:cs typeface="Arial" panose="020B0604020202020204" pitchFamily="34" charset="0"/>
              </a:rPr>
              <a:t>VI</a:t>
            </a:r>
            <a:r>
              <a:rPr lang="sr-Cyrl-RS" sz="380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r-Latn-ME" sz="380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sr-Cyrl-RS" sz="380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sr-Latn-ME" sz="38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RS" sz="3800">
                <a:latin typeface="Arial" panose="020B0604020202020204" pitchFamily="34" charset="0"/>
                <a:cs typeface="Arial" panose="020B0604020202020204" pitchFamily="34" charset="0"/>
              </a:rPr>
              <a:t>Бања Лука: Филолошки факултет Универзитета у Бањој Луци. С. </a:t>
            </a:r>
            <a:r>
              <a:rPr lang="sr-Latn-ME" sz="3800">
                <a:latin typeface="Arial" panose="020B0604020202020204" pitchFamily="34" charset="0"/>
                <a:cs typeface="Arial" panose="020B0604020202020204" pitchFamily="34" charset="0"/>
              </a:rPr>
              <a:t>9–20.</a:t>
            </a:r>
            <a:endParaRPr lang="en-US" sz="3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sz="3800">
                <a:latin typeface="Arial" panose="020B0604020202020204" pitchFamily="34" charset="0"/>
                <a:cs typeface="Arial" panose="020B0604020202020204" pitchFamily="34" charset="0"/>
              </a:rPr>
              <a:t>Todorov 1987: Todorov, Cvetan. </a:t>
            </a:r>
            <a:r>
              <a:rPr lang="sr-Latn-ME" sz="3800" i="1">
                <a:latin typeface="Arial" panose="020B0604020202020204" pitchFamily="34" charset="0"/>
                <a:cs typeface="Arial" panose="020B0604020202020204" pitchFamily="34" charset="0"/>
              </a:rPr>
              <a:t>Uvod u fantastičnu književnost</a:t>
            </a:r>
            <a:r>
              <a:rPr lang="sr-Latn-ME" sz="3800">
                <a:latin typeface="Arial" panose="020B0604020202020204" pitchFamily="34" charset="0"/>
                <a:cs typeface="Arial" panose="020B0604020202020204" pitchFamily="34" charset="0"/>
              </a:rPr>
              <a:t>. Prevela Aleksandra Mančić-Milić. Beograd: Pečat.</a:t>
            </a:r>
            <a:endParaRPr lang="en-US" sz="3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sz="3800">
                <a:latin typeface="Arial" panose="020B0604020202020204" pitchFamily="34" charset="0"/>
                <a:cs typeface="Arial" panose="020B0604020202020204" pitchFamily="34" charset="0"/>
              </a:rPr>
              <a:t>Vuković</a:t>
            </a:r>
            <a:r>
              <a:rPr lang="sr-Cyrl-RS" sz="3800">
                <a:latin typeface="Arial" panose="020B0604020202020204" pitchFamily="34" charset="0"/>
                <a:cs typeface="Arial" panose="020B0604020202020204" pitchFamily="34" charset="0"/>
              </a:rPr>
              <a:t> 1996: </a:t>
            </a:r>
            <a:r>
              <a:rPr lang="sr-Latn-ME" sz="3800">
                <a:latin typeface="Arial" panose="020B0604020202020204" pitchFamily="34" charset="0"/>
                <a:cs typeface="Arial" panose="020B0604020202020204" pitchFamily="34" charset="0"/>
              </a:rPr>
              <a:t>Vuković, Novo.</a:t>
            </a:r>
            <a:r>
              <a:rPr lang="sr-Latn-ME" sz="3800" i="1">
                <a:latin typeface="Arial" panose="020B0604020202020204" pitchFamily="34" charset="0"/>
                <a:cs typeface="Arial" panose="020B0604020202020204" pitchFamily="34" charset="0"/>
              </a:rPr>
              <a:t> Uvod u književnost za djecu i omladinu</a:t>
            </a:r>
            <a:r>
              <a:rPr lang="sr-Latn-ME" sz="3800">
                <a:latin typeface="Arial" panose="020B0604020202020204" pitchFamily="34" charset="0"/>
                <a:cs typeface="Arial" panose="020B0604020202020204" pitchFamily="34" charset="0"/>
              </a:rPr>
              <a:t>. Podgorica</a:t>
            </a:r>
            <a:r>
              <a:rPr lang="sr-Cyrl-RS" sz="38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r-Latn-ME" sz="3800">
                <a:latin typeface="Arial" panose="020B0604020202020204" pitchFamily="34" charset="0"/>
                <a:cs typeface="Arial" panose="020B0604020202020204" pitchFamily="34" charset="0"/>
              </a:rPr>
              <a:t>Unireks.</a:t>
            </a:r>
            <a:endParaRPr lang="en-US" sz="3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77D2-7BF5-4BEE-86F5-167D966BE8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5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274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Sadržaj prezentacije:</vt:lpstr>
      <vt:lpstr>Životinjski likovi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LINK servis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Ljiljana Pajović Dujović (Podgorica) Dijana Vučković (Podgorica)  Filološki fakultet Univerziteta Crne Gore Filozofski fakultet Univerziteta Crne Gore</dc:title>
  <dc:creator>Moderator</dc:creator>
  <cp:lastModifiedBy>Moderator</cp:lastModifiedBy>
  <cp:revision>4</cp:revision>
  <dcterms:created xsi:type="dcterms:W3CDTF">2017-09-03T20:34:16Z</dcterms:created>
  <dcterms:modified xsi:type="dcterms:W3CDTF">2017-09-03T21:00:51Z</dcterms:modified>
</cp:coreProperties>
</file>