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7" r:id="rId1"/>
  </p:sldMasterIdLst>
  <p:notesMasterIdLst>
    <p:notesMasterId r:id="rId32"/>
  </p:notesMasterIdLst>
  <p:sldIdLst>
    <p:sldId id="313" r:id="rId2"/>
    <p:sldId id="314" r:id="rId3"/>
    <p:sldId id="259" r:id="rId4"/>
    <p:sldId id="288" r:id="rId5"/>
    <p:sldId id="289" r:id="rId6"/>
    <p:sldId id="290" r:id="rId7"/>
    <p:sldId id="284" r:id="rId8"/>
    <p:sldId id="291" r:id="rId9"/>
    <p:sldId id="302" r:id="rId10"/>
    <p:sldId id="292" r:id="rId11"/>
    <p:sldId id="315" r:id="rId12"/>
    <p:sldId id="301" r:id="rId13"/>
    <p:sldId id="293" r:id="rId14"/>
    <p:sldId id="303" r:id="rId15"/>
    <p:sldId id="316" r:id="rId16"/>
    <p:sldId id="304" r:id="rId17"/>
    <p:sldId id="317" r:id="rId18"/>
    <p:sldId id="305" r:id="rId19"/>
    <p:sldId id="306" r:id="rId20"/>
    <p:sldId id="318" r:id="rId21"/>
    <p:sldId id="307" r:id="rId22"/>
    <p:sldId id="319" r:id="rId23"/>
    <p:sldId id="308" r:id="rId24"/>
    <p:sldId id="309" r:id="rId25"/>
    <p:sldId id="310" r:id="rId26"/>
    <p:sldId id="320" r:id="rId27"/>
    <p:sldId id="311" r:id="rId28"/>
    <p:sldId id="321" r:id="rId29"/>
    <p:sldId id="322" r:id="rId30"/>
    <p:sldId id="31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4841"/>
    <a:srgbClr val="9D534D"/>
    <a:srgbClr val="000000"/>
    <a:srgbClr val="560A51"/>
    <a:srgbClr val="DC6A9B"/>
    <a:srgbClr val="660066"/>
    <a:srgbClr val="F8F8F8"/>
    <a:srgbClr val="9F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3656" autoAdjust="0"/>
  </p:normalViewPr>
  <p:slideViewPr>
    <p:cSldViewPr>
      <p:cViewPr varScale="1">
        <p:scale>
          <a:sx n="81" d="100"/>
          <a:sy n="81" d="100"/>
        </p:scale>
        <p:origin x="150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FEEFF59-AB5F-4191-AC58-F3424408C4DF}" type="datetimeFigureOut">
              <a:rPr lang="hr-HR"/>
              <a:pPr>
                <a:defRPr/>
              </a:pPr>
              <a:t>4.9.2017.</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7DEF419-56C5-415B-8141-E93569FA57F0}"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pPr>
              <a:defRPr/>
            </a:pPr>
            <a:fld id="{601E1F2D-2B33-4C2D-9D75-ECAB89D832AB}" type="datetime1">
              <a:rPr lang="hr-HR" smtClean="0"/>
              <a:t>4.9.2017.</a:t>
            </a:fld>
            <a:endParaRPr lang="hr-HR"/>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pPr>
              <a:defRPr/>
            </a:pPr>
            <a:endParaRPr lang="hr-HR"/>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pPr>
              <a:defRPr/>
            </a:pPr>
            <a:fld id="{5C57E76D-EBC5-4FF2-A53D-B08E2FF64AC0}" type="slidenum">
              <a:rPr lang="hr-HR" smtClean="0"/>
              <a:pPr>
                <a:defRPr/>
              </a:pPr>
              <a:t>‹#›</a:t>
            </a:fld>
            <a:endParaRPr lang="hr-HR"/>
          </a:p>
        </p:txBody>
      </p:sp>
    </p:spTree>
    <p:extLst>
      <p:ext uri="{BB962C8B-B14F-4D97-AF65-F5344CB8AC3E}">
        <p14:creationId xmlns:p14="http://schemas.microsoft.com/office/powerpoint/2010/main" val="26572292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50090CF-FE7B-4B8E-9321-793AEFF84833}" type="datetime1">
              <a:rPr lang="hr-HR" smtClean="0"/>
              <a:t>4.9.2017.</a:t>
            </a:fld>
            <a:endParaRPr lang="hr-HR"/>
          </a:p>
        </p:txBody>
      </p:sp>
      <p:sp>
        <p:nvSpPr>
          <p:cNvPr id="5" name="Footer Placeholder 4"/>
          <p:cNvSpPr>
            <a:spLocks noGrp="1"/>
          </p:cNvSpPr>
          <p:nvPr>
            <p:ph type="ftr" sz="quarter" idx="11"/>
          </p:nvPr>
        </p:nvSpPr>
        <p:spPr/>
        <p:txBody>
          <a:bodyPr/>
          <a:lstStyle/>
          <a:p>
            <a:pPr>
              <a:defRPr/>
            </a:pPr>
            <a:endParaRPr lang="hr-HR"/>
          </a:p>
        </p:txBody>
      </p:sp>
      <p:sp>
        <p:nvSpPr>
          <p:cNvPr id="6" name="Slide Number Placeholder 5"/>
          <p:cNvSpPr>
            <a:spLocks noGrp="1"/>
          </p:cNvSpPr>
          <p:nvPr>
            <p:ph type="sldNum" sz="quarter" idx="12"/>
          </p:nvPr>
        </p:nvSpPr>
        <p:spPr/>
        <p:txBody>
          <a:bodyPr/>
          <a:lstStyle/>
          <a:p>
            <a:pPr>
              <a:defRPr/>
            </a:pPr>
            <a:fld id="{0A08C02A-CD15-466F-8C7F-068CFB730E96}" type="slidenum">
              <a:rPr lang="hr-HR" smtClean="0"/>
              <a:pPr>
                <a:defRPr/>
              </a:pPr>
              <a:t>‹#›</a:t>
            </a:fld>
            <a:endParaRPr lang="hr-HR"/>
          </a:p>
        </p:txBody>
      </p:sp>
    </p:spTree>
    <p:extLst>
      <p:ext uri="{BB962C8B-B14F-4D97-AF65-F5344CB8AC3E}">
        <p14:creationId xmlns:p14="http://schemas.microsoft.com/office/powerpoint/2010/main" val="301937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58042BC-00FD-4DFA-BD58-A9881DDEE963}" type="datetime1">
              <a:rPr lang="hr-HR" smtClean="0"/>
              <a:t>4.9.2017.</a:t>
            </a:fld>
            <a:endParaRPr lang="hr-HR"/>
          </a:p>
        </p:txBody>
      </p:sp>
      <p:sp>
        <p:nvSpPr>
          <p:cNvPr id="5" name="Footer Placeholder 4"/>
          <p:cNvSpPr>
            <a:spLocks noGrp="1"/>
          </p:cNvSpPr>
          <p:nvPr>
            <p:ph type="ftr" sz="quarter" idx="11"/>
          </p:nvPr>
        </p:nvSpPr>
        <p:spPr/>
        <p:txBody>
          <a:bodyPr/>
          <a:lstStyle/>
          <a:p>
            <a:pPr>
              <a:defRPr/>
            </a:pPr>
            <a:endParaRPr lang="hr-HR"/>
          </a:p>
        </p:txBody>
      </p:sp>
      <p:sp>
        <p:nvSpPr>
          <p:cNvPr id="6" name="Slide Number Placeholder 5"/>
          <p:cNvSpPr>
            <a:spLocks noGrp="1"/>
          </p:cNvSpPr>
          <p:nvPr>
            <p:ph type="sldNum" sz="quarter" idx="12"/>
          </p:nvPr>
        </p:nvSpPr>
        <p:spPr/>
        <p:txBody>
          <a:bodyPr/>
          <a:lstStyle/>
          <a:p>
            <a:pPr>
              <a:defRPr/>
            </a:pPr>
            <a:fld id="{2A3FED84-99B6-4945-90F8-7084FD455C79}" type="slidenum">
              <a:rPr lang="hr-HR" smtClean="0"/>
              <a:pPr>
                <a:defRPr/>
              </a:pPr>
              <a:t>‹#›</a:t>
            </a:fld>
            <a:endParaRPr lang="hr-HR"/>
          </a:p>
        </p:txBody>
      </p:sp>
    </p:spTree>
    <p:extLst>
      <p:ext uri="{BB962C8B-B14F-4D97-AF65-F5344CB8AC3E}">
        <p14:creationId xmlns:p14="http://schemas.microsoft.com/office/powerpoint/2010/main" val="420548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CA9E598-448C-4EBD-B3AC-06D19DC69969}" type="datetime1">
              <a:rPr lang="hr-HR" smtClean="0"/>
              <a:t>4.9.2017.</a:t>
            </a:fld>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C0437676-F3B5-4D53-8AC8-FF7E745AD90A}" type="slidenum">
              <a:rPr lang="hr-HR" smtClean="0"/>
              <a:pPr>
                <a:defRPr/>
              </a:pPr>
              <a:t>‹#›</a:t>
            </a:fld>
            <a:endParaRPr lang="hr-HR"/>
          </a:p>
        </p:txBody>
      </p:sp>
    </p:spTree>
    <p:extLst>
      <p:ext uri="{BB962C8B-B14F-4D97-AF65-F5344CB8AC3E}">
        <p14:creationId xmlns:p14="http://schemas.microsoft.com/office/powerpoint/2010/main" val="176023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pPr>
              <a:defRPr/>
            </a:pPr>
            <a:fld id="{2D06D6A3-B081-47B0-AFCF-A46BEACDA2BD}" type="datetime1">
              <a:rPr lang="hr-HR" smtClean="0"/>
              <a:t>4.9.2017.</a:t>
            </a:fld>
            <a:endParaRPr lang="hr-HR"/>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pPr>
              <a:defRPr/>
            </a:pPr>
            <a:endParaRPr lang="hr-HR"/>
          </a:p>
        </p:txBody>
      </p:sp>
      <p:sp>
        <p:nvSpPr>
          <p:cNvPr id="6" name="Slide Number Placeholder 5"/>
          <p:cNvSpPr>
            <a:spLocks noGrp="1"/>
          </p:cNvSpPr>
          <p:nvPr>
            <p:ph type="sldNum" sz="quarter" idx="12"/>
          </p:nvPr>
        </p:nvSpPr>
        <p:spPr>
          <a:xfrm>
            <a:off x="6453378" y="5211060"/>
            <a:ext cx="1584198" cy="228600"/>
          </a:xfrm>
        </p:spPr>
        <p:txBody>
          <a:bodyPr/>
          <a:lstStyle/>
          <a:p>
            <a:pPr>
              <a:defRPr/>
            </a:pPr>
            <a:fld id="{0C4FEB5F-21D2-46E1-80EC-AF8A1323B1F1}" type="slidenum">
              <a:rPr lang="hr-HR" smtClean="0"/>
              <a:pPr>
                <a:defRPr/>
              </a:pPr>
              <a:t>‹#›</a:t>
            </a:fld>
            <a:endParaRPr lang="hr-HR"/>
          </a:p>
        </p:txBody>
      </p:sp>
    </p:spTree>
    <p:extLst>
      <p:ext uri="{BB962C8B-B14F-4D97-AF65-F5344CB8AC3E}">
        <p14:creationId xmlns:p14="http://schemas.microsoft.com/office/powerpoint/2010/main" val="3994524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514F06FF-DEE2-42A8-90B0-0334EB67EA8A}" type="datetime1">
              <a:rPr lang="hr-HR" smtClean="0"/>
              <a:t>4.9.2017.</a:t>
            </a:fld>
            <a:endParaRPr lang="hr-HR"/>
          </a:p>
        </p:txBody>
      </p:sp>
      <p:sp>
        <p:nvSpPr>
          <p:cNvPr id="6" name="Footer Placeholder 5"/>
          <p:cNvSpPr>
            <a:spLocks noGrp="1"/>
          </p:cNvSpPr>
          <p:nvPr>
            <p:ph type="ftr" sz="quarter" idx="11"/>
          </p:nvPr>
        </p:nvSpPr>
        <p:spPr/>
        <p:txBody>
          <a:bodyPr/>
          <a:lstStyle/>
          <a:p>
            <a:pPr>
              <a:defRPr/>
            </a:pPr>
            <a:endParaRPr lang="hr-HR"/>
          </a:p>
        </p:txBody>
      </p:sp>
      <p:sp>
        <p:nvSpPr>
          <p:cNvPr id="7" name="Slide Number Placeholder 6"/>
          <p:cNvSpPr>
            <a:spLocks noGrp="1"/>
          </p:cNvSpPr>
          <p:nvPr>
            <p:ph type="sldNum" sz="quarter" idx="12"/>
          </p:nvPr>
        </p:nvSpPr>
        <p:spPr/>
        <p:txBody>
          <a:bodyPr/>
          <a:lstStyle/>
          <a:p>
            <a:pPr>
              <a:defRPr/>
            </a:pPr>
            <a:fld id="{EEC77A36-0C30-4BF8-9BFA-0EA398CB90BB}" type="slidenum">
              <a:rPr lang="hr-HR" smtClean="0"/>
              <a:pPr>
                <a:defRPr/>
              </a:pPr>
              <a:t>‹#›</a:t>
            </a:fld>
            <a:endParaRPr lang="hr-HR"/>
          </a:p>
        </p:txBody>
      </p:sp>
    </p:spTree>
    <p:extLst>
      <p:ext uri="{BB962C8B-B14F-4D97-AF65-F5344CB8AC3E}">
        <p14:creationId xmlns:p14="http://schemas.microsoft.com/office/powerpoint/2010/main" val="280196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BC4DE1D-E220-4C1C-B5D4-6C6923B44CCD}" type="datetime1">
              <a:rPr lang="hr-HR" smtClean="0"/>
              <a:t>4.9.2017.</a:t>
            </a:fld>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C246A962-E643-4177-867C-435B5AE7D302}" type="slidenum">
              <a:rPr lang="hr-HR" smtClean="0"/>
              <a:pPr>
                <a:defRPr/>
              </a:pPr>
              <a:t>‹#›</a:t>
            </a:fld>
            <a:endParaRPr lang="hr-HR"/>
          </a:p>
        </p:txBody>
      </p:sp>
    </p:spTree>
    <p:extLst>
      <p:ext uri="{BB962C8B-B14F-4D97-AF65-F5344CB8AC3E}">
        <p14:creationId xmlns:p14="http://schemas.microsoft.com/office/powerpoint/2010/main" val="87930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EB3AA73D-EDB2-4851-A286-B8AA606CBF29}" type="datetime1">
              <a:rPr lang="hr-HR" smtClean="0"/>
              <a:t>4.9.2017.</a:t>
            </a:fld>
            <a:endParaRPr lang="hr-HR"/>
          </a:p>
        </p:txBody>
      </p:sp>
      <p:sp>
        <p:nvSpPr>
          <p:cNvPr id="4" name="Footer Placeholder 3"/>
          <p:cNvSpPr>
            <a:spLocks noGrp="1"/>
          </p:cNvSpPr>
          <p:nvPr>
            <p:ph type="ftr" sz="quarter" idx="11"/>
          </p:nvPr>
        </p:nvSpPr>
        <p:spPr/>
        <p:txBody>
          <a:bodyPr/>
          <a:lstStyle/>
          <a:p>
            <a:pPr>
              <a:defRPr/>
            </a:pPr>
            <a:endParaRPr lang="hr-HR"/>
          </a:p>
        </p:txBody>
      </p:sp>
      <p:sp>
        <p:nvSpPr>
          <p:cNvPr id="5" name="Slide Number Placeholder 4"/>
          <p:cNvSpPr>
            <a:spLocks noGrp="1"/>
          </p:cNvSpPr>
          <p:nvPr>
            <p:ph type="sldNum" sz="quarter" idx="12"/>
          </p:nvPr>
        </p:nvSpPr>
        <p:spPr/>
        <p:txBody>
          <a:bodyPr/>
          <a:lstStyle/>
          <a:p>
            <a:pPr>
              <a:defRPr/>
            </a:pPr>
            <a:fld id="{3D7C8485-2515-476F-A0E7-58AC1D21F4E9}" type="slidenum">
              <a:rPr lang="hr-HR" smtClean="0"/>
              <a:pPr>
                <a:defRPr/>
              </a:pPr>
              <a:t>‹#›</a:t>
            </a:fld>
            <a:endParaRPr lang="hr-HR"/>
          </a:p>
        </p:txBody>
      </p:sp>
    </p:spTree>
    <p:extLst>
      <p:ext uri="{BB962C8B-B14F-4D97-AF65-F5344CB8AC3E}">
        <p14:creationId xmlns:p14="http://schemas.microsoft.com/office/powerpoint/2010/main" val="188659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BFE96CE-A98F-4E30-8579-54C2E42A4519}" type="datetime1">
              <a:rPr lang="hr-HR" smtClean="0"/>
              <a:t>4.9.2017.</a:t>
            </a:fld>
            <a:endParaRPr lang="hr-HR"/>
          </a:p>
        </p:txBody>
      </p:sp>
      <p:sp>
        <p:nvSpPr>
          <p:cNvPr id="3" name="Footer Placeholder 2"/>
          <p:cNvSpPr>
            <a:spLocks noGrp="1"/>
          </p:cNvSpPr>
          <p:nvPr>
            <p:ph type="ftr" sz="quarter" idx="11"/>
          </p:nvPr>
        </p:nvSpPr>
        <p:spPr/>
        <p:txBody>
          <a:bodyPr/>
          <a:lstStyle/>
          <a:p>
            <a:pPr>
              <a:defRPr/>
            </a:pPr>
            <a:endParaRPr lang="hr-HR"/>
          </a:p>
        </p:txBody>
      </p:sp>
      <p:sp>
        <p:nvSpPr>
          <p:cNvPr id="4" name="Slide Number Placeholder 3"/>
          <p:cNvSpPr>
            <a:spLocks noGrp="1"/>
          </p:cNvSpPr>
          <p:nvPr>
            <p:ph type="sldNum" sz="quarter" idx="12"/>
          </p:nvPr>
        </p:nvSpPr>
        <p:spPr/>
        <p:txBody>
          <a:bodyPr/>
          <a:lstStyle/>
          <a:p>
            <a:pPr>
              <a:defRPr/>
            </a:pPr>
            <a:fld id="{6A855F26-33D3-4C80-9690-C9E49F44993F}" type="slidenum">
              <a:rPr lang="hr-HR" smtClean="0"/>
              <a:pPr>
                <a:defRPr/>
              </a:pPr>
              <a:t>‹#›</a:t>
            </a:fld>
            <a:endParaRPr lang="hr-HR"/>
          </a:p>
        </p:txBody>
      </p:sp>
    </p:spTree>
    <p:extLst>
      <p:ext uri="{BB962C8B-B14F-4D97-AF65-F5344CB8AC3E}">
        <p14:creationId xmlns:p14="http://schemas.microsoft.com/office/powerpoint/2010/main" val="3532135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pPr>
              <a:defRPr/>
            </a:pPr>
            <a:fld id="{B01920D4-0D7C-44F5-8D4B-7C1F0DB42380}" type="datetime1">
              <a:rPr lang="hr-HR" smtClean="0"/>
              <a:t>4.9.2017.</a:t>
            </a:fld>
            <a:endParaRPr lang="hr-HR"/>
          </a:p>
        </p:txBody>
      </p:sp>
      <p:sp>
        <p:nvSpPr>
          <p:cNvPr id="9" name="Footer Placeholder 8"/>
          <p:cNvSpPr>
            <a:spLocks noGrp="1"/>
          </p:cNvSpPr>
          <p:nvPr>
            <p:ph type="ftr" sz="quarter" idx="11"/>
          </p:nvPr>
        </p:nvSpPr>
        <p:spPr/>
        <p:txBody>
          <a:bodyPr/>
          <a:lstStyle>
            <a:lvl1pPr algn="r">
              <a:defRPr/>
            </a:lvl1pPr>
          </a:lstStyle>
          <a:p>
            <a:pPr>
              <a:defRPr/>
            </a:pPr>
            <a:endParaRPr lang="hr-HR"/>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pPr>
              <a:defRPr/>
            </a:pPr>
            <a:fld id="{D9F8A2E4-0341-4134-A7AE-E5022FDC1EF0}" type="slidenum">
              <a:rPr lang="hr-HR" smtClean="0"/>
              <a:pPr>
                <a:defRPr/>
              </a:pPr>
              <a:t>‹#›</a:t>
            </a:fld>
            <a:endParaRPr lang="hr-HR"/>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926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pPr>
              <a:defRPr/>
            </a:pPr>
            <a:fld id="{EE8C870F-2F9E-444C-9CEA-E95AEB6B5A37}" type="datetime1">
              <a:rPr lang="hr-HR" smtClean="0"/>
              <a:t>4.9.2017.</a:t>
            </a:fld>
            <a:endParaRPr lang="hr-HR"/>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pPr>
              <a:defRPr/>
            </a:pPr>
            <a:endParaRPr lang="hr-HR"/>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pPr>
              <a:defRPr/>
            </a:pPr>
            <a:fld id="{0FA775D9-7DA0-4447-B10F-662D26D04472}" type="slidenum">
              <a:rPr lang="hr-HR" smtClean="0"/>
              <a:pPr>
                <a:defRPr/>
              </a:pPr>
              <a:t>‹#›</a:t>
            </a:fld>
            <a:endParaRPr lang="hr-HR"/>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772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pPr>
              <a:defRPr/>
            </a:pPr>
            <a:fld id="{66A3957B-23F5-4245-9499-9B09BA55B14C}" type="datetime1">
              <a:rPr lang="hr-HR" smtClean="0"/>
              <a:t>4.9.2017.</a:t>
            </a:fld>
            <a:endParaRPr lang="hr-HR"/>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pPr>
              <a:defRPr/>
            </a:pPr>
            <a:endParaRPr lang="hr-HR"/>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pPr>
              <a:defRPr/>
            </a:pPr>
            <a:fld id="{E75C0E65-1EC9-48F1-B527-C05386FD74EC}" type="slidenum">
              <a:rPr lang="hr-HR" smtClean="0"/>
              <a:pPr>
                <a:defRPr/>
              </a:pPr>
              <a:t>‹#›</a:t>
            </a:fld>
            <a:endParaRPr lang="hr-HR"/>
          </a:p>
        </p:txBody>
      </p:sp>
    </p:spTree>
    <p:extLst>
      <p:ext uri="{BB962C8B-B14F-4D97-AF65-F5344CB8AC3E}">
        <p14:creationId xmlns:p14="http://schemas.microsoft.com/office/powerpoint/2010/main" val="367777438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ftr="0" dt="0"/>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knjiga.ba/basta-sljezove-boje-m2022.html" TargetMode="External"/><Relationship Id="rId2" Type="http://schemas.openxmlformats.org/officeDocument/2006/relationships/hyperlink" Target="http://www.antikvarijat-phoenix.com/magarece-godine-knjiga-3480?pg=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434E82-3B94-4C92-BC58-ED1AE1D596D2}"/>
              </a:ext>
            </a:extLst>
          </p:cNvPr>
          <p:cNvSpPr>
            <a:spLocks noGrp="1"/>
          </p:cNvSpPr>
          <p:nvPr>
            <p:ph idx="1"/>
          </p:nvPr>
        </p:nvSpPr>
        <p:spPr>
          <a:xfrm>
            <a:off x="179512" y="116632"/>
            <a:ext cx="8784976" cy="6624736"/>
          </a:xfrm>
          <a:solidFill>
            <a:srgbClr val="9D534D">
              <a:alpha val="50000"/>
            </a:srgbClr>
          </a:solidFill>
        </p:spPr>
        <p:style>
          <a:lnRef idx="1">
            <a:schemeClr val="dk1"/>
          </a:lnRef>
          <a:fillRef idx="2">
            <a:schemeClr val="dk1"/>
          </a:fillRef>
          <a:effectRef idx="1">
            <a:schemeClr val="dk1"/>
          </a:effectRef>
          <a:fontRef idx="minor">
            <a:schemeClr val="dk1"/>
          </a:fontRef>
        </p:style>
        <p:txBody>
          <a:bodyPr>
            <a:normAutofit lnSpcReduction="10000"/>
          </a:bodyPr>
          <a:lstStyle/>
          <a:p>
            <a:pPr marL="0" indent="0" algn="ctr">
              <a:buNone/>
            </a:pPr>
            <a:endParaRPr lang="hr-HR" sz="3600" b="1" dirty="0">
              <a:latin typeface="Arial" panose="020B0604020202020204" pitchFamily="34" charset="0"/>
              <a:cs typeface="Arial" panose="020B0604020202020204" pitchFamily="34" charset="0"/>
            </a:endParaRPr>
          </a:p>
          <a:p>
            <a:pPr marL="0" indent="0" algn="ctr">
              <a:buNone/>
            </a:pPr>
            <a:r>
              <a:rPr lang="hr-HR" sz="3600" b="1" dirty="0">
                <a:latin typeface="Arial" panose="020B0604020202020204" pitchFamily="34" charset="0"/>
                <a:cs typeface="Arial" panose="020B0604020202020204" pitchFamily="34" charset="0"/>
              </a:rPr>
              <a:t>Andrijana Kos-Lajtman </a:t>
            </a:r>
            <a:r>
              <a:rPr lang="hr-HR" sz="3600" dirty="0">
                <a:latin typeface="Arial" panose="020B0604020202020204" pitchFamily="34" charset="0"/>
                <a:cs typeface="Arial" panose="020B0604020202020204" pitchFamily="34" charset="0"/>
              </a:rPr>
              <a:t>(Zagreb)</a:t>
            </a:r>
            <a:endParaRPr lang="hr-HR" sz="3600" b="1" dirty="0">
              <a:latin typeface="Arial" panose="020B0604020202020204" pitchFamily="34" charset="0"/>
              <a:cs typeface="Arial" panose="020B0604020202020204" pitchFamily="34" charset="0"/>
            </a:endParaRPr>
          </a:p>
          <a:p>
            <a:pPr marL="0" indent="0" algn="ctr">
              <a:buNone/>
            </a:pPr>
            <a:r>
              <a:rPr lang="hr-HR" sz="1600" b="1" dirty="0">
                <a:latin typeface="Arial" panose="020B0604020202020204" pitchFamily="34" charset="0"/>
                <a:cs typeface="Arial" panose="020B0604020202020204" pitchFamily="34" charset="0"/>
              </a:rPr>
              <a:t>Učiteljski fakultet Sveučilišta u Zagrebu</a:t>
            </a:r>
          </a:p>
          <a:p>
            <a:pPr marL="0" indent="0" algn="ctr">
              <a:buNone/>
            </a:pPr>
            <a:r>
              <a:rPr lang="hr-HR" sz="1400" b="1" dirty="0">
                <a:solidFill>
                  <a:schemeClr val="tx1"/>
                </a:solidFill>
                <a:latin typeface="Arial" panose="020B0604020202020204" pitchFamily="34" charset="0"/>
                <a:cs typeface="Arial" panose="020B0604020202020204" pitchFamily="34" charset="0"/>
              </a:rPr>
              <a:t>andrijana.kos-lajtman@ufzg.hr</a:t>
            </a:r>
          </a:p>
          <a:p>
            <a:pPr marL="0" indent="0" algn="ctr">
              <a:buNone/>
            </a:pPr>
            <a:endParaRPr lang="hr-HR" sz="1400" b="1" dirty="0">
              <a:latin typeface="Arial" panose="020B0604020202020204" pitchFamily="34" charset="0"/>
              <a:cs typeface="Arial" panose="020B0604020202020204" pitchFamily="34" charset="0"/>
            </a:endParaRPr>
          </a:p>
          <a:p>
            <a:pPr marL="0" indent="0" algn="ctr">
              <a:buNone/>
            </a:pPr>
            <a:r>
              <a:rPr lang="hr-HR" sz="4800" b="1" dirty="0">
                <a:latin typeface="Arial" panose="020B0604020202020204" pitchFamily="34" charset="0"/>
                <a:cs typeface="Arial" panose="020B0604020202020204" pitchFamily="34" charset="0"/>
              </a:rPr>
              <a:t>MAGAREĆE GODINE i BAŠTA SLJEZOVE BOJE</a:t>
            </a:r>
          </a:p>
          <a:p>
            <a:pPr marL="0" indent="0" algn="ctr">
              <a:buNone/>
            </a:pPr>
            <a:r>
              <a:rPr lang="hr-HR" sz="4800" b="1" dirty="0">
                <a:latin typeface="Arial" panose="020B0604020202020204" pitchFamily="34" charset="0"/>
                <a:cs typeface="Arial" panose="020B0604020202020204" pitchFamily="34" charset="0"/>
              </a:rPr>
              <a:t>iz vizure autobiografskoga diskursa</a:t>
            </a:r>
          </a:p>
          <a:p>
            <a:pPr marL="0" indent="0" algn="ctr">
              <a:buNone/>
            </a:pPr>
            <a:endParaRPr lang="hr-HR" sz="2600" b="1" dirty="0">
              <a:latin typeface="Arial" panose="020B0604020202020204" pitchFamily="34" charset="0"/>
              <a:cs typeface="Arial" panose="020B0604020202020204" pitchFamily="34" charset="0"/>
            </a:endParaRPr>
          </a:p>
          <a:p>
            <a:pPr marL="0" indent="0" algn="ctr">
              <a:buNone/>
            </a:pPr>
            <a:r>
              <a:rPr lang="hr-HR" sz="2600" b="1" dirty="0">
                <a:latin typeface="Arial" panose="020B0604020202020204" pitchFamily="34" charset="0"/>
                <a:cs typeface="Arial" panose="020B0604020202020204" pitchFamily="34" charset="0"/>
              </a:rPr>
              <a:t>Ćopićeva poetika zavičaja</a:t>
            </a:r>
          </a:p>
          <a:p>
            <a:pPr marL="0" indent="0" algn="ctr">
              <a:buNone/>
            </a:pPr>
            <a:r>
              <a:rPr lang="hr-HR" sz="2400" b="1" dirty="0">
                <a:latin typeface="Arial" panose="020B0604020202020204" pitchFamily="34" charset="0"/>
                <a:cs typeface="Arial" panose="020B0604020202020204" pitchFamily="34" charset="0"/>
              </a:rPr>
              <a:t>Bihać, 7.</a:t>
            </a:r>
            <a:r>
              <a:rPr lang="hr-HR" sz="2400" b="1" dirty="0">
                <a:latin typeface="Times New Roman" panose="02020603050405020304" pitchFamily="18" charset="0"/>
                <a:cs typeface="Times New Roman" panose="02020603050405020304" pitchFamily="18" charset="0"/>
              </a:rPr>
              <a:t> ̶  </a:t>
            </a:r>
            <a:r>
              <a:rPr lang="hr-HR" sz="2400" b="1" dirty="0">
                <a:latin typeface="Arial" panose="020B0604020202020204" pitchFamily="34" charset="0"/>
                <a:cs typeface="Arial" panose="020B0604020202020204" pitchFamily="34" charset="0"/>
              </a:rPr>
              <a:t>9. 9. 2017.</a:t>
            </a:r>
          </a:p>
          <a:p>
            <a:pPr marL="0" indent="0" algn="ctr">
              <a:buNone/>
            </a:pPr>
            <a:endParaRPr lang="hr-HR" sz="48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13C600BF-8B79-4602-AAB4-16F4A76F4D5C}"/>
              </a:ext>
            </a:extLst>
          </p:cNvPr>
          <p:cNvSpPr>
            <a:spLocks noGrp="1"/>
          </p:cNvSpPr>
          <p:nvPr>
            <p:ph type="sldNum" sz="quarter" idx="12"/>
          </p:nvPr>
        </p:nvSpPr>
        <p:spPr/>
        <p:txBody>
          <a:bodyPr/>
          <a:lstStyle/>
          <a:p>
            <a:pPr>
              <a:defRPr/>
            </a:pPr>
            <a:fld id="{C0437676-F3B5-4D53-8AC8-FF7E745AD90A}" type="slidenum">
              <a:rPr lang="hr-HR" smtClean="0"/>
              <a:pPr>
                <a:defRPr/>
              </a:pPr>
              <a:t>1</a:t>
            </a:fld>
            <a:endParaRPr lang="hr-HR"/>
          </a:p>
        </p:txBody>
      </p:sp>
    </p:spTree>
    <p:extLst>
      <p:ext uri="{BB962C8B-B14F-4D97-AF65-F5344CB8AC3E}">
        <p14:creationId xmlns:p14="http://schemas.microsoft.com/office/powerpoint/2010/main" val="1407032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67544" y="332656"/>
            <a:ext cx="8219256" cy="6525344"/>
          </a:xfrm>
        </p:spPr>
        <p:txBody>
          <a:bodyPr>
            <a:normAutofit fontScale="70000" lnSpcReduction="20000"/>
          </a:bodyPr>
          <a:lstStyle/>
          <a:p>
            <a:pPr>
              <a:buClrTx/>
              <a:buFont typeface="Wingdings" panose="05000000000000000000" pitchFamily="2" charset="2"/>
              <a:buChar char="q"/>
            </a:pPr>
            <a:r>
              <a:rPr lang="hr-HR" sz="4600" dirty="0">
                <a:solidFill>
                  <a:srgbClr val="000000"/>
                </a:solidFill>
                <a:latin typeface="Arial" panose="020B0604020202020204" pitchFamily="34" charset="0"/>
                <a:cs typeface="Arial" panose="020B0604020202020204" pitchFamily="34" charset="0"/>
              </a:rPr>
              <a:t>znakovit početak (pripovjedni okvir) – </a:t>
            </a:r>
            <a:r>
              <a:rPr lang="hr-HR" sz="4600" b="1" dirty="0">
                <a:solidFill>
                  <a:srgbClr val="000000"/>
                </a:solidFill>
                <a:latin typeface="Arial" panose="020B0604020202020204" pitchFamily="34" charset="0"/>
                <a:cs typeface="Arial" panose="020B0604020202020204" pitchFamily="34" charset="0"/>
              </a:rPr>
              <a:t>zavjet - motivacija za pripovijedanje</a:t>
            </a:r>
            <a:r>
              <a:rPr lang="hr-HR" sz="3500" b="1" dirty="0">
                <a:solidFill>
                  <a:srgbClr val="000000"/>
                </a:solidFill>
                <a:latin typeface="Arial" panose="020B0604020202020204" pitchFamily="34" charset="0"/>
                <a:cs typeface="Arial" panose="020B0604020202020204" pitchFamily="34" charset="0"/>
              </a:rPr>
              <a:t>:</a:t>
            </a:r>
          </a:p>
          <a:p>
            <a:pPr marL="0" indent="0">
              <a:buClrTx/>
              <a:buNone/>
            </a:pPr>
            <a:endParaRPr lang="hr-HR" sz="3500" b="1" dirty="0">
              <a:solidFill>
                <a:srgbClr val="000000"/>
              </a:solidFill>
              <a:latin typeface="Arial" panose="020B0604020202020204" pitchFamily="34" charset="0"/>
              <a:cs typeface="Arial" panose="020B0604020202020204" pitchFamily="34" charset="0"/>
            </a:endParaRPr>
          </a:p>
          <a:p>
            <a:pPr>
              <a:buClrTx/>
              <a:buNone/>
            </a:pPr>
            <a:r>
              <a:rPr lang="hr-HR" sz="1600" dirty="0"/>
              <a:t>	</a:t>
            </a:r>
            <a:r>
              <a:rPr lang="hr-HR" sz="2800" dirty="0">
                <a:solidFill>
                  <a:srgbClr val="A94841"/>
                </a:solidFill>
                <a:latin typeface="Arial" panose="020B0604020202020204" pitchFamily="34" charset="0"/>
                <a:cs typeface="Arial" panose="020B0604020202020204" pitchFamily="34" charset="0"/>
              </a:rPr>
              <a:t>„Bilo je to petog novembra 1942. godine.</a:t>
            </a:r>
          </a:p>
          <a:p>
            <a:pPr>
              <a:buClrTx/>
              <a:buNone/>
            </a:pPr>
            <a:r>
              <a:rPr lang="hr-HR" sz="2800" dirty="0">
                <a:solidFill>
                  <a:srgbClr val="A94841"/>
                </a:solidFill>
                <a:latin typeface="Arial" panose="020B0604020202020204" pitchFamily="34" charset="0"/>
                <a:cs typeface="Arial" panose="020B0604020202020204" pitchFamily="34" charset="0"/>
              </a:rPr>
              <a:t>	U sam suton zaustavih se pred odavna neviđenom, a tako znanom zgradom. Internat je ćutao, mračan i pust, polupanih prozora. A kako je nekad vrio i tutnjao od žagora, vike i neumorne đačke trke!</a:t>
            </a:r>
          </a:p>
          <a:p>
            <a:pPr>
              <a:buClrTx/>
              <a:buNone/>
            </a:pPr>
            <a:r>
              <a:rPr lang="hr-HR" sz="2800" dirty="0">
                <a:solidFill>
                  <a:srgbClr val="A94841"/>
                </a:solidFill>
                <a:latin typeface="Arial" panose="020B0604020202020204" pitchFamily="34" charset="0"/>
                <a:cs typeface="Arial" panose="020B0604020202020204" pitchFamily="34" charset="0"/>
              </a:rPr>
              <a:t>	Gdje li ste sad, negdašnji moji drugovi? Gdje si, Krsto „Buvo”, Hamide „Rusu”, Dule Dabiću „Hajduče”? Zašto se ne javite starom drugu? Dosta smo hljeba zajedno pojeli, izvukli more kazni, naskitali se, napričali, naigrali. Gdje li ste to otišli, kakve li vas igre odvukoše da me više ne čujete?</a:t>
            </a:r>
          </a:p>
          <a:p>
            <a:pPr>
              <a:buClrTx/>
              <a:buNone/>
            </a:pPr>
            <a:r>
              <a:rPr lang="hr-HR" sz="2800" dirty="0">
                <a:solidFill>
                  <a:srgbClr val="A94841"/>
                </a:solidFill>
                <a:latin typeface="Arial" panose="020B0604020202020204" pitchFamily="34" charset="0"/>
                <a:cs typeface="Arial" panose="020B0604020202020204" pitchFamily="34" charset="0"/>
              </a:rPr>
              <a:t>	Tišina. Nitko ne odgovara. Ćuti internat, izrešetan, mračan i pust. </a:t>
            </a:r>
          </a:p>
          <a:p>
            <a:pPr>
              <a:buClrTx/>
              <a:buNone/>
            </a:pPr>
            <a:r>
              <a:rPr lang="hr-HR" sz="2800" dirty="0">
                <a:solidFill>
                  <a:srgbClr val="A94841"/>
                </a:solidFill>
                <a:latin typeface="Arial" panose="020B0604020202020204" pitchFamily="34" charset="0"/>
                <a:cs typeface="Arial" panose="020B0604020202020204" pitchFamily="34" charset="0"/>
              </a:rPr>
              <a:t>	I te večeri, petog novembra 1942., ja se pred opustjelim zamrlim internatom zarekoh da ću jednog dana ispričati najmilije uspomene iz svojih đačkih dana.</a:t>
            </a:r>
          </a:p>
          <a:p>
            <a:pPr>
              <a:buClrTx/>
              <a:buNone/>
            </a:pPr>
            <a:r>
              <a:rPr lang="hr-HR" sz="2800" dirty="0">
                <a:solidFill>
                  <a:srgbClr val="A94841"/>
                </a:solidFill>
                <a:latin typeface="Arial" panose="020B0604020202020204" pitchFamily="34" charset="0"/>
                <a:cs typeface="Arial" panose="020B0604020202020204" pitchFamily="34" charset="0"/>
              </a:rPr>
              <a:t>	Evo, dakle, počinjem...” (Ćopić 1964: 100-101).</a:t>
            </a:r>
          </a:p>
          <a:p>
            <a:pPr>
              <a:buClrTx/>
              <a:buNone/>
            </a:pPr>
            <a:endParaRPr lang="hr-HR" sz="1600" dirty="0">
              <a:solidFill>
                <a:srgbClr val="C00000"/>
              </a:solidFill>
            </a:endParaRPr>
          </a:p>
          <a:p>
            <a:pPr>
              <a:buClrTx/>
              <a:buNone/>
            </a:pPr>
            <a:r>
              <a:rPr lang="hr-HR" sz="2000" b="1" dirty="0">
                <a:solidFill>
                  <a:srgbClr val="000000"/>
                </a:solidFill>
              </a:rPr>
              <a:t>	</a:t>
            </a:r>
          </a:p>
        </p:txBody>
      </p:sp>
      <p:sp>
        <p:nvSpPr>
          <p:cNvPr id="2" name="Slide Number Placeholder 1">
            <a:extLst>
              <a:ext uri="{FF2B5EF4-FFF2-40B4-BE49-F238E27FC236}">
                <a16:creationId xmlns:a16="http://schemas.microsoft.com/office/drawing/2014/main" id="{681FE948-107D-4388-AFB6-77BDD0295CCA}"/>
              </a:ext>
            </a:extLst>
          </p:cNvPr>
          <p:cNvSpPr>
            <a:spLocks noGrp="1"/>
          </p:cNvSpPr>
          <p:nvPr>
            <p:ph type="sldNum" sz="quarter" idx="12"/>
          </p:nvPr>
        </p:nvSpPr>
        <p:spPr/>
        <p:txBody>
          <a:bodyPr/>
          <a:lstStyle/>
          <a:p>
            <a:pPr>
              <a:defRPr/>
            </a:pPr>
            <a:fld id="{C0437676-F3B5-4D53-8AC8-FF7E745AD90A}" type="slidenum">
              <a:rPr lang="hr-HR" smtClean="0"/>
              <a:pPr>
                <a:defRPr/>
              </a:pPr>
              <a:t>10</a:t>
            </a:fld>
            <a:endParaRPr lang="hr-H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7E7FD-EE46-4DB6-9FCA-0A079939D10A}"/>
              </a:ext>
            </a:extLst>
          </p:cNvPr>
          <p:cNvSpPr>
            <a:spLocks noGrp="1"/>
          </p:cNvSpPr>
          <p:nvPr>
            <p:ph idx="1"/>
          </p:nvPr>
        </p:nvSpPr>
        <p:spPr>
          <a:xfrm>
            <a:off x="323528" y="332656"/>
            <a:ext cx="8088952" cy="6480720"/>
          </a:xfrm>
        </p:spPr>
        <p:txBody>
          <a:bodyPr>
            <a:normAutofit/>
          </a:bodyPr>
          <a:lstStyle/>
          <a:p>
            <a:pPr marL="0" indent="0">
              <a:buClrTx/>
              <a:buNone/>
            </a:pPr>
            <a:endParaRPr lang="hr-HR" sz="2000" dirty="0">
              <a:solidFill>
                <a:srgbClr val="00000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autobiografija u užem smislu – ovjera imenom (A = P = L)</a:t>
            </a:r>
          </a:p>
          <a:p>
            <a:pPr marL="0" indent="0">
              <a:buNone/>
            </a:pPr>
            <a:endParaRPr lang="hr-HR" sz="3200" b="1" dirty="0">
              <a:latin typeface="Arial" panose="020B0604020202020204" pitchFamily="34" charset="0"/>
              <a:cs typeface="Arial" panose="020B0604020202020204" pitchFamily="34" charset="0"/>
            </a:endParaRPr>
          </a:p>
          <a:p>
            <a:pPr marL="274320" lvl="1" indent="0">
              <a:buNone/>
            </a:pPr>
            <a:r>
              <a:rPr lang="hr-HR" sz="2000" dirty="0">
                <a:solidFill>
                  <a:srgbClr val="A94841"/>
                </a:solidFill>
                <a:latin typeface="Arial" panose="020B0604020202020204" pitchFamily="34" charset="0"/>
                <a:cs typeface="Arial" panose="020B0604020202020204" pitchFamily="34" charset="0"/>
              </a:rPr>
              <a:t>„Čuješ, ti najbolje sastavljaš zadatke iz srpsko-hrvatskog jezika, pa ovaj... bi li</a:t>
            </a:r>
          </a:p>
          <a:p>
            <a:pPr marL="274320" lvl="1" indent="0">
              <a:buNone/>
            </a:pPr>
            <a:r>
              <a:rPr lang="hr-HR" sz="2000" dirty="0">
                <a:solidFill>
                  <a:srgbClr val="A94841"/>
                </a:solidFill>
                <a:latin typeface="Arial" panose="020B0604020202020204" pitchFamily="34" charset="0"/>
                <a:cs typeface="Arial" panose="020B0604020202020204" pitchFamily="34" charset="0"/>
              </a:rPr>
              <a:t>ti znao da napišeš jedno pismo koje, kao tobož, piše jedan momak jednoj curi koju voli? </a:t>
            </a:r>
          </a:p>
          <a:p>
            <a:pPr marL="274320" lvl="1" indent="0">
              <a:buNone/>
            </a:pPr>
            <a:r>
              <a:rPr lang="hr-HR" sz="2000" dirty="0">
                <a:solidFill>
                  <a:srgbClr val="A94841"/>
                </a:solidFill>
                <a:latin typeface="Arial" panose="020B0604020202020204" pitchFamily="34" charset="0"/>
                <a:cs typeface="Arial" panose="020B0604020202020204" pitchFamily="34" charset="0"/>
              </a:rPr>
              <a:t>[...]</a:t>
            </a:r>
          </a:p>
          <a:p>
            <a:pPr marL="274320" lvl="1" indent="0">
              <a:buNone/>
            </a:pPr>
            <a:r>
              <a:rPr lang="hr-HR" sz="2000" dirty="0">
                <a:solidFill>
                  <a:srgbClr val="A94841"/>
                </a:solidFill>
                <a:latin typeface="Arial" panose="020B0604020202020204" pitchFamily="34" charset="0"/>
                <a:cs typeface="Arial" panose="020B0604020202020204" pitchFamily="34" charset="0"/>
              </a:rPr>
              <a:t>Tako ti moj prvi vanškolski pismeni sastav poče da se stvara između masne nagrade i gvozdene kazne. </a:t>
            </a:r>
            <a:r>
              <a:rPr lang="hr-HR" sz="2000" b="1" dirty="0">
                <a:solidFill>
                  <a:srgbClr val="A94841"/>
                </a:solidFill>
                <a:latin typeface="Arial" panose="020B0604020202020204" pitchFamily="34" charset="0"/>
                <a:cs typeface="Arial" panose="020B0604020202020204" pitchFamily="34" charset="0"/>
              </a:rPr>
              <a:t>Jadni Brankiću</a:t>
            </a:r>
            <a:r>
              <a:rPr lang="hr-HR" sz="2000" dirty="0">
                <a:solidFill>
                  <a:srgbClr val="A94841"/>
                </a:solidFill>
                <a:latin typeface="Arial" panose="020B0604020202020204" pitchFamily="34" charset="0"/>
                <a:cs typeface="Arial" panose="020B0604020202020204" pitchFamily="34" charset="0"/>
              </a:rPr>
              <a:t>, bogme si obrao bostan!” (Ćopić 1964: 158-159).</a:t>
            </a:r>
          </a:p>
          <a:p>
            <a:pPr marL="0" indent="0">
              <a:buClrTx/>
              <a:buNone/>
            </a:pPr>
            <a:endParaRPr lang="hr-HR" sz="2000" dirty="0">
              <a:solidFill>
                <a:srgbClr val="000000"/>
              </a:solidFill>
              <a:latin typeface="Arial" panose="020B0604020202020204" pitchFamily="34" charset="0"/>
              <a:cs typeface="Arial" panose="020B0604020202020204" pitchFamily="34" charset="0"/>
            </a:endParaRPr>
          </a:p>
          <a:p>
            <a:endParaRPr lang="hr-HR" dirty="0"/>
          </a:p>
        </p:txBody>
      </p:sp>
      <p:sp>
        <p:nvSpPr>
          <p:cNvPr id="4" name="Slide Number Placeholder 3">
            <a:extLst>
              <a:ext uri="{FF2B5EF4-FFF2-40B4-BE49-F238E27FC236}">
                <a16:creationId xmlns:a16="http://schemas.microsoft.com/office/drawing/2014/main" id="{1DC217D9-8BBE-43C0-B0BE-EBABB03A5C78}"/>
              </a:ext>
            </a:extLst>
          </p:cNvPr>
          <p:cNvSpPr>
            <a:spLocks noGrp="1"/>
          </p:cNvSpPr>
          <p:nvPr>
            <p:ph type="sldNum" sz="quarter" idx="12"/>
          </p:nvPr>
        </p:nvSpPr>
        <p:spPr/>
        <p:txBody>
          <a:bodyPr/>
          <a:lstStyle/>
          <a:p>
            <a:pPr>
              <a:defRPr/>
            </a:pPr>
            <a:fld id="{C0437676-F3B5-4D53-8AC8-FF7E745AD90A}" type="slidenum">
              <a:rPr lang="hr-HR" smtClean="0"/>
              <a:pPr>
                <a:defRPr/>
              </a:pPr>
              <a:t>11</a:t>
            </a:fld>
            <a:endParaRPr lang="hr-HR"/>
          </a:p>
        </p:txBody>
      </p:sp>
    </p:spTree>
    <p:extLst>
      <p:ext uri="{BB962C8B-B14F-4D97-AF65-F5344CB8AC3E}">
        <p14:creationId xmlns:p14="http://schemas.microsoft.com/office/powerpoint/2010/main" val="2656177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32531C-7A08-4928-819B-AC1DA91DCEBE}"/>
              </a:ext>
            </a:extLst>
          </p:cNvPr>
          <p:cNvSpPr>
            <a:spLocks noGrp="1"/>
          </p:cNvSpPr>
          <p:nvPr>
            <p:ph idx="1"/>
          </p:nvPr>
        </p:nvSpPr>
        <p:spPr>
          <a:xfrm>
            <a:off x="539552" y="476672"/>
            <a:ext cx="8136904" cy="6048672"/>
          </a:xfrm>
        </p:spPr>
        <p:txBody>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ovjera drugim autobiografskim podacima</a:t>
            </a:r>
          </a:p>
          <a:p>
            <a:pPr marL="0" indent="0">
              <a:buNone/>
            </a:pPr>
            <a:endParaRPr lang="hr-HR" sz="3200" b="1" dirty="0">
              <a:latin typeface="Arial" panose="020B0604020202020204" pitchFamily="34" charset="0"/>
              <a:cs typeface="Arial" panose="020B0604020202020204" pitchFamily="34" charset="0"/>
            </a:endParaRPr>
          </a:p>
          <a:p>
            <a:pPr marL="274320" lvl="1" indent="0">
              <a:buNone/>
            </a:pPr>
            <a:r>
              <a:rPr lang="hr-HR" sz="2000" dirty="0">
                <a:solidFill>
                  <a:srgbClr val="A94841"/>
                </a:solidFill>
                <a:latin typeface="Arial" panose="020B0604020202020204" pitchFamily="34" charset="0"/>
                <a:cs typeface="Arial" panose="020B0604020202020204" pitchFamily="34" charset="0"/>
              </a:rPr>
              <a:t>„Počeo sam i sam da grgućem poput grlice na nekoj trešnji mog </a:t>
            </a:r>
            <a:r>
              <a:rPr lang="hr-HR" sz="2000" b="1" dirty="0">
                <a:solidFill>
                  <a:srgbClr val="A94841"/>
                </a:solidFill>
                <a:latin typeface="Arial" panose="020B0604020202020204" pitchFamily="34" charset="0"/>
                <a:cs typeface="Arial" panose="020B0604020202020204" pitchFamily="34" charset="0"/>
              </a:rPr>
              <a:t>rodnog sela Hašana</a:t>
            </a:r>
            <a:r>
              <a:rPr lang="hr-HR" sz="2000" dirty="0">
                <a:solidFill>
                  <a:srgbClr val="A94841"/>
                </a:solidFill>
                <a:latin typeface="Arial" panose="020B0604020202020204" pitchFamily="34" charset="0"/>
                <a:cs typeface="Arial" panose="020B0604020202020204" pitchFamily="34" charset="0"/>
              </a:rPr>
              <a:t>” (Ćopić 1964: 163).</a:t>
            </a:r>
          </a:p>
          <a:p>
            <a:pPr marL="274320" lvl="1" indent="0">
              <a:buNone/>
            </a:pPr>
            <a:endParaRPr lang="hr-HR" sz="2000" dirty="0">
              <a:solidFill>
                <a:srgbClr val="000000"/>
              </a:solidFill>
              <a:latin typeface="Arial" panose="020B0604020202020204" pitchFamily="34" charset="0"/>
              <a:cs typeface="Arial" panose="020B0604020202020204" pitchFamily="34" charset="0"/>
            </a:endParaRPr>
          </a:p>
          <a:p>
            <a:pPr marL="274320" lvl="1" indent="0">
              <a:buNone/>
            </a:pPr>
            <a:endParaRPr lang="hr-HR" dirty="0">
              <a:solidFill>
                <a:srgbClr val="C00000"/>
              </a:solidFill>
            </a:endParaRPr>
          </a:p>
          <a:p>
            <a:pPr>
              <a:buClrTx/>
              <a:buFont typeface="Wingdings" pitchFamily="2" charset="2"/>
              <a:buChar char="q"/>
            </a:pPr>
            <a:r>
              <a:rPr lang="hr-HR" sz="3200" b="1" dirty="0">
                <a:latin typeface="Arial" panose="020B0604020202020204" pitchFamily="34" charset="0"/>
                <a:cs typeface="Arial" panose="020B0604020202020204" pitchFamily="34" charset="0"/>
              </a:rPr>
              <a:t>povremene pripovjedne intervencije odraslog pripovjedača</a:t>
            </a:r>
          </a:p>
          <a:p>
            <a:pPr>
              <a:buClrTx/>
              <a:buFont typeface="Wingdings" pitchFamily="2" charset="2"/>
              <a:buChar char="q"/>
            </a:pPr>
            <a:endParaRPr lang="hr-HR" sz="3200" b="1" dirty="0">
              <a:latin typeface="Arial" panose="020B0604020202020204" pitchFamily="34" charset="0"/>
              <a:cs typeface="Arial" panose="020B0604020202020204" pitchFamily="34" charset="0"/>
            </a:endParaRPr>
          </a:p>
          <a:p>
            <a:pPr marL="0" indent="0">
              <a:buClrTx/>
              <a:buNone/>
            </a:pPr>
            <a:r>
              <a:rPr lang="hr-HR" sz="1700" b="1" dirty="0">
                <a:solidFill>
                  <a:srgbClr val="A94841"/>
                </a:solidFill>
              </a:rPr>
              <a:t>    </a:t>
            </a:r>
            <a:r>
              <a:rPr lang="hr-HR" sz="2000" dirty="0">
                <a:solidFill>
                  <a:srgbClr val="A94841"/>
                </a:solidFill>
                <a:latin typeface="Arial" panose="020B0604020202020204" pitchFamily="34" charset="0"/>
                <a:cs typeface="Arial" panose="020B0604020202020204" pitchFamily="34" charset="0"/>
              </a:rPr>
              <a:t>„Naša iskrena dječačka ljubav prema našem drugu Hamidu dala je  ploda mnogo godina kasnije. U Bosni, vjerski krvavo zavađenoj, on je 1941. bio...” (Ćopić 1964: 109).</a:t>
            </a:r>
          </a:p>
          <a:p>
            <a:pPr>
              <a:buClrTx/>
              <a:buFont typeface="Wingdings" pitchFamily="2" charset="2"/>
              <a:buChar char="q"/>
            </a:pPr>
            <a:endParaRPr lang="hr-HR" sz="2000" dirty="0">
              <a:solidFill>
                <a:srgbClr val="000000"/>
              </a:solidFill>
            </a:endParaRPr>
          </a:p>
          <a:p>
            <a:pPr marL="274320" lvl="1" indent="0">
              <a:buNone/>
            </a:pPr>
            <a:endParaRPr lang="hr-HR" dirty="0">
              <a:solidFill>
                <a:srgbClr val="C00000"/>
              </a:solidFill>
            </a:endParaRPr>
          </a:p>
        </p:txBody>
      </p:sp>
      <p:sp>
        <p:nvSpPr>
          <p:cNvPr id="2" name="Slide Number Placeholder 1">
            <a:extLst>
              <a:ext uri="{FF2B5EF4-FFF2-40B4-BE49-F238E27FC236}">
                <a16:creationId xmlns:a16="http://schemas.microsoft.com/office/drawing/2014/main" id="{3F8BA495-912F-46CB-8406-EA76E971D88E}"/>
              </a:ext>
            </a:extLst>
          </p:cNvPr>
          <p:cNvSpPr>
            <a:spLocks noGrp="1"/>
          </p:cNvSpPr>
          <p:nvPr>
            <p:ph type="sldNum" sz="quarter" idx="12"/>
          </p:nvPr>
        </p:nvSpPr>
        <p:spPr/>
        <p:txBody>
          <a:bodyPr/>
          <a:lstStyle/>
          <a:p>
            <a:pPr>
              <a:defRPr/>
            </a:pPr>
            <a:fld id="{C0437676-F3B5-4D53-8AC8-FF7E745AD90A}" type="slidenum">
              <a:rPr lang="hr-HR" smtClean="0"/>
              <a:pPr>
                <a:defRPr/>
              </a:pPr>
              <a:t>12</a:t>
            </a:fld>
            <a:endParaRPr lang="hr-HR"/>
          </a:p>
        </p:txBody>
      </p:sp>
    </p:spTree>
    <p:extLst>
      <p:ext uri="{BB962C8B-B14F-4D97-AF65-F5344CB8AC3E}">
        <p14:creationId xmlns:p14="http://schemas.microsoft.com/office/powerpoint/2010/main" val="1330209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67544" y="332656"/>
            <a:ext cx="8219256" cy="6192688"/>
          </a:xfrm>
        </p:spPr>
        <p:txBody>
          <a:bodyPr>
            <a:normAutofit/>
          </a:bodyPr>
          <a:lstStyle/>
          <a:p>
            <a:pPr>
              <a:buClrTx/>
              <a:buFont typeface="Wingdings" panose="05000000000000000000" pitchFamily="2" charset="2"/>
              <a:buChar char="q"/>
            </a:pPr>
            <a:r>
              <a:rPr lang="hr-HR" sz="3200" dirty="0">
                <a:solidFill>
                  <a:srgbClr val="000000"/>
                </a:solidFill>
                <a:latin typeface="Arial" panose="020B0604020202020204" pitchFamily="34" charset="0"/>
                <a:cs typeface="Arial" panose="020B0604020202020204" pitchFamily="34" charset="0"/>
              </a:rPr>
              <a:t> princip ‘</a:t>
            </a:r>
            <a:r>
              <a:rPr lang="hr-HR" sz="3200" dirty="0">
                <a:latin typeface="Arial" panose="020B0604020202020204" pitchFamily="34" charset="0"/>
                <a:cs typeface="Arial" panose="020B0604020202020204" pitchFamily="34" charset="0"/>
              </a:rPr>
              <a:t>sjećanja’</a:t>
            </a:r>
            <a:r>
              <a:rPr lang="hr-HR" sz="3200" i="1" dirty="0">
                <a:latin typeface="Arial" panose="020B0604020202020204" pitchFamily="34" charset="0"/>
                <a:cs typeface="Arial" panose="020B0604020202020204" pitchFamily="34" charset="0"/>
              </a:rPr>
              <a:t> ̶ </a:t>
            </a:r>
            <a:r>
              <a:rPr lang="hr-HR" sz="3200" i="1" dirty="0">
                <a:solidFill>
                  <a:srgbClr val="000000"/>
                </a:solidFill>
                <a:latin typeface="Arial" panose="020B0604020202020204" pitchFamily="34" charset="0"/>
                <a:cs typeface="Arial" panose="020B0604020202020204" pitchFamily="34" charset="0"/>
              </a:rPr>
              <a:t> </a:t>
            </a:r>
            <a:r>
              <a:rPr lang="hr-HR" sz="3200" b="1" dirty="0">
                <a:solidFill>
                  <a:srgbClr val="000000"/>
                </a:solidFill>
                <a:latin typeface="Arial" panose="020B0604020202020204" pitchFamily="34" charset="0"/>
                <a:cs typeface="Arial" panose="020B0604020202020204" pitchFamily="34" charset="0"/>
              </a:rPr>
              <a:t>amalgamiranje doživljajno-pripovjedne pozicije lika i pripovjedača</a:t>
            </a:r>
          </a:p>
          <a:p>
            <a:pPr marL="0" indent="0">
              <a:buClrTx/>
              <a:buNone/>
            </a:pPr>
            <a:r>
              <a:rPr lang="hr-HR" sz="1700" b="1" dirty="0">
                <a:solidFill>
                  <a:srgbClr val="A94841"/>
                </a:solidFill>
              </a:rPr>
              <a:t>   </a:t>
            </a:r>
            <a:endParaRPr lang="hr-HR" sz="2200" dirty="0">
              <a:solidFill>
                <a:srgbClr val="C00000"/>
              </a:solidFill>
              <a:latin typeface="Arial" panose="020B0604020202020204" pitchFamily="34" charset="0"/>
              <a:cs typeface="Arial" panose="020B0604020202020204" pitchFamily="34" charset="0"/>
            </a:endParaRPr>
          </a:p>
          <a:p>
            <a:pPr>
              <a:buClrTx/>
              <a:buFont typeface="Wingdings" pitchFamily="2" charset="2"/>
              <a:buChar char="q"/>
            </a:pPr>
            <a:r>
              <a:rPr lang="hr-HR" sz="3200" b="1" dirty="0">
                <a:solidFill>
                  <a:srgbClr val="000000"/>
                </a:solidFill>
                <a:latin typeface="Arial" panose="020B0604020202020204" pitchFamily="34" charset="0"/>
                <a:cs typeface="Arial" panose="020B0604020202020204" pitchFamily="34" charset="0"/>
              </a:rPr>
              <a:t> prostorni okvir </a:t>
            </a:r>
            <a:r>
              <a:rPr lang="hr-HR" sz="3200" dirty="0">
                <a:solidFill>
                  <a:srgbClr val="000000"/>
                </a:solidFill>
                <a:latin typeface="Arial" panose="020B0604020202020204" pitchFamily="34" charset="0"/>
                <a:cs typeface="Arial" panose="020B0604020202020204" pitchFamily="34" charset="0"/>
              </a:rPr>
              <a:t>zadan na početku: </a:t>
            </a:r>
          </a:p>
          <a:p>
            <a:pPr marL="0" indent="0">
              <a:buClrTx/>
              <a:buNone/>
            </a:pPr>
            <a:endParaRPr lang="hr-HR" sz="3200" dirty="0">
              <a:solidFill>
                <a:srgbClr val="000000"/>
              </a:solidFill>
              <a:latin typeface="Arial" panose="020B0604020202020204" pitchFamily="34" charset="0"/>
              <a:cs typeface="Arial" panose="020B0604020202020204" pitchFamily="34" charset="0"/>
            </a:endParaRPr>
          </a:p>
          <a:p>
            <a:pPr>
              <a:buClrTx/>
              <a:buNone/>
            </a:pPr>
            <a:r>
              <a:rPr lang="hr-HR" sz="2000" dirty="0">
                <a:solidFill>
                  <a:srgbClr val="000000"/>
                </a:solidFill>
              </a:rPr>
              <a:t>	</a:t>
            </a:r>
            <a:r>
              <a:rPr lang="hr-HR" sz="2000" dirty="0">
                <a:solidFill>
                  <a:srgbClr val="A94841"/>
                </a:solidFill>
                <a:latin typeface="Arial" panose="020B0604020202020204" pitchFamily="34" charset="0"/>
                <a:cs typeface="Arial" panose="020B0604020202020204" pitchFamily="34" charset="0"/>
              </a:rPr>
              <a:t>„Bihać moraš upoznati zbog mnogo čega: zbog igrališta, aleja, parkova, jeftinih tezgi s voćem, poslastičarnica, kina i još mnogo čega.</a:t>
            </a:r>
          </a:p>
          <a:p>
            <a:pPr>
              <a:buClrTx/>
              <a:buNone/>
            </a:pPr>
            <a:r>
              <a:rPr lang="hr-HR" sz="2000" dirty="0">
                <a:solidFill>
                  <a:srgbClr val="A94841"/>
                </a:solidFill>
                <a:latin typeface="Arial" panose="020B0604020202020204" pitchFamily="34" charset="0"/>
                <a:cs typeface="Arial" panose="020B0604020202020204" pitchFamily="34" charset="0"/>
              </a:rPr>
              <a:t>	Okolina Bihaća za nas, djecu sa sela, bila je još interesantnija i milija od same varoši. Tamo je bilo bezbroj brežuljaka za švrljanje, ledina za igranje, divnih izvora i voćnjaka koji su slabo čuvani. Tamo smo se nekako osjećali kao da smo ponovno došli u svoje rođeno selo na nedjeljni odmor” (Ćopić 1964: 104).</a:t>
            </a:r>
          </a:p>
          <a:p>
            <a:pPr>
              <a:buClrTx/>
              <a:buNone/>
            </a:pPr>
            <a:endParaRPr lang="hr-HR" sz="2200" dirty="0">
              <a:solidFill>
                <a:srgbClr val="C00000"/>
              </a:solidFill>
              <a:latin typeface="Arial" panose="020B0604020202020204" pitchFamily="34" charset="0"/>
              <a:cs typeface="Arial" panose="020B0604020202020204" pitchFamily="34" charset="0"/>
            </a:endParaRPr>
          </a:p>
          <a:p>
            <a:pPr marL="0" indent="0">
              <a:buClrTx/>
              <a:buNone/>
            </a:pPr>
            <a:endParaRPr lang="hr-HR" sz="2000" dirty="0">
              <a:solidFill>
                <a:srgbClr val="C00000"/>
              </a:solidFill>
            </a:endParaRPr>
          </a:p>
        </p:txBody>
      </p:sp>
      <p:sp>
        <p:nvSpPr>
          <p:cNvPr id="2" name="Slide Number Placeholder 1">
            <a:extLst>
              <a:ext uri="{FF2B5EF4-FFF2-40B4-BE49-F238E27FC236}">
                <a16:creationId xmlns:a16="http://schemas.microsoft.com/office/drawing/2014/main" id="{20C1B3FC-C0E4-4C1B-BC0D-3CEF459494A7}"/>
              </a:ext>
            </a:extLst>
          </p:cNvPr>
          <p:cNvSpPr>
            <a:spLocks noGrp="1"/>
          </p:cNvSpPr>
          <p:nvPr>
            <p:ph type="sldNum" sz="quarter" idx="12"/>
          </p:nvPr>
        </p:nvSpPr>
        <p:spPr/>
        <p:txBody>
          <a:bodyPr/>
          <a:lstStyle/>
          <a:p>
            <a:pPr>
              <a:defRPr/>
            </a:pPr>
            <a:fld id="{C0437676-F3B5-4D53-8AC8-FF7E745AD90A}" type="slidenum">
              <a:rPr lang="hr-HR" smtClean="0"/>
              <a:pPr>
                <a:defRPr/>
              </a:pPr>
              <a:t>13</a:t>
            </a:fld>
            <a:endParaRPr lang="hr-H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2635D-7500-4DA0-8FC9-4E3D66680D66}"/>
              </a:ext>
            </a:extLst>
          </p:cNvPr>
          <p:cNvSpPr>
            <a:spLocks noGrp="1"/>
          </p:cNvSpPr>
          <p:nvPr>
            <p:ph idx="1"/>
          </p:nvPr>
        </p:nvSpPr>
        <p:spPr>
          <a:xfrm>
            <a:off x="395536" y="116632"/>
            <a:ext cx="8640960" cy="6336704"/>
          </a:xfrm>
        </p:spPr>
        <p:txBody>
          <a:bodyPr>
            <a:normAutofit/>
          </a:bodyPr>
          <a:lstStyle/>
          <a:p>
            <a:pPr marL="0" indent="0">
              <a:buNone/>
            </a:pPr>
            <a:endParaRPr lang="hr-HR" dirty="0"/>
          </a:p>
          <a:p>
            <a:pPr>
              <a:buClrTx/>
              <a:buFont typeface="Wingdings" panose="05000000000000000000" pitchFamily="2" charset="2"/>
              <a:buChar char="q"/>
            </a:pPr>
            <a:r>
              <a:rPr lang="hr-HR" sz="3200" b="1" dirty="0">
                <a:latin typeface="Arial" panose="020B0604020202020204" pitchFamily="34" charset="0"/>
                <a:cs typeface="Arial" panose="020B0604020202020204" pitchFamily="34" charset="0"/>
              </a:rPr>
              <a:t> konvencije fiktivne narativne proze:</a:t>
            </a:r>
          </a:p>
          <a:p>
            <a:pPr marL="0" indent="0">
              <a:buClrTx/>
              <a:buNone/>
            </a:pPr>
            <a:endParaRPr lang="hr-HR" sz="3200" b="1" dirty="0">
              <a:latin typeface="Arial" panose="020B0604020202020204" pitchFamily="34" charset="0"/>
              <a:cs typeface="Arial" panose="020B0604020202020204" pitchFamily="34" charset="0"/>
            </a:endParaRPr>
          </a:p>
          <a:p>
            <a:pPr marL="0" indent="0">
              <a:buClrTx/>
              <a:buNone/>
            </a:pPr>
            <a:r>
              <a:rPr lang="hr-HR" sz="3200" b="1" dirty="0">
                <a:latin typeface="Arial" panose="020B0604020202020204" pitchFamily="34" charset="0"/>
                <a:cs typeface="Arial" panose="020B0604020202020204" pitchFamily="34" charset="0"/>
              </a:rPr>
              <a:t>	</a:t>
            </a:r>
            <a:r>
              <a:rPr lang="hr-HR" sz="3200" dirty="0">
                <a:latin typeface="Arial" panose="020B0604020202020204" pitchFamily="34" charset="0"/>
                <a:cs typeface="Arial" panose="020B0604020202020204" pitchFamily="34" charset="0"/>
              </a:rPr>
              <a:t>- nekoliko glavnih likova (Baja, Hamid 	„Rus”, Krsto „Buva”, Dule Dabić 	„Hajduk”)</a:t>
            </a:r>
          </a:p>
          <a:p>
            <a:pPr marL="0" indent="0">
              <a:buClrTx/>
              <a:buNone/>
            </a:pPr>
            <a:r>
              <a:rPr lang="hr-HR" sz="3200" dirty="0">
                <a:latin typeface="Arial" panose="020B0604020202020204" pitchFamily="34" charset="0"/>
                <a:cs typeface="Arial" panose="020B0604020202020204" pitchFamily="34" charset="0"/>
              </a:rPr>
              <a:t>	- sporedni likovi</a:t>
            </a:r>
          </a:p>
          <a:p>
            <a:pPr marL="0" indent="0">
              <a:buClrTx/>
              <a:buNone/>
            </a:pPr>
            <a:r>
              <a:rPr lang="hr-HR" sz="3200" dirty="0">
                <a:latin typeface="Arial" panose="020B0604020202020204" pitchFamily="34" charset="0"/>
                <a:cs typeface="Arial" panose="020B0604020202020204" pitchFamily="34" charset="0"/>
              </a:rPr>
              <a:t>	- linearni tijek pripovijedanja</a:t>
            </a:r>
          </a:p>
          <a:p>
            <a:pPr marL="0" indent="0">
              <a:buClrTx/>
              <a:buNone/>
            </a:pPr>
            <a:r>
              <a:rPr lang="hr-HR" sz="3200" dirty="0">
                <a:latin typeface="Arial" panose="020B0604020202020204" pitchFamily="34" charset="0"/>
                <a:cs typeface="Arial" panose="020B0604020202020204" pitchFamily="34" charset="0"/>
              </a:rPr>
              <a:t>	- napetost</a:t>
            </a:r>
          </a:p>
          <a:p>
            <a:pPr marL="0" indent="0">
              <a:buClrTx/>
              <a:buNone/>
            </a:pPr>
            <a:r>
              <a:rPr lang="hr-HR" sz="3200" dirty="0">
                <a:latin typeface="Arial" panose="020B0604020202020204" pitchFamily="34" charset="0"/>
                <a:cs typeface="Arial" panose="020B0604020202020204" pitchFamily="34" charset="0"/>
              </a:rPr>
              <a:t>	- epizodična strukturacija </a:t>
            </a:r>
          </a:p>
          <a:p>
            <a:pPr marL="0" indent="0">
              <a:buNone/>
            </a:pPr>
            <a:endParaRPr lang="hr-HR" dirty="0"/>
          </a:p>
        </p:txBody>
      </p:sp>
      <p:sp>
        <p:nvSpPr>
          <p:cNvPr id="2" name="Slide Number Placeholder 1">
            <a:extLst>
              <a:ext uri="{FF2B5EF4-FFF2-40B4-BE49-F238E27FC236}">
                <a16:creationId xmlns:a16="http://schemas.microsoft.com/office/drawing/2014/main" id="{0DA52841-5B2B-43FB-86F6-1359859D02BA}"/>
              </a:ext>
            </a:extLst>
          </p:cNvPr>
          <p:cNvSpPr>
            <a:spLocks noGrp="1"/>
          </p:cNvSpPr>
          <p:nvPr>
            <p:ph type="sldNum" sz="quarter" idx="12"/>
          </p:nvPr>
        </p:nvSpPr>
        <p:spPr/>
        <p:txBody>
          <a:bodyPr/>
          <a:lstStyle/>
          <a:p>
            <a:pPr>
              <a:defRPr/>
            </a:pPr>
            <a:fld id="{C0437676-F3B5-4D53-8AC8-FF7E745AD90A}" type="slidenum">
              <a:rPr lang="hr-HR" smtClean="0"/>
              <a:pPr>
                <a:defRPr/>
              </a:pPr>
              <a:t>14</a:t>
            </a:fld>
            <a:endParaRPr lang="hr-HR"/>
          </a:p>
        </p:txBody>
      </p:sp>
    </p:spTree>
    <p:extLst>
      <p:ext uri="{BB962C8B-B14F-4D97-AF65-F5344CB8AC3E}">
        <p14:creationId xmlns:p14="http://schemas.microsoft.com/office/powerpoint/2010/main" val="3616276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F45885-23FA-4144-B739-16B0F2E4CE44}"/>
              </a:ext>
            </a:extLst>
          </p:cNvPr>
          <p:cNvSpPr>
            <a:spLocks noGrp="1"/>
          </p:cNvSpPr>
          <p:nvPr>
            <p:ph idx="1"/>
          </p:nvPr>
        </p:nvSpPr>
        <p:spPr>
          <a:xfrm>
            <a:off x="611560" y="404664"/>
            <a:ext cx="7800920" cy="5630376"/>
          </a:xfrm>
        </p:spPr>
        <p:txBody>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 motivska čvorišta pripovijedanja</a:t>
            </a:r>
            <a:r>
              <a:rPr lang="hr-HR" sz="3200" dirty="0">
                <a:latin typeface="Arial" panose="020B0604020202020204" pitchFamily="34" charset="0"/>
                <a:cs typeface="Arial" panose="020B0604020202020204" pitchFamily="34" charset="0"/>
              </a:rPr>
              <a:t>:</a:t>
            </a:r>
          </a:p>
          <a:p>
            <a:pPr marL="0" indent="0">
              <a:buNone/>
            </a:pPr>
            <a:endParaRPr lang="hr-HR" sz="3200" dirty="0">
              <a:latin typeface="Arial" panose="020B0604020202020204" pitchFamily="34" charset="0"/>
              <a:cs typeface="Arial" panose="020B0604020202020204" pitchFamily="34" charset="0"/>
            </a:endParaRPr>
          </a:p>
          <a:p>
            <a:pPr marL="274320" lvl="1" indent="0">
              <a:buNone/>
            </a:pPr>
            <a:r>
              <a:rPr lang="hr-HR" dirty="0"/>
              <a:t>	</a:t>
            </a:r>
            <a:r>
              <a:rPr lang="hr-HR" sz="3200" dirty="0">
                <a:latin typeface="Arial" panose="020B0604020202020204" pitchFamily="34" charset="0"/>
                <a:cs typeface="Arial" panose="020B0604020202020204" pitchFamily="34" charset="0"/>
              </a:rPr>
              <a:t>- spačke među članovima internata</a:t>
            </a:r>
          </a:p>
          <a:p>
            <a:pPr marL="274320" lvl="1" indent="0">
              <a:buNone/>
            </a:pPr>
            <a:r>
              <a:rPr lang="hr-HR" sz="3200" dirty="0">
                <a:latin typeface="Arial" panose="020B0604020202020204" pitchFamily="34" charset="0"/>
                <a:cs typeface="Arial" panose="020B0604020202020204" pitchFamily="34" charset="0"/>
              </a:rPr>
              <a:t>	- nasamarivanje učitelja i pazitelja</a:t>
            </a:r>
          </a:p>
          <a:p>
            <a:pPr marL="274320" lvl="1" indent="0">
              <a:buNone/>
            </a:pPr>
            <a:r>
              <a:rPr lang="hr-HR" sz="3200" dirty="0">
                <a:latin typeface="Arial" panose="020B0604020202020204" pitchFamily="34" charset="0"/>
                <a:cs typeface="Arial" panose="020B0604020202020204" pitchFamily="34" charset="0"/>
              </a:rPr>
              <a:t> 	- ljubavni problemi (ljubavna pisma, 	susreti...)</a:t>
            </a:r>
          </a:p>
          <a:p>
            <a:pPr marL="274320" lvl="1" indent="0">
              <a:buNone/>
            </a:pPr>
            <a:r>
              <a:rPr lang="hr-HR" sz="3200" dirty="0">
                <a:latin typeface="Arial" panose="020B0604020202020204" pitchFamily="34" charset="0"/>
                <a:cs typeface="Arial" panose="020B0604020202020204" pitchFamily="34" charset="0"/>
              </a:rPr>
              <a:t>	- krađa tzv. crne knjige</a:t>
            </a:r>
          </a:p>
          <a:p>
            <a:pPr marL="274320" lvl="1" indent="0">
              <a:buNone/>
            </a:pPr>
            <a:r>
              <a:rPr lang="hr-HR" sz="3200" dirty="0">
                <a:latin typeface="Arial" panose="020B0604020202020204" pitchFamily="34" charset="0"/>
                <a:cs typeface="Arial" panose="020B0604020202020204" pitchFamily="34" charset="0"/>
              </a:rPr>
              <a:t>	- satirički listi pobunjenih konviktaša 	(KREKETALJKA)</a:t>
            </a:r>
          </a:p>
          <a:p>
            <a:pPr marL="274320" lvl="1" indent="0">
              <a:buNone/>
            </a:pPr>
            <a:r>
              <a:rPr lang="hr-HR" sz="3200" dirty="0">
                <a:latin typeface="Arial" panose="020B0604020202020204" pitchFamily="34" charset="0"/>
                <a:cs typeface="Arial" panose="020B0604020202020204" pitchFamily="34" charset="0"/>
              </a:rPr>
              <a:t>	- štrajk protiv loše hrane</a:t>
            </a:r>
          </a:p>
          <a:p>
            <a:endParaRPr lang="hr-HR" dirty="0"/>
          </a:p>
        </p:txBody>
      </p:sp>
      <p:sp>
        <p:nvSpPr>
          <p:cNvPr id="4" name="Slide Number Placeholder 3">
            <a:extLst>
              <a:ext uri="{FF2B5EF4-FFF2-40B4-BE49-F238E27FC236}">
                <a16:creationId xmlns:a16="http://schemas.microsoft.com/office/drawing/2014/main" id="{6AB82979-9218-4B71-BF2E-2840625FD034}"/>
              </a:ext>
            </a:extLst>
          </p:cNvPr>
          <p:cNvSpPr>
            <a:spLocks noGrp="1"/>
          </p:cNvSpPr>
          <p:nvPr>
            <p:ph type="sldNum" sz="quarter" idx="12"/>
          </p:nvPr>
        </p:nvSpPr>
        <p:spPr/>
        <p:txBody>
          <a:bodyPr/>
          <a:lstStyle/>
          <a:p>
            <a:pPr>
              <a:defRPr/>
            </a:pPr>
            <a:fld id="{C0437676-F3B5-4D53-8AC8-FF7E745AD90A}" type="slidenum">
              <a:rPr lang="hr-HR" smtClean="0"/>
              <a:pPr>
                <a:defRPr/>
              </a:pPr>
              <a:t>15</a:t>
            </a:fld>
            <a:endParaRPr lang="hr-HR"/>
          </a:p>
        </p:txBody>
      </p:sp>
    </p:spTree>
    <p:extLst>
      <p:ext uri="{BB962C8B-B14F-4D97-AF65-F5344CB8AC3E}">
        <p14:creationId xmlns:p14="http://schemas.microsoft.com/office/powerpoint/2010/main" val="3881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2ECE4-776D-4153-A739-2F7EC4E5DC02}"/>
              </a:ext>
            </a:extLst>
          </p:cNvPr>
          <p:cNvSpPr>
            <a:spLocks noGrp="1"/>
          </p:cNvSpPr>
          <p:nvPr>
            <p:ph idx="1"/>
          </p:nvPr>
        </p:nvSpPr>
        <p:spPr>
          <a:xfrm>
            <a:off x="611560" y="476672"/>
            <a:ext cx="7800920" cy="5558368"/>
          </a:xfrm>
        </p:spPr>
        <p:txBody>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 kronološki omeđena autobiografija</a:t>
            </a:r>
          </a:p>
          <a:p>
            <a:pPr marL="0" indent="0">
              <a:buNone/>
            </a:pPr>
            <a:endParaRPr lang="hr-HR" b="1" dirty="0"/>
          </a:p>
          <a:p>
            <a:pPr marL="0" indent="0">
              <a:buNone/>
            </a:pPr>
            <a:r>
              <a:rPr lang="hr-HR" dirty="0">
                <a:solidFill>
                  <a:srgbClr val="C00000"/>
                </a:solidFill>
              </a:rPr>
              <a:t> </a:t>
            </a:r>
            <a:r>
              <a:rPr lang="hr-HR" sz="2000" dirty="0">
                <a:solidFill>
                  <a:srgbClr val="A94841"/>
                </a:solidFill>
                <a:latin typeface="Arial" panose="020B0604020202020204" pitchFamily="34" charset="0"/>
                <a:cs typeface="Arial" panose="020B0604020202020204" pitchFamily="34" charset="0"/>
              </a:rPr>
              <a:t>„Drugovi moji, Baja, Hamide, Krsto, Dulikane, zašto večeras nemam volje da se igram s vama, zašto čekam Zoru i zašto sam uopće tužan zbog djevojčica kad nikada dosad nisam za njih mario?</a:t>
            </a:r>
          </a:p>
          <a:p>
            <a:pPr marL="0" indent="0">
              <a:buNone/>
            </a:pPr>
            <a:r>
              <a:rPr lang="hr-HR" sz="2000" dirty="0">
                <a:solidFill>
                  <a:srgbClr val="A94841"/>
                </a:solidFill>
                <a:latin typeface="Arial" panose="020B0604020202020204" pitchFamily="34" charset="0"/>
                <a:cs typeface="Arial" panose="020B0604020202020204" pitchFamily="34" charset="0"/>
              </a:rPr>
              <a:t>Tako sam osamljen, plakao u sjenci prastarog platana i ne znajući da sam s tim prvim bezrazložnim suzama prestao da budem dijete. Postao sam dječak, pravi dječak, uznemiren i kolebljiv, na izlazu iz prevrtljivih i svojeglavih magarećih godina” (Ćopić 1964: 231).</a:t>
            </a:r>
          </a:p>
          <a:p>
            <a:pPr marL="0" indent="0">
              <a:buNone/>
            </a:pPr>
            <a:endParaRPr lang="hr-HR" sz="2000" dirty="0">
              <a:solidFill>
                <a:srgbClr val="A94841"/>
              </a:solidFill>
              <a:latin typeface="Arial" panose="020B0604020202020204" pitchFamily="34" charset="0"/>
              <a:cs typeface="Arial" panose="020B0604020202020204" pitchFamily="34" charset="0"/>
            </a:endParaRPr>
          </a:p>
          <a:p>
            <a:pPr>
              <a:buFont typeface="Wingdings" panose="05000000000000000000" pitchFamily="2" charset="2"/>
              <a:buChar char="q"/>
            </a:pPr>
            <a:endParaRPr lang="hr-HR" dirty="0">
              <a:solidFill>
                <a:srgbClr val="C00000"/>
              </a:solidFill>
            </a:endParaRPr>
          </a:p>
        </p:txBody>
      </p:sp>
      <p:sp>
        <p:nvSpPr>
          <p:cNvPr id="2" name="Slide Number Placeholder 1">
            <a:extLst>
              <a:ext uri="{FF2B5EF4-FFF2-40B4-BE49-F238E27FC236}">
                <a16:creationId xmlns:a16="http://schemas.microsoft.com/office/drawing/2014/main" id="{9B6A5B00-0BF6-4A7F-9DC4-68486D394BDF}"/>
              </a:ext>
            </a:extLst>
          </p:cNvPr>
          <p:cNvSpPr>
            <a:spLocks noGrp="1"/>
          </p:cNvSpPr>
          <p:nvPr>
            <p:ph type="sldNum" sz="quarter" idx="12"/>
          </p:nvPr>
        </p:nvSpPr>
        <p:spPr/>
        <p:txBody>
          <a:bodyPr/>
          <a:lstStyle/>
          <a:p>
            <a:pPr>
              <a:defRPr/>
            </a:pPr>
            <a:fld id="{C0437676-F3B5-4D53-8AC8-FF7E745AD90A}" type="slidenum">
              <a:rPr lang="hr-HR" smtClean="0"/>
              <a:pPr>
                <a:defRPr/>
              </a:pPr>
              <a:t>16</a:t>
            </a:fld>
            <a:endParaRPr lang="hr-HR"/>
          </a:p>
        </p:txBody>
      </p:sp>
    </p:spTree>
    <p:extLst>
      <p:ext uri="{BB962C8B-B14F-4D97-AF65-F5344CB8AC3E}">
        <p14:creationId xmlns:p14="http://schemas.microsoft.com/office/powerpoint/2010/main" val="35030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292FB4-9F06-4C06-A524-4E88E70400AD}"/>
              </a:ext>
            </a:extLst>
          </p:cNvPr>
          <p:cNvSpPr>
            <a:spLocks noGrp="1"/>
          </p:cNvSpPr>
          <p:nvPr>
            <p:ph idx="1"/>
          </p:nvPr>
        </p:nvSpPr>
        <p:spPr>
          <a:xfrm>
            <a:off x="467544" y="476672"/>
            <a:ext cx="8064896" cy="5256584"/>
          </a:xfrm>
        </p:spPr>
        <p:txBody>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 zadnji ulomak – epilog – nakon vremenskog odmaka:</a:t>
            </a:r>
          </a:p>
          <a:p>
            <a:pPr marL="0" indent="0">
              <a:buNone/>
            </a:pPr>
            <a:endParaRPr lang="hr-HR" sz="3200" b="1" dirty="0">
              <a:latin typeface="Arial" panose="020B0604020202020204" pitchFamily="34" charset="0"/>
              <a:cs typeface="Arial" panose="020B0604020202020204" pitchFamily="34" charset="0"/>
            </a:endParaRPr>
          </a:p>
          <a:p>
            <a:pPr marL="0" indent="0">
              <a:buNone/>
            </a:pPr>
            <a:r>
              <a:rPr lang="hr-HR" sz="3200" dirty="0">
                <a:latin typeface="Arial" panose="020B0604020202020204" pitchFamily="34" charset="0"/>
                <a:cs typeface="Arial" panose="020B0604020202020204" pitchFamily="34" charset="0"/>
              </a:rPr>
              <a:t>- dječaci postali ratnici, neki i poginuli u ratu</a:t>
            </a:r>
          </a:p>
          <a:p>
            <a:pPr marL="0" indent="0">
              <a:buNone/>
            </a:pPr>
            <a:endParaRPr lang="hr-HR" sz="3200" dirty="0">
              <a:latin typeface="Arial" panose="020B0604020202020204" pitchFamily="34" charset="0"/>
              <a:cs typeface="Arial" panose="020B0604020202020204" pitchFamily="34" charset="0"/>
            </a:endParaRPr>
          </a:p>
          <a:p>
            <a:pPr marL="0" indent="0">
              <a:buNone/>
            </a:pPr>
            <a:r>
              <a:rPr lang="hr-HR" dirty="0">
                <a:solidFill>
                  <a:srgbClr val="A94841"/>
                </a:solidFill>
              </a:rPr>
              <a:t>„</a:t>
            </a:r>
            <a:r>
              <a:rPr lang="hr-HR" sz="2000" dirty="0">
                <a:solidFill>
                  <a:srgbClr val="A94841"/>
                </a:solidFill>
                <a:latin typeface="Arial" panose="020B0604020202020204" pitchFamily="34" charset="0"/>
                <a:cs typeface="Arial" panose="020B0604020202020204" pitchFamily="34" charset="0"/>
              </a:rPr>
              <a:t>Zbogom, bihaćke djevojčice, nekadašnje naše drugarice školskih klupa! Čekajte strpljivo pod prastarim platanima, možda će se neki od nas i vratiti s dalekih bojišta...” (Ćopić 1964: 232).</a:t>
            </a:r>
          </a:p>
          <a:p>
            <a:endParaRPr lang="hr-HR" dirty="0"/>
          </a:p>
        </p:txBody>
      </p:sp>
      <p:sp>
        <p:nvSpPr>
          <p:cNvPr id="4" name="Slide Number Placeholder 3">
            <a:extLst>
              <a:ext uri="{FF2B5EF4-FFF2-40B4-BE49-F238E27FC236}">
                <a16:creationId xmlns:a16="http://schemas.microsoft.com/office/drawing/2014/main" id="{951D888A-C23E-44A1-BA8F-445AF314761A}"/>
              </a:ext>
            </a:extLst>
          </p:cNvPr>
          <p:cNvSpPr>
            <a:spLocks noGrp="1"/>
          </p:cNvSpPr>
          <p:nvPr>
            <p:ph type="sldNum" sz="quarter" idx="12"/>
          </p:nvPr>
        </p:nvSpPr>
        <p:spPr/>
        <p:txBody>
          <a:bodyPr/>
          <a:lstStyle/>
          <a:p>
            <a:pPr>
              <a:defRPr/>
            </a:pPr>
            <a:fld id="{C0437676-F3B5-4D53-8AC8-FF7E745AD90A}" type="slidenum">
              <a:rPr lang="hr-HR" smtClean="0"/>
              <a:pPr>
                <a:defRPr/>
              </a:pPr>
              <a:t>17</a:t>
            </a:fld>
            <a:endParaRPr lang="hr-HR"/>
          </a:p>
        </p:txBody>
      </p:sp>
    </p:spTree>
    <p:extLst>
      <p:ext uri="{BB962C8B-B14F-4D97-AF65-F5344CB8AC3E}">
        <p14:creationId xmlns:p14="http://schemas.microsoft.com/office/powerpoint/2010/main" val="3722342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B1B4B-35D2-4FF2-BCE5-A6BE140F7333}"/>
              </a:ext>
            </a:extLst>
          </p:cNvPr>
          <p:cNvSpPr>
            <a:spLocks noGrp="1"/>
          </p:cNvSpPr>
          <p:nvPr>
            <p:ph type="title"/>
          </p:nvPr>
        </p:nvSpPr>
        <p:spPr>
          <a:xfrm>
            <a:off x="731520" y="642594"/>
            <a:ext cx="7680960" cy="1371600"/>
          </a:xfrm>
        </p:spPr>
        <p:txBody>
          <a:bodyPr>
            <a:normAutofit/>
          </a:bodyPr>
          <a:lstStyle/>
          <a:p>
            <a:pPr algn="ctr"/>
            <a:r>
              <a:rPr lang="hr-HR" sz="3200" dirty="0">
                <a:solidFill>
                  <a:srgbClr val="000000"/>
                </a:solidFill>
                <a:latin typeface="Arial" panose="020B0604020202020204" pitchFamily="34" charset="0"/>
                <a:cs typeface="Arial" panose="020B0604020202020204" pitchFamily="34" charset="0"/>
              </a:rPr>
              <a:t>5. A</a:t>
            </a:r>
            <a:r>
              <a:rPr lang="hr-HR" sz="3600" dirty="0">
                <a:solidFill>
                  <a:srgbClr val="000000"/>
                </a:solidFill>
                <a:latin typeface="Arial" panose="020B0604020202020204" pitchFamily="34" charset="0"/>
                <a:cs typeface="Arial" panose="020B0604020202020204" pitchFamily="34" charset="0"/>
              </a:rPr>
              <a:t>utobiografizam </a:t>
            </a:r>
            <a:br>
              <a:rPr lang="hr-HR" sz="3600" dirty="0">
                <a:solidFill>
                  <a:srgbClr val="000000"/>
                </a:solidFill>
                <a:latin typeface="Arial" panose="020B0604020202020204" pitchFamily="34" charset="0"/>
                <a:cs typeface="Arial" panose="020B0604020202020204" pitchFamily="34" charset="0"/>
              </a:rPr>
            </a:br>
            <a:r>
              <a:rPr lang="hr-HR" sz="3600" i="1" dirty="0">
                <a:solidFill>
                  <a:srgbClr val="000000"/>
                </a:solidFill>
                <a:latin typeface="Arial" panose="020B0604020202020204" pitchFamily="34" charset="0"/>
                <a:cs typeface="Arial" panose="020B0604020202020204" pitchFamily="34" charset="0"/>
              </a:rPr>
              <a:t>BAŠTE SLJEZOVE BOJE </a:t>
            </a:r>
            <a:r>
              <a:rPr lang="hr-HR" sz="3600" dirty="0">
                <a:solidFill>
                  <a:srgbClr val="000000"/>
                </a:solidFill>
                <a:latin typeface="Arial" panose="020B0604020202020204" pitchFamily="34" charset="0"/>
                <a:cs typeface="Arial" panose="020B0604020202020204" pitchFamily="34" charset="0"/>
              </a:rPr>
              <a:t>(1970.)</a:t>
            </a:r>
            <a:endParaRPr lang="hr-HR" sz="3600" dirty="0">
              <a:latin typeface="Arial" panose="020B0604020202020204" pitchFamily="34" charset="0"/>
              <a:cs typeface="Arial" panose="020B0604020202020204" pitchFamily="34" charset="0"/>
            </a:endParaRPr>
          </a:p>
        </p:txBody>
      </p:sp>
      <p:pic>
        <p:nvPicPr>
          <p:cNvPr id="6" name="Content Placeholder 5">
            <a:extLst>
              <a:ext uri="{FF2B5EF4-FFF2-40B4-BE49-F238E27FC236}">
                <a16:creationId xmlns:a16="http://schemas.microsoft.com/office/drawing/2014/main" id="{CFF9CD54-6B56-4967-AA7A-FFF23B0A3C0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2841" y="2348880"/>
            <a:ext cx="2878397" cy="3932237"/>
          </a:xfrm>
        </p:spPr>
      </p:pic>
      <p:sp>
        <p:nvSpPr>
          <p:cNvPr id="4" name="Naslov 1">
            <a:extLst>
              <a:ext uri="{FF2B5EF4-FFF2-40B4-BE49-F238E27FC236}">
                <a16:creationId xmlns:a16="http://schemas.microsoft.com/office/drawing/2014/main" id="{E96388DD-2EEB-4D7D-9F88-64D2DC5D2A5D}"/>
              </a:ext>
            </a:extLst>
          </p:cNvPr>
          <p:cNvSpPr txBox="1">
            <a:spLocks/>
          </p:cNvSpPr>
          <p:nvPr/>
        </p:nvSpPr>
        <p:spPr>
          <a:xfrm>
            <a:off x="752278" y="642594"/>
            <a:ext cx="7680960" cy="1371600"/>
          </a:xfrm>
          <a:prstGeom prst="rect">
            <a:avLst/>
          </a:prstGeom>
          <a:scene3d>
            <a:camera prst="orthographicFront">
              <a:rot lat="0" lon="0" rev="0"/>
            </a:camera>
            <a:lightRig rig="chilly" dir="t">
              <a:rot lat="0" lon="0" rev="18480000"/>
            </a:lightRig>
          </a:scene3d>
          <a:sp3d prstMaterial="clear">
            <a:bevelT h="63500"/>
          </a:sp3d>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a:lstStyle>
          <a:p>
            <a:pPr algn="ctr">
              <a:defRPr/>
            </a:pPr>
            <a:endParaRPr lang="hr-HR" sz="2000" dirty="0">
              <a:solidFill>
                <a:srgbClr val="000000"/>
              </a:solidFill>
              <a:latin typeface="+mn-lt"/>
            </a:endParaRPr>
          </a:p>
        </p:txBody>
      </p:sp>
      <p:sp>
        <p:nvSpPr>
          <p:cNvPr id="3" name="Slide Number Placeholder 2">
            <a:extLst>
              <a:ext uri="{FF2B5EF4-FFF2-40B4-BE49-F238E27FC236}">
                <a16:creationId xmlns:a16="http://schemas.microsoft.com/office/drawing/2014/main" id="{FF1BDCB3-D01A-4FE3-AF1E-8E6284F81181}"/>
              </a:ext>
            </a:extLst>
          </p:cNvPr>
          <p:cNvSpPr>
            <a:spLocks noGrp="1"/>
          </p:cNvSpPr>
          <p:nvPr>
            <p:ph type="sldNum" sz="quarter" idx="12"/>
          </p:nvPr>
        </p:nvSpPr>
        <p:spPr/>
        <p:txBody>
          <a:bodyPr/>
          <a:lstStyle/>
          <a:p>
            <a:pPr>
              <a:defRPr/>
            </a:pPr>
            <a:fld id="{C0437676-F3B5-4D53-8AC8-FF7E745AD90A}" type="slidenum">
              <a:rPr lang="hr-HR" smtClean="0"/>
              <a:pPr>
                <a:defRPr/>
              </a:pPr>
              <a:t>18</a:t>
            </a:fld>
            <a:endParaRPr lang="hr-HR"/>
          </a:p>
        </p:txBody>
      </p:sp>
    </p:spTree>
    <p:extLst>
      <p:ext uri="{BB962C8B-B14F-4D97-AF65-F5344CB8AC3E}">
        <p14:creationId xmlns:p14="http://schemas.microsoft.com/office/powerpoint/2010/main" val="1951733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C92242-CCCB-482C-96DA-5553EAEC4C35}"/>
              </a:ext>
            </a:extLst>
          </p:cNvPr>
          <p:cNvSpPr>
            <a:spLocks noGrp="1"/>
          </p:cNvSpPr>
          <p:nvPr>
            <p:ph idx="1"/>
          </p:nvPr>
        </p:nvSpPr>
        <p:spPr>
          <a:xfrm>
            <a:off x="611560" y="1916832"/>
            <a:ext cx="8352928" cy="4608512"/>
          </a:xfrm>
        </p:spPr>
        <p:txBody>
          <a:bodyPr>
            <a:normAutofit/>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 autobiografija u užem smislu </a:t>
            </a:r>
            <a:r>
              <a:rPr lang="hr-HR" sz="3200" dirty="0">
                <a:latin typeface="Arial" panose="020B0604020202020204" pitchFamily="34" charset="0"/>
                <a:cs typeface="Arial" panose="020B0604020202020204" pitchFamily="34" charset="0"/>
              </a:rPr>
              <a:t>(A = P = L)</a:t>
            </a:r>
          </a:p>
          <a:p>
            <a:pPr marL="0" indent="0">
              <a:buNone/>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posveta književniku Ziji Dizdareviću </a:t>
            </a:r>
            <a:r>
              <a:rPr lang="hr-HR" sz="3200" dirty="0">
                <a:latin typeface="Arial" panose="020B0604020202020204" pitchFamily="34" charset="0"/>
                <a:cs typeface="Arial" panose="020B0604020202020204" pitchFamily="34" charset="0"/>
              </a:rPr>
              <a:t>ubijenom u logoru Jasenovac 1942.</a:t>
            </a:r>
          </a:p>
          <a:p>
            <a:pPr marL="0" indent="0">
              <a:buNone/>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okvir teksta – pismo Ziji (DRAGI MOJ ZIJO)</a:t>
            </a:r>
          </a:p>
          <a:p>
            <a:pPr marL="274320" lvl="1" indent="0">
              <a:buNone/>
            </a:pPr>
            <a:r>
              <a:rPr lang="hr-HR" b="1" dirty="0"/>
              <a:t> </a:t>
            </a:r>
            <a:endParaRPr lang="hr-HR" u="sng" dirty="0"/>
          </a:p>
        </p:txBody>
      </p:sp>
      <p:sp>
        <p:nvSpPr>
          <p:cNvPr id="4" name="Naslov 1">
            <a:extLst>
              <a:ext uri="{FF2B5EF4-FFF2-40B4-BE49-F238E27FC236}">
                <a16:creationId xmlns:a16="http://schemas.microsoft.com/office/drawing/2014/main" id="{BC95452A-BB96-4B68-A91B-E3C4AE11C31C}"/>
              </a:ext>
            </a:extLst>
          </p:cNvPr>
          <p:cNvSpPr>
            <a:spLocks noGrp="1"/>
          </p:cNvSpPr>
          <p:nvPr>
            <p:ph type="title"/>
          </p:nvPr>
        </p:nvSpPr>
        <p:spPr>
          <a:xfrm>
            <a:off x="731520" y="642594"/>
            <a:ext cx="7680960" cy="986206"/>
          </a:xfrm>
          <a:solidFill>
            <a:schemeClr val="bg1"/>
          </a:solidFill>
          <a:ln w="3175">
            <a:solidFill>
              <a:schemeClr val="tx1"/>
            </a:solidFill>
          </a:ln>
        </p:spPr>
        <p:txBody>
          <a:bodyPr>
            <a:normAutofit fontScale="90000"/>
          </a:bodyPr>
          <a:lstStyle/>
          <a:p>
            <a:pPr algn="ctr">
              <a:lnSpc>
                <a:spcPct val="150000"/>
              </a:lnSpc>
            </a:pPr>
            <a:br>
              <a:rPr lang="hr-HR" sz="2700" i="1" dirty="0"/>
            </a:br>
            <a:br>
              <a:rPr lang="hr-HR" sz="2700" i="1" dirty="0"/>
            </a:br>
            <a:r>
              <a:rPr lang="hr-HR" sz="3600" b="1" i="1" dirty="0">
                <a:latin typeface="Arial" panose="020B0604020202020204" pitchFamily="34" charset="0"/>
                <a:cs typeface="Arial" panose="020B0604020202020204" pitchFamily="34" charset="0"/>
              </a:rPr>
              <a:t>Jutra plavog sljeza</a:t>
            </a:r>
            <a:br>
              <a:rPr lang="hr-HR" sz="2200" b="1" dirty="0">
                <a:solidFill>
                  <a:srgbClr val="000000"/>
                </a:solidFill>
                <a:effectLst/>
                <a:latin typeface="+mn-lt"/>
              </a:rPr>
            </a:br>
            <a:r>
              <a:rPr lang="hr-HR" sz="2200" b="1" i="1" dirty="0">
                <a:solidFill>
                  <a:srgbClr val="000000"/>
                </a:solidFill>
                <a:effectLst/>
                <a:latin typeface="+mn-lt"/>
              </a:rPr>
              <a:t> </a:t>
            </a:r>
            <a:br>
              <a:rPr lang="hr-HR" sz="2200" b="1" dirty="0"/>
            </a:br>
            <a:endParaRPr lang="hr-HR" sz="2200" b="1" dirty="0"/>
          </a:p>
        </p:txBody>
      </p:sp>
      <p:sp>
        <p:nvSpPr>
          <p:cNvPr id="2" name="Slide Number Placeholder 1">
            <a:extLst>
              <a:ext uri="{FF2B5EF4-FFF2-40B4-BE49-F238E27FC236}">
                <a16:creationId xmlns:a16="http://schemas.microsoft.com/office/drawing/2014/main" id="{302C52DD-3072-4575-8D6B-FFF713C8DB28}"/>
              </a:ext>
            </a:extLst>
          </p:cNvPr>
          <p:cNvSpPr>
            <a:spLocks noGrp="1"/>
          </p:cNvSpPr>
          <p:nvPr>
            <p:ph type="sldNum" sz="quarter" idx="12"/>
          </p:nvPr>
        </p:nvSpPr>
        <p:spPr/>
        <p:txBody>
          <a:bodyPr/>
          <a:lstStyle/>
          <a:p>
            <a:pPr>
              <a:defRPr/>
            </a:pPr>
            <a:fld id="{C0437676-F3B5-4D53-8AC8-FF7E745AD90A}" type="slidenum">
              <a:rPr lang="hr-HR" smtClean="0"/>
              <a:pPr>
                <a:defRPr/>
              </a:pPr>
              <a:t>19</a:t>
            </a:fld>
            <a:endParaRPr lang="hr-HR"/>
          </a:p>
        </p:txBody>
      </p:sp>
    </p:spTree>
    <p:extLst>
      <p:ext uri="{BB962C8B-B14F-4D97-AF65-F5344CB8AC3E}">
        <p14:creationId xmlns:p14="http://schemas.microsoft.com/office/powerpoint/2010/main" val="105161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0FAC0E-760B-46DC-8E93-0BE76C3CDB71}"/>
              </a:ext>
            </a:extLst>
          </p:cNvPr>
          <p:cNvSpPr>
            <a:spLocks noGrp="1"/>
          </p:cNvSpPr>
          <p:nvPr>
            <p:ph idx="1"/>
          </p:nvPr>
        </p:nvSpPr>
        <p:spPr>
          <a:xfrm>
            <a:off x="539552" y="836712"/>
            <a:ext cx="8208912" cy="5904656"/>
          </a:xfrm>
        </p:spPr>
        <p:txBody>
          <a:bodyPr/>
          <a:lstStyle/>
          <a:p>
            <a:pPr marL="342900" indent="-342900">
              <a:buFont typeface="+mj-lt"/>
              <a:buAutoNum type="arabicParenR"/>
            </a:pPr>
            <a:r>
              <a:rPr lang="hr-HR" sz="3200" dirty="0">
                <a:latin typeface="Arial" panose="020B0604020202020204" pitchFamily="34" charset="0"/>
                <a:cs typeface="Arial" panose="020B0604020202020204" pitchFamily="34" charset="0"/>
              </a:rPr>
              <a:t> Pitanja identiteta i njegove (re)prezentacije</a:t>
            </a:r>
          </a:p>
          <a:p>
            <a:pPr marL="342900" indent="-342900">
              <a:buFont typeface="+mj-lt"/>
              <a:buAutoNum type="arabicParenR"/>
            </a:pPr>
            <a:r>
              <a:rPr lang="hr-HR" sz="3200" dirty="0">
                <a:latin typeface="Arial" panose="020B0604020202020204" pitchFamily="34" charset="0"/>
                <a:cs typeface="Arial" panose="020B0604020202020204" pitchFamily="34" charset="0"/>
              </a:rPr>
              <a:t> Što je autobiografski diskurs?</a:t>
            </a:r>
          </a:p>
          <a:p>
            <a:pPr marL="342900" indent="-342900">
              <a:buFont typeface="+mj-lt"/>
              <a:buAutoNum type="arabicParenR"/>
            </a:pPr>
            <a:r>
              <a:rPr lang="hr-HR" sz="3200" dirty="0">
                <a:latin typeface="Arial" panose="020B0604020202020204" pitchFamily="34" charset="0"/>
                <a:cs typeface="Arial" panose="020B0604020202020204" pitchFamily="34" charset="0"/>
              </a:rPr>
              <a:t> Autobiografski diskurs i dječja književnost</a:t>
            </a:r>
          </a:p>
          <a:p>
            <a:pPr marL="342900" indent="-342900">
              <a:buFont typeface="+mj-lt"/>
              <a:buAutoNum type="arabicParenR"/>
            </a:pPr>
            <a:r>
              <a:rPr lang="hr-HR" sz="3200" dirty="0">
                <a:latin typeface="Arial" panose="020B0604020202020204" pitchFamily="34" charset="0"/>
                <a:cs typeface="Arial" panose="020B0604020202020204" pitchFamily="34" charset="0"/>
              </a:rPr>
              <a:t> Autobiografizam MAGAREĆIH GODINA</a:t>
            </a:r>
          </a:p>
          <a:p>
            <a:pPr marL="342900" indent="-342900">
              <a:buFont typeface="+mj-lt"/>
              <a:buAutoNum type="arabicParenR"/>
            </a:pPr>
            <a:r>
              <a:rPr lang="hr-HR" sz="3200" dirty="0">
                <a:latin typeface="Arial" panose="020B0604020202020204" pitchFamily="34" charset="0"/>
                <a:cs typeface="Arial" panose="020B0604020202020204" pitchFamily="34" charset="0"/>
              </a:rPr>
              <a:t> Autobiografizam BAŠTE SLJEZOVE BOJE</a:t>
            </a:r>
          </a:p>
          <a:p>
            <a:pPr marL="342900" indent="-342900">
              <a:buFont typeface="+mj-lt"/>
              <a:buAutoNum type="arabicParenR"/>
            </a:pPr>
            <a:r>
              <a:rPr lang="hr-HR" sz="3200" dirty="0">
                <a:latin typeface="Arial" panose="020B0604020202020204" pitchFamily="34" charset="0"/>
                <a:cs typeface="Arial" panose="020B0604020202020204" pitchFamily="34" charset="0"/>
              </a:rPr>
              <a:t> Zaključno</a:t>
            </a:r>
          </a:p>
          <a:p>
            <a:pPr marL="342900" indent="-342900">
              <a:buFont typeface="+mj-lt"/>
              <a:buAutoNum type="arabicParenR"/>
            </a:pPr>
            <a:r>
              <a:rPr lang="hr-HR" sz="3200" dirty="0">
                <a:latin typeface="Arial" panose="020B0604020202020204" pitchFamily="34" charset="0"/>
                <a:cs typeface="Arial" panose="020B0604020202020204" pitchFamily="34" charset="0"/>
              </a:rPr>
              <a:t> Izvori i literatura</a:t>
            </a:r>
          </a:p>
          <a:p>
            <a:pPr marL="0" indent="0" algn="ctr">
              <a:buNone/>
            </a:pPr>
            <a:endParaRPr lang="hr-HR" dirty="0"/>
          </a:p>
          <a:p>
            <a:pPr marL="342900" indent="-342900" algn="ctr">
              <a:buFont typeface="+mj-lt"/>
              <a:buAutoNum type="arabicParenR"/>
            </a:pPr>
            <a:endParaRPr lang="hr-HR" dirty="0"/>
          </a:p>
        </p:txBody>
      </p:sp>
      <p:sp>
        <p:nvSpPr>
          <p:cNvPr id="4" name="Slide Number Placeholder 3">
            <a:extLst>
              <a:ext uri="{FF2B5EF4-FFF2-40B4-BE49-F238E27FC236}">
                <a16:creationId xmlns:a16="http://schemas.microsoft.com/office/drawing/2014/main" id="{A025A252-2921-4165-8E59-9EACA4B6B6BA}"/>
              </a:ext>
            </a:extLst>
          </p:cNvPr>
          <p:cNvSpPr>
            <a:spLocks noGrp="1"/>
          </p:cNvSpPr>
          <p:nvPr>
            <p:ph type="sldNum" sz="quarter" idx="12"/>
          </p:nvPr>
        </p:nvSpPr>
        <p:spPr/>
        <p:txBody>
          <a:bodyPr/>
          <a:lstStyle/>
          <a:p>
            <a:pPr>
              <a:defRPr/>
            </a:pPr>
            <a:fld id="{C0437676-F3B5-4D53-8AC8-FF7E745AD90A}" type="slidenum">
              <a:rPr lang="hr-HR" smtClean="0"/>
              <a:pPr>
                <a:defRPr/>
              </a:pPr>
              <a:t>2</a:t>
            </a:fld>
            <a:endParaRPr lang="hr-HR"/>
          </a:p>
        </p:txBody>
      </p:sp>
    </p:spTree>
    <p:extLst>
      <p:ext uri="{BB962C8B-B14F-4D97-AF65-F5344CB8AC3E}">
        <p14:creationId xmlns:p14="http://schemas.microsoft.com/office/powerpoint/2010/main" val="3299542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021674-EB56-423E-A0B5-469CE25D34D5}"/>
              </a:ext>
            </a:extLst>
          </p:cNvPr>
          <p:cNvSpPr>
            <a:spLocks noGrp="1"/>
          </p:cNvSpPr>
          <p:nvPr>
            <p:ph idx="1"/>
          </p:nvPr>
        </p:nvSpPr>
        <p:spPr>
          <a:xfrm>
            <a:off x="467544" y="404664"/>
            <a:ext cx="7944936" cy="5630376"/>
          </a:xfrm>
        </p:spPr>
        <p:txBody>
          <a:bodyPr>
            <a:normAutofit lnSpcReduction="10000"/>
          </a:bodyPr>
          <a:lstStyle/>
          <a:p>
            <a:pPr lvl="1">
              <a:buFontTx/>
              <a:buChar char="-"/>
            </a:pPr>
            <a:r>
              <a:rPr lang="hr-HR" sz="3200" dirty="0">
                <a:latin typeface="Arial" panose="020B0604020202020204" pitchFamily="34" charset="0"/>
                <a:cs typeface="Arial" panose="020B0604020202020204" pitchFamily="34" charset="0"/>
              </a:rPr>
              <a:t>sjetan ton, svijest o zlu: </a:t>
            </a:r>
          </a:p>
          <a:p>
            <a:pPr marL="274320" lvl="1" indent="0">
              <a:buNone/>
            </a:pPr>
            <a:r>
              <a:rPr lang="hr-HR" sz="2000" dirty="0">
                <a:solidFill>
                  <a:srgbClr val="A94841"/>
                </a:solidFill>
                <a:latin typeface="Arial" panose="020B0604020202020204" pitchFamily="34" charset="0"/>
                <a:cs typeface="Arial" panose="020B0604020202020204" pitchFamily="34" charset="0"/>
              </a:rPr>
              <a:t>„Umnožavaju se po svijetu crni konji i crni konjanici, noćni i dnevni vampiri, a ja sjedim nad svojim rukopisima i pričam o jednoj bašti sljezove boje, o dobrim starcima i zanesenim dječacima” (Ćopić 1980: 10).</a:t>
            </a:r>
          </a:p>
          <a:p>
            <a:pPr marL="274320" lvl="1" indent="0">
              <a:buNone/>
            </a:pPr>
            <a:endParaRPr lang="hr-HR" sz="2000" dirty="0">
              <a:latin typeface="Arial" panose="020B0604020202020204" pitchFamily="34" charset="0"/>
              <a:cs typeface="Arial" panose="020B0604020202020204" pitchFamily="34" charset="0"/>
            </a:endParaRPr>
          </a:p>
          <a:p>
            <a:pPr lvl="1">
              <a:buFontTx/>
              <a:buChar char="-"/>
            </a:pPr>
            <a:r>
              <a:rPr lang="hr-HR" sz="3200" dirty="0">
                <a:latin typeface="Arial" panose="020B0604020202020204" pitchFamily="34" charset="0"/>
                <a:cs typeface="Arial" panose="020B0604020202020204" pitchFamily="34" charset="0"/>
              </a:rPr>
              <a:t>legitimacija istinitosti: </a:t>
            </a:r>
          </a:p>
          <a:p>
            <a:pPr marL="274320" lvl="1" indent="0">
              <a:buNone/>
            </a:pPr>
            <a:r>
              <a:rPr lang="hr-HR" sz="2000" dirty="0">
                <a:solidFill>
                  <a:srgbClr val="A94841"/>
                </a:solidFill>
                <a:latin typeface="Arial" panose="020B0604020202020204" pitchFamily="34" charset="0"/>
                <a:cs typeface="Arial" panose="020B0604020202020204" pitchFamily="34" charset="0"/>
              </a:rPr>
              <a:t>„Ti si najbolje znao da ništa nisam izmislio i da se u ovome poslu ne može izmišljati, a pogotovo ne dobri ljudi i sveti bojovnici” (Ćopić 1980: 10).</a:t>
            </a:r>
          </a:p>
          <a:p>
            <a:pPr lvl="1">
              <a:buFontTx/>
              <a:buChar char="-"/>
            </a:pPr>
            <a:endParaRPr lang="hr-HR" sz="2000" dirty="0">
              <a:solidFill>
                <a:srgbClr val="C00000"/>
              </a:solidFill>
              <a:latin typeface="Arial" panose="020B0604020202020204" pitchFamily="34" charset="0"/>
              <a:cs typeface="Arial" panose="020B0604020202020204" pitchFamily="34" charset="0"/>
            </a:endParaRPr>
          </a:p>
          <a:p>
            <a:pPr lvl="1">
              <a:buFontTx/>
              <a:buChar char="-"/>
            </a:pPr>
            <a:r>
              <a:rPr lang="hr-HR" sz="3200" dirty="0">
                <a:latin typeface="Arial" panose="020B0604020202020204" pitchFamily="34" charset="0"/>
                <a:cs typeface="Arial" panose="020B0604020202020204" pitchFamily="34" charset="0"/>
              </a:rPr>
              <a:t>idealizam: </a:t>
            </a:r>
          </a:p>
          <a:p>
            <a:pPr marL="274320" lvl="1" indent="0">
              <a:buNone/>
            </a:pPr>
            <a:r>
              <a:rPr lang="hr-HR" sz="2000" dirty="0">
                <a:solidFill>
                  <a:srgbClr val="A94841"/>
                </a:solidFill>
                <a:latin typeface="Arial" panose="020B0604020202020204" pitchFamily="34" charset="0"/>
                <a:cs typeface="Arial" panose="020B0604020202020204" pitchFamily="34" charset="0"/>
              </a:rPr>
              <a:t>„Neka, Zijo... Svak se brani svojim oružjem, a još uvijek nije iskovana sablja koja može sjeći naše mjesečine, nasmijane zore i tužne sutone” (Ćopić 1980: 10).</a:t>
            </a:r>
            <a:endParaRPr lang="hr-HR" sz="2000" u="sng" dirty="0">
              <a:solidFill>
                <a:srgbClr val="A94841"/>
              </a:solidFill>
              <a:latin typeface="Arial" panose="020B0604020202020204" pitchFamily="34" charset="0"/>
              <a:cs typeface="Arial" panose="020B0604020202020204" pitchFamily="34" charset="0"/>
            </a:endParaRPr>
          </a:p>
          <a:p>
            <a:endParaRPr lang="hr-HR" dirty="0"/>
          </a:p>
        </p:txBody>
      </p:sp>
      <p:sp>
        <p:nvSpPr>
          <p:cNvPr id="4" name="Slide Number Placeholder 3">
            <a:extLst>
              <a:ext uri="{FF2B5EF4-FFF2-40B4-BE49-F238E27FC236}">
                <a16:creationId xmlns:a16="http://schemas.microsoft.com/office/drawing/2014/main" id="{300BEB70-CCA8-4A8C-A86F-249D2B94C33C}"/>
              </a:ext>
            </a:extLst>
          </p:cNvPr>
          <p:cNvSpPr>
            <a:spLocks noGrp="1"/>
          </p:cNvSpPr>
          <p:nvPr>
            <p:ph type="sldNum" sz="quarter" idx="12"/>
          </p:nvPr>
        </p:nvSpPr>
        <p:spPr/>
        <p:txBody>
          <a:bodyPr/>
          <a:lstStyle/>
          <a:p>
            <a:pPr>
              <a:defRPr/>
            </a:pPr>
            <a:fld id="{C0437676-F3B5-4D53-8AC8-FF7E745AD90A}" type="slidenum">
              <a:rPr lang="hr-HR" smtClean="0"/>
              <a:pPr>
                <a:defRPr/>
              </a:pPr>
              <a:t>20</a:t>
            </a:fld>
            <a:endParaRPr lang="hr-HR"/>
          </a:p>
        </p:txBody>
      </p:sp>
    </p:spTree>
    <p:extLst>
      <p:ext uri="{BB962C8B-B14F-4D97-AF65-F5344CB8AC3E}">
        <p14:creationId xmlns:p14="http://schemas.microsoft.com/office/powerpoint/2010/main" val="2182792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9FC7B5-DDA9-4BBB-8DFC-9553C8F305EB}"/>
              </a:ext>
            </a:extLst>
          </p:cNvPr>
          <p:cNvSpPr>
            <a:spLocks noGrp="1"/>
          </p:cNvSpPr>
          <p:nvPr>
            <p:ph idx="1"/>
          </p:nvPr>
        </p:nvSpPr>
        <p:spPr>
          <a:xfrm>
            <a:off x="755576" y="332656"/>
            <a:ext cx="7656904" cy="6120680"/>
          </a:xfrm>
        </p:spPr>
        <p:txBody>
          <a:bodyPr>
            <a:normAutofit fontScale="85000" lnSpcReduction="20000"/>
          </a:bodyPr>
          <a:lstStyle/>
          <a:p>
            <a:pPr>
              <a:buFont typeface="Wingdings" panose="05000000000000000000" pitchFamily="2" charset="2"/>
              <a:buChar char="q"/>
            </a:pPr>
            <a:r>
              <a:rPr lang="hr-HR" sz="3800" b="1" dirty="0">
                <a:latin typeface="Arial" panose="020B0604020202020204" pitchFamily="34" charset="0"/>
                <a:cs typeface="Arial" panose="020B0604020202020204" pitchFamily="34" charset="0"/>
              </a:rPr>
              <a:t> 13 pripovjednih cjelina </a:t>
            </a:r>
            <a:r>
              <a:rPr lang="hr-HR" sz="3800" dirty="0">
                <a:latin typeface="Arial" panose="020B0604020202020204" pitchFamily="34" charset="0"/>
                <a:cs typeface="Arial" panose="020B0604020202020204" pitchFamily="34" charset="0"/>
              </a:rPr>
              <a:t>(</a:t>
            </a:r>
            <a:r>
              <a:rPr lang="hr-HR" sz="3800" i="1" dirty="0">
                <a:latin typeface="Arial" panose="020B0604020202020204" pitchFamily="34" charset="0"/>
                <a:cs typeface="Arial" panose="020B0604020202020204" pitchFamily="34" charset="0"/>
              </a:rPr>
              <a:t>BAŠTA SLJEZOVE BOJE</a:t>
            </a:r>
            <a:r>
              <a:rPr lang="hr-HR" sz="3800" dirty="0">
                <a:latin typeface="Arial" panose="020B0604020202020204" pitchFamily="34" charset="0"/>
                <a:cs typeface="Arial" panose="020B0604020202020204" pitchFamily="34" charset="0"/>
              </a:rPr>
              <a:t>, </a:t>
            </a:r>
            <a:r>
              <a:rPr lang="hr-HR" sz="3800" i="1" dirty="0">
                <a:latin typeface="Arial" panose="020B0604020202020204" pitchFamily="34" charset="0"/>
                <a:cs typeface="Arial" panose="020B0604020202020204" pitchFamily="34" charset="0"/>
              </a:rPr>
              <a:t>ČUDESNA SPRAVA, TI SI KONJ.</a:t>
            </a:r>
            <a:r>
              <a:rPr lang="hr-HR" sz="3800" dirty="0">
                <a:latin typeface="Arial" panose="020B0604020202020204" pitchFamily="34" charset="0"/>
                <a:cs typeface="Arial" panose="020B0604020202020204" pitchFamily="34" charset="0"/>
              </a:rPr>
              <a:t>...) – zaokružene pripovijesti</a:t>
            </a:r>
          </a:p>
          <a:p>
            <a:pPr>
              <a:buFont typeface="Wingdings" panose="05000000000000000000" pitchFamily="2" charset="2"/>
              <a:buChar char="q"/>
            </a:pPr>
            <a:endParaRPr lang="hr-HR" sz="38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800" dirty="0">
                <a:latin typeface="Arial" panose="020B0604020202020204" pitchFamily="34" charset="0"/>
                <a:cs typeface="Arial" panose="020B0604020202020204" pitchFamily="34" charset="0"/>
              </a:rPr>
              <a:t> tematski okvir: </a:t>
            </a:r>
            <a:r>
              <a:rPr lang="hr-HR" sz="3800" b="1" dirty="0">
                <a:latin typeface="Arial" panose="020B0604020202020204" pitchFamily="34" charset="0"/>
                <a:cs typeface="Arial" panose="020B0604020202020204" pitchFamily="34" charset="0"/>
              </a:rPr>
              <a:t>odrastanje s djedom Radetom Ćopićem</a:t>
            </a:r>
          </a:p>
          <a:p>
            <a:pPr>
              <a:buFont typeface="Wingdings" panose="05000000000000000000" pitchFamily="2" charset="2"/>
              <a:buChar char="q"/>
            </a:pPr>
            <a:endParaRPr lang="hr-HR" sz="38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800" b="1" dirty="0">
                <a:latin typeface="Arial" panose="020B0604020202020204" pitchFamily="34" charset="0"/>
                <a:cs typeface="Arial" panose="020B0604020202020204" pitchFamily="34" charset="0"/>
              </a:rPr>
              <a:t> </a:t>
            </a:r>
            <a:r>
              <a:rPr lang="hr-HR" sz="3800" dirty="0">
                <a:latin typeface="Arial" panose="020B0604020202020204" pitchFamily="34" charset="0"/>
                <a:cs typeface="Arial" panose="020B0604020202020204" pitchFamily="34" charset="0"/>
              </a:rPr>
              <a:t>kriterij pripovjedača: </a:t>
            </a:r>
            <a:r>
              <a:rPr lang="hr-HR" sz="3800" b="1" dirty="0">
                <a:solidFill>
                  <a:srgbClr val="560A51"/>
                </a:solidFill>
                <a:latin typeface="Arial" panose="020B0604020202020204" pitchFamily="34" charset="0"/>
                <a:cs typeface="Arial" panose="020B0604020202020204" pitchFamily="34" charset="0"/>
              </a:rPr>
              <a:t>autobiografija u užem smislu </a:t>
            </a:r>
            <a:r>
              <a:rPr lang="hr-HR" sz="3800" dirty="0">
                <a:latin typeface="Arial" panose="020B0604020202020204" pitchFamily="34" charset="0"/>
                <a:cs typeface="Arial" panose="020B0604020202020204" pitchFamily="34" charset="0"/>
              </a:rPr>
              <a:t>(legitimacija imenom, i pripovjedača i djeda)</a:t>
            </a:r>
          </a:p>
          <a:p>
            <a:pPr>
              <a:buFont typeface="Wingdings" panose="05000000000000000000" pitchFamily="2" charset="2"/>
              <a:buChar char="q"/>
            </a:pPr>
            <a:endParaRPr lang="hr-HR" sz="38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800" b="1" dirty="0">
                <a:latin typeface="Arial" panose="020B0604020202020204" pitchFamily="34" charset="0"/>
                <a:cs typeface="Arial" panose="020B0604020202020204" pitchFamily="34" charset="0"/>
              </a:rPr>
              <a:t> </a:t>
            </a:r>
            <a:r>
              <a:rPr lang="hr-HR" sz="3800" dirty="0">
                <a:latin typeface="Arial" panose="020B0604020202020204" pitchFamily="34" charset="0"/>
                <a:cs typeface="Arial" panose="020B0604020202020204" pitchFamily="34" charset="0"/>
              </a:rPr>
              <a:t>kriterij vremena: </a:t>
            </a:r>
            <a:r>
              <a:rPr lang="hr-HR" sz="3800" b="1" dirty="0">
                <a:solidFill>
                  <a:srgbClr val="560A51"/>
                </a:solidFill>
                <a:latin typeface="Arial" panose="020B0604020202020204" pitchFamily="34" charset="0"/>
                <a:cs typeface="Arial" panose="020B0604020202020204" pitchFamily="34" charset="0"/>
              </a:rPr>
              <a:t>kronološki omeđena autobiografija</a:t>
            </a:r>
          </a:p>
          <a:p>
            <a:pPr>
              <a:buFont typeface="Wingdings" panose="05000000000000000000" pitchFamily="2" charset="2"/>
              <a:buChar char="q"/>
            </a:pPr>
            <a:endParaRPr lang="hr-HR" b="1" dirty="0"/>
          </a:p>
          <a:p>
            <a:pPr marL="0" indent="0">
              <a:buNone/>
            </a:pPr>
            <a:endParaRPr lang="hr-HR" sz="1800" dirty="0"/>
          </a:p>
        </p:txBody>
      </p:sp>
      <p:sp>
        <p:nvSpPr>
          <p:cNvPr id="2" name="Slide Number Placeholder 1">
            <a:extLst>
              <a:ext uri="{FF2B5EF4-FFF2-40B4-BE49-F238E27FC236}">
                <a16:creationId xmlns:a16="http://schemas.microsoft.com/office/drawing/2014/main" id="{870B8369-BD34-4ABE-A08E-0A4A70FAB862}"/>
              </a:ext>
            </a:extLst>
          </p:cNvPr>
          <p:cNvSpPr>
            <a:spLocks noGrp="1"/>
          </p:cNvSpPr>
          <p:nvPr>
            <p:ph type="sldNum" sz="quarter" idx="12"/>
          </p:nvPr>
        </p:nvSpPr>
        <p:spPr/>
        <p:txBody>
          <a:bodyPr/>
          <a:lstStyle/>
          <a:p>
            <a:pPr>
              <a:defRPr/>
            </a:pPr>
            <a:fld id="{C0437676-F3B5-4D53-8AC8-FF7E745AD90A}" type="slidenum">
              <a:rPr lang="hr-HR" smtClean="0"/>
              <a:pPr>
                <a:defRPr/>
              </a:pPr>
              <a:t>21</a:t>
            </a:fld>
            <a:endParaRPr lang="hr-HR"/>
          </a:p>
        </p:txBody>
      </p:sp>
    </p:spTree>
    <p:extLst>
      <p:ext uri="{BB962C8B-B14F-4D97-AF65-F5344CB8AC3E}">
        <p14:creationId xmlns:p14="http://schemas.microsoft.com/office/powerpoint/2010/main" val="2546710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262046-644D-429F-8AEE-71AD85EC72A3}"/>
              </a:ext>
            </a:extLst>
          </p:cNvPr>
          <p:cNvSpPr>
            <a:spLocks noGrp="1"/>
          </p:cNvSpPr>
          <p:nvPr>
            <p:ph idx="1"/>
          </p:nvPr>
        </p:nvSpPr>
        <p:spPr>
          <a:xfrm>
            <a:off x="395536" y="188640"/>
            <a:ext cx="8568952" cy="6192688"/>
          </a:xfrm>
        </p:spPr>
        <p:txBody>
          <a:bodyPr>
            <a:noAutofit/>
          </a:bodyPr>
          <a:lstStyle/>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kriterij oblikovanja diskursa: </a:t>
            </a:r>
            <a:r>
              <a:rPr lang="hr-HR" sz="3200" b="1" dirty="0">
                <a:solidFill>
                  <a:srgbClr val="560A51"/>
                </a:solidFill>
                <a:latin typeface="Arial" panose="020B0604020202020204" pitchFamily="34" charset="0"/>
                <a:cs typeface="Arial" panose="020B0604020202020204" pitchFamily="34" charset="0"/>
              </a:rPr>
              <a:t>narativno-stilski literarizirana autobiografija:</a:t>
            </a:r>
          </a:p>
          <a:p>
            <a:pPr marL="0" indent="0">
              <a:buNone/>
            </a:pPr>
            <a:endParaRPr lang="hr-HR" sz="3200" b="1" dirty="0">
              <a:solidFill>
                <a:srgbClr val="560A51"/>
              </a:solidFill>
              <a:latin typeface="Arial" panose="020B0604020202020204" pitchFamily="34" charset="0"/>
              <a:cs typeface="Arial" panose="020B0604020202020204" pitchFamily="34" charset="0"/>
            </a:endParaRPr>
          </a:p>
          <a:p>
            <a:pPr lvl="2">
              <a:buFontTx/>
              <a:buChar char="-"/>
            </a:pPr>
            <a:r>
              <a:rPr lang="hr-HR" sz="3200" dirty="0">
                <a:latin typeface="Arial" panose="020B0604020202020204" pitchFamily="34" charset="0"/>
                <a:cs typeface="Arial" panose="020B0604020202020204" pitchFamily="34" charset="0"/>
              </a:rPr>
              <a:t>priče zaokružene cjeline, linearnog toka </a:t>
            </a:r>
          </a:p>
          <a:p>
            <a:pPr lvl="1">
              <a:buFontTx/>
              <a:buChar char="-"/>
            </a:pPr>
            <a:endParaRPr lang="hr-HR" sz="3200" dirty="0">
              <a:latin typeface="Arial" panose="020B0604020202020204" pitchFamily="34" charset="0"/>
              <a:cs typeface="Arial" panose="020B0604020202020204" pitchFamily="34" charset="0"/>
            </a:endParaRPr>
          </a:p>
          <a:p>
            <a:pPr lvl="2">
              <a:buFontTx/>
              <a:buChar char="-"/>
            </a:pPr>
            <a:r>
              <a:rPr lang="hr-HR" sz="3200" dirty="0">
                <a:latin typeface="Arial" panose="020B0604020202020204" pitchFamily="34" charset="0"/>
                <a:cs typeface="Arial" panose="020B0604020202020204" pitchFamily="34" charset="0"/>
              </a:rPr>
              <a:t>stalni likovi (djed, djedov rođak Sava, pobratim Petrak, slikar...)</a:t>
            </a:r>
          </a:p>
          <a:p>
            <a:pPr lvl="1">
              <a:buFontTx/>
              <a:buChar char="-"/>
            </a:pPr>
            <a:endParaRPr lang="hr-HR" sz="3200" dirty="0">
              <a:latin typeface="Arial" panose="020B0604020202020204" pitchFamily="34" charset="0"/>
              <a:cs typeface="Arial" panose="020B0604020202020204" pitchFamily="34" charset="0"/>
            </a:endParaRPr>
          </a:p>
          <a:p>
            <a:pPr lvl="2">
              <a:buFontTx/>
              <a:buChar char="-"/>
            </a:pPr>
            <a:r>
              <a:rPr lang="hr-HR" sz="3200" dirty="0">
                <a:latin typeface="Arial" panose="020B0604020202020204" pitchFamily="34" charset="0"/>
                <a:cs typeface="Arial" panose="020B0604020202020204" pitchFamily="34" charset="0"/>
              </a:rPr>
              <a:t>pravilne kompozicijske sheme (opći uvod + konkretna pripovjedna zgoda/anegdota)</a:t>
            </a:r>
          </a:p>
        </p:txBody>
      </p:sp>
      <p:sp>
        <p:nvSpPr>
          <p:cNvPr id="4" name="Slide Number Placeholder 3">
            <a:extLst>
              <a:ext uri="{FF2B5EF4-FFF2-40B4-BE49-F238E27FC236}">
                <a16:creationId xmlns:a16="http://schemas.microsoft.com/office/drawing/2014/main" id="{5A64CC82-420A-4C8B-A18D-2D8F863CA80E}"/>
              </a:ext>
            </a:extLst>
          </p:cNvPr>
          <p:cNvSpPr>
            <a:spLocks noGrp="1"/>
          </p:cNvSpPr>
          <p:nvPr>
            <p:ph type="sldNum" sz="quarter" idx="12"/>
          </p:nvPr>
        </p:nvSpPr>
        <p:spPr/>
        <p:txBody>
          <a:bodyPr/>
          <a:lstStyle/>
          <a:p>
            <a:pPr>
              <a:defRPr/>
            </a:pPr>
            <a:fld id="{C0437676-F3B5-4D53-8AC8-FF7E745AD90A}" type="slidenum">
              <a:rPr lang="hr-HR" smtClean="0"/>
              <a:pPr>
                <a:defRPr/>
              </a:pPr>
              <a:t>22</a:t>
            </a:fld>
            <a:endParaRPr lang="hr-HR"/>
          </a:p>
        </p:txBody>
      </p:sp>
    </p:spTree>
    <p:extLst>
      <p:ext uri="{BB962C8B-B14F-4D97-AF65-F5344CB8AC3E}">
        <p14:creationId xmlns:p14="http://schemas.microsoft.com/office/powerpoint/2010/main" val="711829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64C7A3-4849-4738-AC9A-3C3E965B00CE}"/>
              </a:ext>
            </a:extLst>
          </p:cNvPr>
          <p:cNvSpPr>
            <a:spLocks noGrp="1"/>
          </p:cNvSpPr>
          <p:nvPr>
            <p:ph idx="1"/>
          </p:nvPr>
        </p:nvSpPr>
        <p:spPr>
          <a:xfrm>
            <a:off x="539552" y="476672"/>
            <a:ext cx="8352928" cy="5976664"/>
          </a:xfrm>
        </p:spPr>
        <p:txBody>
          <a:bodyPr>
            <a:normAutofit fontScale="92500" lnSpcReduction="20000"/>
          </a:bodyPr>
          <a:lstStyle/>
          <a:p>
            <a:pPr>
              <a:buFont typeface="Wingdings" panose="05000000000000000000" pitchFamily="2" charset="2"/>
              <a:buChar char="q"/>
            </a:pPr>
            <a:r>
              <a:rPr lang="hr-HR" sz="3500" b="1" dirty="0">
                <a:latin typeface="Arial" panose="020B0604020202020204" pitchFamily="34" charset="0"/>
                <a:cs typeface="Arial" panose="020B0604020202020204" pitchFamily="34" charset="0"/>
              </a:rPr>
              <a:t> supostojanje dviju pripovjednih pozicija:</a:t>
            </a:r>
            <a:r>
              <a:rPr lang="hr-HR" sz="3500" dirty="0">
                <a:latin typeface="Arial" panose="020B0604020202020204" pitchFamily="34" charset="0"/>
                <a:cs typeface="Arial" panose="020B0604020202020204" pitchFamily="34" charset="0"/>
              </a:rPr>
              <a:t> ‘odraslog’ i ‘dječjeg’ pripovjedača</a:t>
            </a:r>
          </a:p>
          <a:p>
            <a:pPr marL="0" indent="0">
              <a:buNone/>
            </a:pPr>
            <a:endParaRPr lang="hr-HR" sz="3500" dirty="0">
              <a:latin typeface="Arial" panose="020B0604020202020204" pitchFamily="34" charset="0"/>
              <a:cs typeface="Arial" panose="020B0604020202020204" pitchFamily="34" charset="0"/>
            </a:endParaRPr>
          </a:p>
          <a:p>
            <a:pPr marL="274320" lvl="1" indent="0">
              <a:buNone/>
            </a:pPr>
            <a:r>
              <a:rPr lang="hr-HR" sz="2200" dirty="0">
                <a:solidFill>
                  <a:srgbClr val="A94841"/>
                </a:solidFill>
                <a:latin typeface="Arial" panose="020B0604020202020204" pitchFamily="34" charset="0"/>
                <a:cs typeface="Arial" panose="020B0604020202020204" pitchFamily="34" charset="0"/>
              </a:rPr>
              <a:t>„Oho, opet je počelo nekakvo neobično koškanje između djeda i samardžije! Daj da se prikučim bliže da mi štogod ne izmakne”</a:t>
            </a:r>
          </a:p>
          <a:p>
            <a:pPr marL="274320" lvl="1" indent="0">
              <a:buNone/>
            </a:pPr>
            <a:r>
              <a:rPr lang="hr-HR" sz="2200" dirty="0">
                <a:solidFill>
                  <a:srgbClr val="A94841"/>
                </a:solidFill>
                <a:latin typeface="Arial" panose="020B0604020202020204" pitchFamily="34" charset="0"/>
                <a:cs typeface="Arial" panose="020B0604020202020204" pitchFamily="34" charset="0"/>
              </a:rPr>
              <a:t>(Ćopić 1980: 21).</a:t>
            </a:r>
          </a:p>
          <a:p>
            <a:pPr marL="274320" lvl="1" indent="0">
              <a:buNone/>
            </a:pPr>
            <a:endParaRPr lang="hr-HR" sz="2200" dirty="0">
              <a:solidFill>
                <a:srgbClr val="C00000"/>
              </a:solidFill>
              <a:latin typeface="Arial" panose="020B0604020202020204" pitchFamily="34" charset="0"/>
              <a:cs typeface="Arial" panose="020B0604020202020204" pitchFamily="34" charset="0"/>
            </a:endParaRPr>
          </a:p>
          <a:p>
            <a:pPr marL="274320" lvl="1" indent="0">
              <a:buNone/>
            </a:pPr>
            <a:endParaRPr lang="hr-HR" sz="2200" dirty="0">
              <a:solidFill>
                <a:srgbClr val="C00000"/>
              </a:solidFill>
              <a:latin typeface="Arial" panose="020B0604020202020204" pitchFamily="34" charset="0"/>
              <a:cs typeface="Arial" panose="020B0604020202020204" pitchFamily="34" charset="0"/>
            </a:endParaRPr>
          </a:p>
          <a:p>
            <a:pPr lvl="1">
              <a:buFont typeface="Wingdings" panose="05000000000000000000" pitchFamily="2" charset="2"/>
              <a:buChar char="Ø"/>
            </a:pPr>
            <a:r>
              <a:rPr lang="hr-HR" sz="3200" dirty="0">
                <a:latin typeface="Arial" panose="020B0604020202020204" pitchFamily="34" charset="0"/>
                <a:cs typeface="Arial" panose="020B0604020202020204" pitchFamily="34" charset="0"/>
              </a:rPr>
              <a:t>  </a:t>
            </a:r>
            <a:r>
              <a:rPr lang="hr-HR" sz="3500" dirty="0">
                <a:latin typeface="Arial" panose="020B0604020202020204" pitchFamily="34" charset="0"/>
                <a:cs typeface="Arial" panose="020B0604020202020204" pitchFamily="34" charset="0"/>
              </a:rPr>
              <a:t>dječja vizura doprinosi: </a:t>
            </a:r>
          </a:p>
          <a:p>
            <a:pPr marL="274320" lvl="1" indent="0">
              <a:buNone/>
            </a:pPr>
            <a:endParaRPr lang="hr-HR" sz="3500" dirty="0">
              <a:latin typeface="Arial" panose="020B0604020202020204" pitchFamily="34" charset="0"/>
              <a:cs typeface="Arial" panose="020B0604020202020204" pitchFamily="34" charset="0"/>
            </a:endParaRPr>
          </a:p>
          <a:p>
            <a:pPr marL="274320" lvl="1" indent="0">
              <a:buNone/>
            </a:pPr>
            <a:r>
              <a:rPr lang="hr-HR" sz="3500" b="1" dirty="0">
                <a:solidFill>
                  <a:srgbClr val="000000"/>
                </a:solidFill>
                <a:latin typeface="Arial" panose="020B0604020202020204" pitchFamily="34" charset="0"/>
                <a:cs typeface="Arial" panose="020B0604020202020204" pitchFamily="34" charset="0"/>
              </a:rPr>
              <a:t> 	- </a:t>
            </a:r>
            <a:r>
              <a:rPr lang="hr-HR" sz="3500" b="1" dirty="0">
                <a:solidFill>
                  <a:srgbClr val="560A51"/>
                </a:solidFill>
                <a:latin typeface="Arial" panose="020B0604020202020204" pitchFamily="34" charset="0"/>
                <a:cs typeface="Arial" panose="020B0604020202020204" pitchFamily="34" charset="0"/>
              </a:rPr>
              <a:t>zanimljivosti</a:t>
            </a:r>
          </a:p>
          <a:p>
            <a:pPr marL="274320" lvl="1" indent="0">
              <a:buNone/>
            </a:pPr>
            <a:r>
              <a:rPr lang="hr-HR" sz="3500" b="1" dirty="0">
                <a:solidFill>
                  <a:srgbClr val="560A51"/>
                </a:solidFill>
                <a:latin typeface="Arial" panose="020B0604020202020204" pitchFamily="34" charset="0"/>
                <a:cs typeface="Arial" panose="020B0604020202020204" pitchFamily="34" charset="0"/>
              </a:rPr>
              <a:t>	- dječjoj zanesenosti (idealizmu)</a:t>
            </a:r>
          </a:p>
          <a:p>
            <a:pPr marL="274320" lvl="1" indent="0">
              <a:buNone/>
            </a:pPr>
            <a:r>
              <a:rPr lang="hr-HR" sz="3500" b="1" dirty="0">
                <a:solidFill>
                  <a:srgbClr val="560A51"/>
                </a:solidFill>
                <a:latin typeface="Arial" panose="020B0604020202020204" pitchFamily="34" charset="0"/>
                <a:cs typeface="Arial" panose="020B0604020202020204" pitchFamily="34" charset="0"/>
              </a:rPr>
              <a:t> 	- začudnosti</a:t>
            </a:r>
          </a:p>
          <a:p>
            <a:pPr marL="274320" lvl="1" indent="0">
              <a:buNone/>
            </a:pPr>
            <a:r>
              <a:rPr lang="hr-HR" sz="3500" dirty="0">
                <a:latin typeface="Arial" panose="020B0604020202020204" pitchFamily="34" charset="0"/>
                <a:cs typeface="Arial" panose="020B0604020202020204" pitchFamily="34" charset="0"/>
              </a:rPr>
              <a:t>	</a:t>
            </a:r>
            <a:endParaRPr lang="hr-HR" sz="3500" b="1" dirty="0">
              <a:solidFill>
                <a:srgbClr val="560A51"/>
              </a:solidFill>
              <a:latin typeface="Arial" panose="020B0604020202020204" pitchFamily="34" charset="0"/>
              <a:cs typeface="Arial" panose="020B0604020202020204" pitchFamily="34" charset="0"/>
            </a:endParaRPr>
          </a:p>
          <a:p>
            <a:pPr marL="274320" lvl="1" indent="0">
              <a:buNone/>
            </a:pPr>
            <a:endParaRPr lang="hr-HR" dirty="0">
              <a:solidFill>
                <a:srgbClr val="C00000"/>
              </a:solidFill>
            </a:endParaRPr>
          </a:p>
        </p:txBody>
      </p:sp>
      <p:sp>
        <p:nvSpPr>
          <p:cNvPr id="2" name="Slide Number Placeholder 1">
            <a:extLst>
              <a:ext uri="{FF2B5EF4-FFF2-40B4-BE49-F238E27FC236}">
                <a16:creationId xmlns:a16="http://schemas.microsoft.com/office/drawing/2014/main" id="{CF78BCE9-04CD-4A5A-A861-AB75C0EA86E1}"/>
              </a:ext>
            </a:extLst>
          </p:cNvPr>
          <p:cNvSpPr>
            <a:spLocks noGrp="1"/>
          </p:cNvSpPr>
          <p:nvPr>
            <p:ph type="sldNum" sz="quarter" idx="12"/>
          </p:nvPr>
        </p:nvSpPr>
        <p:spPr/>
        <p:txBody>
          <a:bodyPr/>
          <a:lstStyle/>
          <a:p>
            <a:pPr>
              <a:defRPr/>
            </a:pPr>
            <a:fld id="{C0437676-F3B5-4D53-8AC8-FF7E745AD90A}" type="slidenum">
              <a:rPr lang="hr-HR" smtClean="0"/>
              <a:pPr>
                <a:defRPr/>
              </a:pPr>
              <a:t>23</a:t>
            </a:fld>
            <a:endParaRPr lang="hr-HR"/>
          </a:p>
        </p:txBody>
      </p:sp>
    </p:spTree>
    <p:extLst>
      <p:ext uri="{BB962C8B-B14F-4D97-AF65-F5344CB8AC3E}">
        <p14:creationId xmlns:p14="http://schemas.microsoft.com/office/powerpoint/2010/main" val="393386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D4F9A-E6E1-4375-AF84-00722B4D7BCC}"/>
              </a:ext>
            </a:extLst>
          </p:cNvPr>
          <p:cNvSpPr>
            <a:spLocks noGrp="1"/>
          </p:cNvSpPr>
          <p:nvPr>
            <p:ph idx="1"/>
          </p:nvPr>
        </p:nvSpPr>
        <p:spPr>
          <a:xfrm>
            <a:off x="611560" y="1700808"/>
            <a:ext cx="8208912" cy="5157192"/>
          </a:xfrm>
        </p:spPr>
        <p:txBody>
          <a:bodyPr>
            <a:normAutofit fontScale="77500" lnSpcReduction="20000"/>
          </a:bodyPr>
          <a:lstStyle/>
          <a:p>
            <a:pPr>
              <a:buFont typeface="Wingdings" panose="05000000000000000000" pitchFamily="2" charset="2"/>
              <a:buChar char="q"/>
            </a:pPr>
            <a:r>
              <a:rPr lang="hr-HR" sz="3800" dirty="0">
                <a:latin typeface="Arial" panose="020B0604020202020204" pitchFamily="34" charset="0"/>
                <a:cs typeface="Arial" panose="020B0604020202020204" pitchFamily="34" charset="0"/>
              </a:rPr>
              <a:t> prva priča – </a:t>
            </a:r>
            <a:r>
              <a:rPr lang="hr-HR" sz="3800" b="1" i="1" dirty="0">
                <a:latin typeface="Arial" panose="020B0604020202020204" pitchFamily="34" charset="0"/>
                <a:cs typeface="Arial" panose="020B0604020202020204" pitchFamily="34" charset="0"/>
              </a:rPr>
              <a:t>Dječak s tavana</a:t>
            </a:r>
          </a:p>
          <a:p>
            <a:pPr>
              <a:buFont typeface="Wingdings" panose="05000000000000000000" pitchFamily="2" charset="2"/>
              <a:buChar char="q"/>
            </a:pPr>
            <a:endParaRPr lang="hr-HR" sz="3800" b="1" i="1" dirty="0">
              <a:latin typeface="Arial" panose="020B0604020202020204" pitchFamily="34" charset="0"/>
              <a:cs typeface="Arial" panose="020B0604020202020204" pitchFamily="34" charset="0"/>
            </a:endParaRPr>
          </a:p>
          <a:p>
            <a:pPr lvl="1">
              <a:buFontTx/>
              <a:buChar char="-"/>
            </a:pPr>
            <a:r>
              <a:rPr lang="hr-HR" sz="3800" b="1" dirty="0">
                <a:latin typeface="Arial" panose="020B0604020202020204" pitchFamily="34" charset="0"/>
                <a:cs typeface="Arial" panose="020B0604020202020204" pitchFamily="34" charset="0"/>
              </a:rPr>
              <a:t>vremenski odmak</a:t>
            </a:r>
            <a:r>
              <a:rPr lang="hr-HR" sz="3200" b="1" dirty="0">
                <a:latin typeface="Arial" panose="020B0604020202020204" pitchFamily="34" charset="0"/>
                <a:cs typeface="Arial" panose="020B0604020202020204" pitchFamily="34" charset="0"/>
              </a:rPr>
              <a:t>:</a:t>
            </a:r>
          </a:p>
          <a:p>
            <a:pPr marL="274320" lvl="1" indent="0">
              <a:buNone/>
            </a:pPr>
            <a:r>
              <a:rPr lang="hr-HR" sz="2000" dirty="0">
                <a:solidFill>
                  <a:srgbClr val="A94841"/>
                </a:solidFill>
                <a:latin typeface="Arial" panose="020B0604020202020204" pitchFamily="34" charset="0"/>
                <a:cs typeface="Arial" panose="020B0604020202020204" pitchFamily="34" charset="0"/>
              </a:rPr>
              <a:t>„</a:t>
            </a:r>
            <a:r>
              <a:rPr lang="hr-HR" sz="2600" dirty="0">
                <a:solidFill>
                  <a:srgbClr val="A94841"/>
                </a:solidFill>
                <a:latin typeface="Arial" panose="020B0604020202020204" pitchFamily="34" charset="0"/>
                <a:cs typeface="Arial" panose="020B0604020202020204" pitchFamily="34" charset="0"/>
              </a:rPr>
              <a:t>Negdje iza mene u ovome svijetu je selo Hašani, kuća mog ujaka i moje godine između sedme i dvanaeste, dani djetinjsta, stariji i mudriji od Kolumba, Tesle i barutnih izumitelja, dani kad smo bili vrlo smjeli i bezgranično bogati” (Ćopić 1980: 97).</a:t>
            </a:r>
          </a:p>
          <a:p>
            <a:pPr lvl="1">
              <a:buFontTx/>
              <a:buChar char="-"/>
            </a:pPr>
            <a:endParaRPr lang="hr-HR" sz="2000" dirty="0">
              <a:solidFill>
                <a:srgbClr val="C00000"/>
              </a:solidFill>
              <a:latin typeface="Arial" panose="020B0604020202020204" pitchFamily="34" charset="0"/>
              <a:cs typeface="Arial" panose="020B0604020202020204" pitchFamily="34" charset="0"/>
            </a:endParaRPr>
          </a:p>
          <a:p>
            <a:pPr lvl="1">
              <a:buFontTx/>
              <a:buChar char="-"/>
            </a:pPr>
            <a:r>
              <a:rPr lang="hr-HR" sz="3800" b="1" dirty="0">
                <a:latin typeface="Arial" panose="020B0604020202020204" pitchFamily="34" charset="0"/>
                <a:cs typeface="Arial" panose="020B0604020202020204" pitchFamily="34" charset="0"/>
              </a:rPr>
              <a:t>tavan</a:t>
            </a:r>
            <a:r>
              <a:rPr lang="hr-HR" sz="3800" dirty="0">
                <a:latin typeface="Arial" panose="020B0604020202020204" pitchFamily="34" charset="0"/>
                <a:cs typeface="Arial" panose="020B0604020202020204" pitchFamily="34" charset="0"/>
              </a:rPr>
              <a:t> kao prostor bezvremenosti – </a:t>
            </a:r>
            <a:r>
              <a:rPr lang="hr-HR" sz="3800" b="1" dirty="0">
                <a:latin typeface="Arial" panose="020B0604020202020204" pitchFamily="34" charset="0"/>
                <a:cs typeface="Arial" panose="020B0604020202020204" pitchFamily="34" charset="0"/>
              </a:rPr>
              <a:t>zgušnjavanje vremena</a:t>
            </a:r>
          </a:p>
          <a:p>
            <a:pPr lvl="1">
              <a:buFontTx/>
              <a:buChar char="-"/>
            </a:pPr>
            <a:endParaRPr lang="hr-HR" sz="3800" u="sng" dirty="0">
              <a:latin typeface="Arial" panose="020B0604020202020204" pitchFamily="34" charset="0"/>
              <a:cs typeface="Arial" panose="020B0604020202020204" pitchFamily="34" charset="0"/>
            </a:endParaRPr>
          </a:p>
          <a:p>
            <a:pPr lvl="1">
              <a:buFontTx/>
              <a:buChar char="-"/>
            </a:pPr>
            <a:r>
              <a:rPr lang="hr-HR" sz="3800" b="1" dirty="0">
                <a:latin typeface="Arial" panose="020B0604020202020204" pitchFamily="34" charset="0"/>
                <a:cs typeface="Arial" panose="020B0604020202020204" pitchFamily="34" charset="0"/>
              </a:rPr>
              <a:t>tavan </a:t>
            </a:r>
            <a:r>
              <a:rPr lang="hr-HR" sz="3800" dirty="0">
                <a:latin typeface="Arial" panose="020B0604020202020204" pitchFamily="34" charset="0"/>
                <a:cs typeface="Arial" panose="020B0604020202020204" pitchFamily="34" charset="0"/>
              </a:rPr>
              <a:t>kao spoj literature i života – </a:t>
            </a:r>
            <a:r>
              <a:rPr lang="hr-HR" sz="3800" b="1" dirty="0">
                <a:latin typeface="Arial" panose="020B0604020202020204" pitchFamily="34" charset="0"/>
                <a:cs typeface="Arial" panose="020B0604020202020204" pitchFamily="34" charset="0"/>
              </a:rPr>
              <a:t>zgušnjavanje svjetova</a:t>
            </a:r>
          </a:p>
          <a:p>
            <a:pPr lvl="1">
              <a:buFontTx/>
              <a:buChar char="-"/>
            </a:pPr>
            <a:endParaRPr lang="hr-HR" sz="1800" u="sng" dirty="0"/>
          </a:p>
          <a:p>
            <a:pPr lvl="1">
              <a:buFontTx/>
              <a:buChar char="-"/>
            </a:pPr>
            <a:endParaRPr lang="hr-HR" sz="1800" u="sng" dirty="0"/>
          </a:p>
          <a:p>
            <a:pPr lvl="1">
              <a:buFontTx/>
              <a:buChar char="-"/>
            </a:pPr>
            <a:endParaRPr lang="hr-HR" b="1" i="1" dirty="0"/>
          </a:p>
        </p:txBody>
      </p:sp>
      <p:sp>
        <p:nvSpPr>
          <p:cNvPr id="4" name="Naslov 1">
            <a:extLst>
              <a:ext uri="{FF2B5EF4-FFF2-40B4-BE49-F238E27FC236}">
                <a16:creationId xmlns:a16="http://schemas.microsoft.com/office/drawing/2014/main" id="{92DEE501-EA18-46D0-A6DD-BCB34E531239}"/>
              </a:ext>
            </a:extLst>
          </p:cNvPr>
          <p:cNvSpPr>
            <a:spLocks noGrp="1"/>
          </p:cNvSpPr>
          <p:nvPr>
            <p:ph type="title"/>
          </p:nvPr>
        </p:nvSpPr>
        <p:spPr>
          <a:xfrm>
            <a:off x="899592" y="260648"/>
            <a:ext cx="7644876" cy="1152128"/>
          </a:xfrm>
          <a:solidFill>
            <a:schemeClr val="bg1"/>
          </a:solidFill>
          <a:ln w="3175">
            <a:solidFill>
              <a:schemeClr val="tx1"/>
            </a:solidFill>
          </a:ln>
        </p:spPr>
        <p:txBody>
          <a:bodyPr>
            <a:normAutofit fontScale="90000"/>
          </a:bodyPr>
          <a:lstStyle/>
          <a:p>
            <a:pPr algn="ctr">
              <a:lnSpc>
                <a:spcPct val="150000"/>
              </a:lnSpc>
            </a:pPr>
            <a:br>
              <a:rPr lang="hr-HR" sz="2700" i="1" dirty="0"/>
            </a:br>
            <a:r>
              <a:rPr lang="hr-HR" sz="3600" b="1" i="1" dirty="0"/>
              <a:t>Dani crvenog sljeza</a:t>
            </a:r>
            <a:br>
              <a:rPr lang="hr-HR" sz="2200" b="1" dirty="0">
                <a:solidFill>
                  <a:srgbClr val="000000"/>
                </a:solidFill>
                <a:effectLst/>
                <a:latin typeface="+mn-lt"/>
              </a:rPr>
            </a:br>
            <a:r>
              <a:rPr lang="hr-HR" sz="2200" b="1" i="1" dirty="0">
                <a:solidFill>
                  <a:srgbClr val="000000"/>
                </a:solidFill>
                <a:effectLst/>
                <a:latin typeface="+mn-lt"/>
              </a:rPr>
              <a:t> </a:t>
            </a:r>
            <a:br>
              <a:rPr lang="hr-HR" sz="2200" b="1" dirty="0"/>
            </a:br>
            <a:endParaRPr lang="hr-HR" sz="2200" b="1" dirty="0"/>
          </a:p>
        </p:txBody>
      </p:sp>
      <p:sp>
        <p:nvSpPr>
          <p:cNvPr id="2" name="Slide Number Placeholder 1">
            <a:extLst>
              <a:ext uri="{FF2B5EF4-FFF2-40B4-BE49-F238E27FC236}">
                <a16:creationId xmlns:a16="http://schemas.microsoft.com/office/drawing/2014/main" id="{F7E2CCCD-CE33-432E-B122-8B00A4DBA284}"/>
              </a:ext>
            </a:extLst>
          </p:cNvPr>
          <p:cNvSpPr>
            <a:spLocks noGrp="1"/>
          </p:cNvSpPr>
          <p:nvPr>
            <p:ph type="sldNum" sz="quarter" idx="12"/>
          </p:nvPr>
        </p:nvSpPr>
        <p:spPr/>
        <p:txBody>
          <a:bodyPr/>
          <a:lstStyle/>
          <a:p>
            <a:pPr>
              <a:defRPr/>
            </a:pPr>
            <a:fld id="{C0437676-F3B5-4D53-8AC8-FF7E745AD90A}" type="slidenum">
              <a:rPr lang="hr-HR" smtClean="0"/>
              <a:pPr>
                <a:defRPr/>
              </a:pPr>
              <a:t>24</a:t>
            </a:fld>
            <a:endParaRPr lang="hr-HR"/>
          </a:p>
        </p:txBody>
      </p:sp>
    </p:spTree>
    <p:extLst>
      <p:ext uri="{BB962C8B-B14F-4D97-AF65-F5344CB8AC3E}">
        <p14:creationId xmlns:p14="http://schemas.microsoft.com/office/powerpoint/2010/main" val="1341639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26B4A1-4812-4629-A7F8-26B15E9293E4}"/>
              </a:ext>
            </a:extLst>
          </p:cNvPr>
          <p:cNvSpPr>
            <a:spLocks noGrp="1"/>
          </p:cNvSpPr>
          <p:nvPr>
            <p:ph idx="1"/>
          </p:nvPr>
        </p:nvSpPr>
        <p:spPr>
          <a:xfrm>
            <a:off x="467544" y="332656"/>
            <a:ext cx="7944936" cy="6192688"/>
          </a:xfrm>
        </p:spPr>
        <p:txBody>
          <a:bodyPr>
            <a:normAutofit/>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ostale priče (20) pisane u 3. licu </a:t>
            </a:r>
            <a:r>
              <a:rPr lang="hr-HR" sz="3200" dirty="0">
                <a:latin typeface="Arial" panose="020B0604020202020204" pitchFamily="34" charset="0"/>
                <a:cs typeface="Arial" panose="020B0604020202020204" pitchFamily="34" charset="0"/>
              </a:rPr>
              <a:t>– heterodijegetska fikcija, sveznajući pripovjedač</a:t>
            </a:r>
          </a:p>
          <a:p>
            <a:pPr>
              <a:buFont typeface="Wingdings" panose="05000000000000000000" pitchFamily="2" charset="2"/>
              <a:buChar char="q"/>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manje povezane nego priče u prvom dijelu </a:t>
            </a:r>
            <a:r>
              <a:rPr lang="hr-HR" sz="3200" dirty="0">
                <a:latin typeface="Arial" panose="020B0604020202020204" pitchFamily="34" charset="0"/>
                <a:cs typeface="Arial" panose="020B0604020202020204" pitchFamily="34" charset="0"/>
              </a:rPr>
              <a:t>(različiti likovi i zaokružene zgode)</a:t>
            </a:r>
          </a:p>
          <a:p>
            <a:pPr>
              <a:buFont typeface="Wingdings" panose="05000000000000000000" pitchFamily="2" charset="2"/>
              <a:buChar char="q"/>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nejasna kronologičnost među pričama</a:t>
            </a:r>
          </a:p>
          <a:p>
            <a:pPr marL="0" indent="0">
              <a:buNone/>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motivska čvorišta</a:t>
            </a:r>
            <a:r>
              <a:rPr lang="hr-HR" sz="3200" dirty="0">
                <a:latin typeface="Arial" panose="020B0604020202020204" pitchFamily="34" charset="0"/>
                <a:cs typeface="Arial" panose="020B0604020202020204" pitchFamily="34" charset="0"/>
              </a:rPr>
              <a:t>: kontekst NOB-a</a:t>
            </a:r>
          </a:p>
          <a:p>
            <a:pPr>
              <a:buFont typeface="Wingdings" panose="05000000000000000000" pitchFamily="2" charset="2"/>
              <a:buChar char="q"/>
            </a:pPr>
            <a:endParaRPr lang="hr-HR" sz="32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hr-HR" dirty="0">
              <a:solidFill>
                <a:srgbClr val="C00000"/>
              </a:solidFill>
            </a:endParaRPr>
          </a:p>
        </p:txBody>
      </p:sp>
      <p:sp>
        <p:nvSpPr>
          <p:cNvPr id="2" name="Slide Number Placeholder 1">
            <a:extLst>
              <a:ext uri="{FF2B5EF4-FFF2-40B4-BE49-F238E27FC236}">
                <a16:creationId xmlns:a16="http://schemas.microsoft.com/office/drawing/2014/main" id="{0A029136-6EAA-4D74-BD37-B0591583909C}"/>
              </a:ext>
            </a:extLst>
          </p:cNvPr>
          <p:cNvSpPr>
            <a:spLocks noGrp="1"/>
          </p:cNvSpPr>
          <p:nvPr>
            <p:ph type="sldNum" sz="quarter" idx="12"/>
          </p:nvPr>
        </p:nvSpPr>
        <p:spPr/>
        <p:txBody>
          <a:bodyPr/>
          <a:lstStyle/>
          <a:p>
            <a:pPr>
              <a:defRPr/>
            </a:pPr>
            <a:fld id="{C0437676-F3B5-4D53-8AC8-FF7E745AD90A}" type="slidenum">
              <a:rPr lang="hr-HR" smtClean="0"/>
              <a:pPr>
                <a:defRPr/>
              </a:pPr>
              <a:t>25</a:t>
            </a:fld>
            <a:endParaRPr lang="hr-HR"/>
          </a:p>
        </p:txBody>
      </p:sp>
    </p:spTree>
    <p:extLst>
      <p:ext uri="{BB962C8B-B14F-4D97-AF65-F5344CB8AC3E}">
        <p14:creationId xmlns:p14="http://schemas.microsoft.com/office/powerpoint/2010/main" val="79903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154610-DD40-4C47-B5F7-6953033C934D}"/>
              </a:ext>
            </a:extLst>
          </p:cNvPr>
          <p:cNvSpPr>
            <a:spLocks noGrp="1"/>
          </p:cNvSpPr>
          <p:nvPr>
            <p:ph idx="1"/>
          </p:nvPr>
        </p:nvSpPr>
        <p:spPr>
          <a:xfrm>
            <a:off x="467544" y="692696"/>
            <a:ext cx="8424936" cy="5342344"/>
          </a:xfrm>
        </p:spPr>
        <p:txBody>
          <a:bodyPr/>
          <a:lstStyle/>
          <a:p>
            <a:pPr>
              <a:buFont typeface="Wingdings" panose="05000000000000000000" pitchFamily="2" charset="2"/>
              <a:buChar char="q"/>
            </a:pPr>
            <a:r>
              <a:rPr lang="hr-HR" sz="3200" b="1" dirty="0">
                <a:latin typeface="Arial" panose="020B0604020202020204" pitchFamily="34" charset="0"/>
                <a:cs typeface="Arial" panose="020B0604020202020204" pitchFamily="34" charset="0"/>
              </a:rPr>
              <a:t>POTOPLJENO DJETINJSTVO </a:t>
            </a:r>
            <a:r>
              <a:rPr lang="hr-HR" sz="3200" dirty="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simbolička funkcija priče </a:t>
            </a:r>
          </a:p>
          <a:p>
            <a:pPr marL="0" indent="0">
              <a:buNone/>
            </a:pPr>
            <a:r>
              <a:rPr lang="hr-HR" sz="3200" dirty="0">
                <a:latin typeface="Arial" panose="020B0604020202020204" pitchFamily="34" charset="0"/>
                <a:cs typeface="Arial" panose="020B0604020202020204" pitchFamily="34" charset="0"/>
              </a:rPr>
              <a:t>(razgovor dječaka i odraslog čovjeka kraj jezera)  	</a:t>
            </a:r>
            <a:r>
              <a:rPr lang="hr-HR" sz="3200" b="1" dirty="0">
                <a:latin typeface="Arial" panose="020B0604020202020204" pitchFamily="34" charset="0"/>
                <a:cs typeface="Arial" panose="020B0604020202020204" pitchFamily="34" charset="0"/>
              </a:rPr>
              <a:t>oproštaj od djetinjstva i zavičaja</a:t>
            </a:r>
          </a:p>
          <a:p>
            <a:pPr marL="0" indent="0">
              <a:buNone/>
            </a:pPr>
            <a:endParaRPr lang="hr-HR" sz="3200" b="1" dirty="0">
              <a:latin typeface="Arial" panose="020B0604020202020204" pitchFamily="34" charset="0"/>
              <a:cs typeface="Arial" panose="020B0604020202020204" pitchFamily="34" charset="0"/>
            </a:endParaRPr>
          </a:p>
          <a:p>
            <a:pPr marL="0" indent="0">
              <a:buNone/>
            </a:pPr>
            <a:r>
              <a:rPr lang="hr-HR" b="1" dirty="0"/>
              <a:t> </a:t>
            </a:r>
            <a:r>
              <a:rPr lang="hr-HR" sz="2000" dirty="0">
                <a:solidFill>
                  <a:srgbClr val="A94841"/>
                </a:solidFill>
                <a:latin typeface="Arial" panose="020B0604020202020204" pitchFamily="34" charset="0"/>
                <a:cs typeface="Arial" panose="020B0604020202020204" pitchFamily="34" charset="0"/>
              </a:rPr>
              <a:t>„Potopljen kao i svaka prošlost, zavičaj će živjeti svojim životom  nijeme sjenke i za vedra, sunčana dana, on će se, vjerojatno, čak i nazirati u sijeroj mirnoj vodi jezera” (Ćopić 1980: 173).</a:t>
            </a:r>
          </a:p>
          <a:p>
            <a:endParaRPr lang="hr-HR" dirty="0"/>
          </a:p>
        </p:txBody>
      </p:sp>
      <p:sp>
        <p:nvSpPr>
          <p:cNvPr id="9" name="Arrow: Right 8">
            <a:extLst>
              <a:ext uri="{FF2B5EF4-FFF2-40B4-BE49-F238E27FC236}">
                <a16:creationId xmlns:a16="http://schemas.microsoft.com/office/drawing/2014/main" id="{B497EEC9-527D-4316-8F83-EA3B224E7898}"/>
              </a:ext>
            </a:extLst>
          </p:cNvPr>
          <p:cNvSpPr/>
          <p:nvPr/>
        </p:nvSpPr>
        <p:spPr>
          <a:xfrm>
            <a:off x="1907704" y="2348880"/>
            <a:ext cx="432048" cy="412624"/>
          </a:xfrm>
          <a:prstGeom prst="rightArrow">
            <a:avLst>
              <a:gd name="adj1" fmla="val 50000"/>
              <a:gd name="adj2" fmla="val 46110"/>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  </a:t>
            </a:r>
          </a:p>
        </p:txBody>
      </p:sp>
      <p:sp>
        <p:nvSpPr>
          <p:cNvPr id="10" name="Slide Number Placeholder 9">
            <a:extLst>
              <a:ext uri="{FF2B5EF4-FFF2-40B4-BE49-F238E27FC236}">
                <a16:creationId xmlns:a16="http://schemas.microsoft.com/office/drawing/2014/main" id="{DB87A368-FDB3-42A7-A66F-8C75EEC07366}"/>
              </a:ext>
            </a:extLst>
          </p:cNvPr>
          <p:cNvSpPr>
            <a:spLocks noGrp="1"/>
          </p:cNvSpPr>
          <p:nvPr>
            <p:ph type="sldNum" sz="quarter" idx="12"/>
          </p:nvPr>
        </p:nvSpPr>
        <p:spPr/>
        <p:txBody>
          <a:bodyPr/>
          <a:lstStyle/>
          <a:p>
            <a:pPr>
              <a:defRPr/>
            </a:pPr>
            <a:fld id="{C0437676-F3B5-4D53-8AC8-FF7E745AD90A}" type="slidenum">
              <a:rPr lang="hr-HR" smtClean="0"/>
              <a:pPr>
                <a:defRPr/>
              </a:pPr>
              <a:t>26</a:t>
            </a:fld>
            <a:endParaRPr lang="hr-HR"/>
          </a:p>
        </p:txBody>
      </p:sp>
    </p:spTree>
    <p:extLst>
      <p:ext uri="{BB962C8B-B14F-4D97-AF65-F5344CB8AC3E}">
        <p14:creationId xmlns:p14="http://schemas.microsoft.com/office/powerpoint/2010/main" val="2241117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6F9B-6B76-43DF-A48D-92137B0E68A5}"/>
              </a:ext>
            </a:extLst>
          </p:cNvPr>
          <p:cNvSpPr>
            <a:spLocks noGrp="1"/>
          </p:cNvSpPr>
          <p:nvPr>
            <p:ph type="title"/>
          </p:nvPr>
        </p:nvSpPr>
        <p:spPr/>
        <p:txBody>
          <a:bodyPr>
            <a:normAutofit/>
          </a:bodyPr>
          <a:lstStyle/>
          <a:p>
            <a:pPr algn="ctr"/>
            <a:r>
              <a:rPr lang="hr-HR" sz="3600" dirty="0">
                <a:latin typeface="Arial" panose="020B0604020202020204" pitchFamily="34" charset="0"/>
                <a:cs typeface="Arial" panose="020B0604020202020204" pitchFamily="34" charset="0"/>
              </a:rPr>
              <a:t>6. Zaključno</a:t>
            </a:r>
          </a:p>
        </p:txBody>
      </p:sp>
      <p:sp>
        <p:nvSpPr>
          <p:cNvPr id="3" name="Content Placeholder 2">
            <a:extLst>
              <a:ext uri="{FF2B5EF4-FFF2-40B4-BE49-F238E27FC236}">
                <a16:creationId xmlns:a16="http://schemas.microsoft.com/office/drawing/2014/main" id="{F2C546D8-0249-49D2-BA1B-43FFAC8BDBD3}"/>
              </a:ext>
            </a:extLst>
          </p:cNvPr>
          <p:cNvSpPr>
            <a:spLocks noGrp="1"/>
          </p:cNvSpPr>
          <p:nvPr>
            <p:ph idx="1"/>
          </p:nvPr>
        </p:nvSpPr>
        <p:spPr>
          <a:xfrm>
            <a:off x="611560" y="1996283"/>
            <a:ext cx="7680960" cy="4494232"/>
          </a:xfrm>
          <a:ln>
            <a:solidFill>
              <a:schemeClr val="tx1"/>
            </a:solidFill>
          </a:ln>
        </p:spPr>
        <p:txBody>
          <a:bodyPr>
            <a:normAutofit fontScale="92500" lnSpcReduction="20000"/>
          </a:bodyPr>
          <a:lstStyle/>
          <a:p>
            <a:pPr>
              <a:buFont typeface="Wingdings" panose="05000000000000000000" pitchFamily="2" charset="2"/>
              <a:buChar char="q"/>
            </a:pPr>
            <a:r>
              <a:rPr lang="hr-HR" sz="3500" b="1" dirty="0">
                <a:solidFill>
                  <a:srgbClr val="C00000"/>
                </a:solidFill>
                <a:latin typeface="Arial" panose="020B0604020202020204" pitchFamily="34" charset="0"/>
                <a:cs typeface="Arial" panose="020B0604020202020204" pitchFamily="34" charset="0"/>
              </a:rPr>
              <a:t> </a:t>
            </a:r>
            <a:r>
              <a:rPr lang="hr-HR" sz="3500" b="1" dirty="0">
                <a:solidFill>
                  <a:srgbClr val="560A51"/>
                </a:solidFill>
                <a:latin typeface="Arial" panose="020B0604020202020204" pitchFamily="34" charset="0"/>
                <a:cs typeface="Arial" panose="020B0604020202020204" pitchFamily="34" charset="0"/>
              </a:rPr>
              <a:t>amalgamski spoj autobiografizma i fikcionalizacije</a:t>
            </a:r>
          </a:p>
          <a:p>
            <a:pPr marL="0" indent="0">
              <a:buNone/>
            </a:pPr>
            <a:endParaRPr lang="hr-HR" sz="3500" b="1" dirty="0">
              <a:solidFill>
                <a:srgbClr val="C0000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hr-HR" sz="3500" dirty="0">
                <a:latin typeface="Arial" panose="020B0604020202020204" pitchFamily="34" charset="0"/>
                <a:cs typeface="Arial" panose="020B0604020202020204" pitchFamily="34" charset="0"/>
              </a:rPr>
              <a:t> narativno-kompozicijske stretegije – modus fikcionalne proze</a:t>
            </a:r>
          </a:p>
          <a:p>
            <a:pPr marL="0" indent="0">
              <a:buNone/>
            </a:pPr>
            <a:endParaRPr lang="hr-HR" sz="3500" dirty="0">
              <a:latin typeface="Arial" panose="020B0604020202020204" pitchFamily="34" charset="0"/>
              <a:cs typeface="Arial" panose="020B0604020202020204" pitchFamily="34" charset="0"/>
            </a:endParaRPr>
          </a:p>
          <a:p>
            <a:pPr>
              <a:buFont typeface="Wingdings" panose="05000000000000000000" pitchFamily="2" charset="2"/>
              <a:buChar char="q"/>
            </a:pPr>
            <a:r>
              <a:rPr lang="hr-HR" sz="3500" dirty="0">
                <a:latin typeface="Arial" panose="020B0604020202020204" pitchFamily="34" charset="0"/>
                <a:cs typeface="Arial" panose="020B0604020202020204" pitchFamily="34" charset="0"/>
              </a:rPr>
              <a:t> tematski i svjetonazorski sloj – autobiografizam (dokumentarizam) </a:t>
            </a:r>
          </a:p>
          <a:p>
            <a:pPr>
              <a:buFont typeface="Wingdings" panose="05000000000000000000" pitchFamily="2" charset="2"/>
              <a:buChar char="q"/>
            </a:pPr>
            <a:endParaRPr lang="hr-HR" sz="3500" dirty="0">
              <a:latin typeface="Arial" panose="020B0604020202020204" pitchFamily="34" charset="0"/>
              <a:cs typeface="Arial" panose="020B0604020202020204" pitchFamily="34" charset="0"/>
            </a:endParaRPr>
          </a:p>
          <a:p>
            <a:pPr marL="274320" lvl="1" indent="0">
              <a:buNone/>
            </a:pPr>
            <a:r>
              <a:rPr lang="hr-HR" dirty="0"/>
              <a:t>                        </a:t>
            </a:r>
          </a:p>
        </p:txBody>
      </p:sp>
      <p:sp>
        <p:nvSpPr>
          <p:cNvPr id="4" name="Naslov 1">
            <a:extLst>
              <a:ext uri="{FF2B5EF4-FFF2-40B4-BE49-F238E27FC236}">
                <a16:creationId xmlns:a16="http://schemas.microsoft.com/office/drawing/2014/main" id="{0FD729A5-2374-4B25-96AE-3E748A37FA2E}"/>
              </a:ext>
            </a:extLst>
          </p:cNvPr>
          <p:cNvSpPr txBox="1">
            <a:spLocks/>
          </p:cNvSpPr>
          <p:nvPr/>
        </p:nvSpPr>
        <p:spPr>
          <a:xfrm>
            <a:off x="624949" y="610742"/>
            <a:ext cx="7680960" cy="1202230"/>
          </a:xfrm>
          <a:prstGeom prst="rect">
            <a:avLst/>
          </a:prstGeom>
          <a:scene3d>
            <a:camera prst="orthographicFront">
              <a:rot lat="0" lon="0" rev="0"/>
            </a:camera>
            <a:lightRig rig="chilly" dir="t">
              <a:rot lat="0" lon="0" rev="18480000"/>
            </a:lightRig>
          </a:scene3d>
          <a:sp3d prstMaterial="clear">
            <a:bevelT h="63500"/>
          </a:sp3d>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a:lstStyle>
          <a:p>
            <a:pPr algn="ctr">
              <a:defRPr/>
            </a:pPr>
            <a:endParaRPr lang="hr-HR" sz="3600" dirty="0">
              <a:solidFill>
                <a:srgbClr val="000000"/>
              </a:solidFill>
              <a:latin typeface="+mn-lt"/>
            </a:endParaRPr>
          </a:p>
        </p:txBody>
      </p:sp>
      <p:sp>
        <p:nvSpPr>
          <p:cNvPr id="5" name="Slide Number Placeholder 4">
            <a:extLst>
              <a:ext uri="{FF2B5EF4-FFF2-40B4-BE49-F238E27FC236}">
                <a16:creationId xmlns:a16="http://schemas.microsoft.com/office/drawing/2014/main" id="{E0943BC4-67F1-4FF6-8BFE-759A37F58035}"/>
              </a:ext>
            </a:extLst>
          </p:cNvPr>
          <p:cNvSpPr>
            <a:spLocks noGrp="1"/>
          </p:cNvSpPr>
          <p:nvPr>
            <p:ph type="sldNum" sz="quarter" idx="12"/>
          </p:nvPr>
        </p:nvSpPr>
        <p:spPr/>
        <p:txBody>
          <a:bodyPr/>
          <a:lstStyle/>
          <a:p>
            <a:pPr>
              <a:defRPr/>
            </a:pPr>
            <a:fld id="{C0437676-F3B5-4D53-8AC8-FF7E745AD90A}" type="slidenum">
              <a:rPr lang="hr-HR" smtClean="0"/>
              <a:pPr>
                <a:defRPr/>
              </a:pPr>
              <a:t>27</a:t>
            </a:fld>
            <a:endParaRPr lang="hr-HR"/>
          </a:p>
        </p:txBody>
      </p:sp>
    </p:spTree>
    <p:extLst>
      <p:ext uri="{BB962C8B-B14F-4D97-AF65-F5344CB8AC3E}">
        <p14:creationId xmlns:p14="http://schemas.microsoft.com/office/powerpoint/2010/main" val="4148951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6D6424-4BAC-41BA-B161-7B927C3F3C4F}"/>
              </a:ext>
            </a:extLst>
          </p:cNvPr>
          <p:cNvSpPr>
            <a:spLocks noGrp="1"/>
          </p:cNvSpPr>
          <p:nvPr>
            <p:ph idx="1"/>
          </p:nvPr>
        </p:nvSpPr>
        <p:spPr>
          <a:xfrm>
            <a:off x="611560" y="836712"/>
            <a:ext cx="7800920" cy="5198328"/>
          </a:xfrm>
        </p:spPr>
        <p:txBody>
          <a:bodyPr>
            <a:normAutofit fontScale="25000" lnSpcReduction="20000"/>
          </a:bodyPr>
          <a:lstStyle/>
          <a:p>
            <a:pPr>
              <a:buFont typeface="Wingdings" panose="05000000000000000000" pitchFamily="2" charset="2"/>
              <a:buChar char="q"/>
            </a:pPr>
            <a:r>
              <a:rPr lang="hr-HR" sz="12800" dirty="0">
                <a:latin typeface="Arial" panose="020B0604020202020204" pitchFamily="34" charset="0"/>
                <a:cs typeface="Arial" panose="020B0604020202020204" pitchFamily="34" charset="0"/>
              </a:rPr>
              <a:t> ‘magareće godine’ i bašta/tavan/jezero </a:t>
            </a:r>
          </a:p>
          <a:p>
            <a:pPr marL="274320" lvl="1" indent="0">
              <a:buNone/>
            </a:pPr>
            <a:r>
              <a:rPr lang="hr-HR" sz="9800" dirty="0">
                <a:latin typeface="Arial" panose="020B0604020202020204" pitchFamily="34" charset="0"/>
                <a:cs typeface="Arial" panose="020B0604020202020204" pitchFamily="34" charset="0"/>
              </a:rPr>
              <a:t>                </a:t>
            </a:r>
          </a:p>
          <a:p>
            <a:pPr marL="274320" lvl="1" indent="0">
              <a:buNone/>
            </a:pPr>
            <a:endParaRPr lang="hr-HR" sz="9800" dirty="0">
              <a:latin typeface="Arial" panose="020B0604020202020204" pitchFamily="34" charset="0"/>
              <a:cs typeface="Arial" panose="020B0604020202020204" pitchFamily="34" charset="0"/>
            </a:endParaRPr>
          </a:p>
          <a:p>
            <a:pPr marL="274320" lvl="1" indent="0">
              <a:buNone/>
            </a:pPr>
            <a:endParaRPr lang="hr-HR" sz="9800" dirty="0">
              <a:latin typeface="Arial" panose="020B0604020202020204" pitchFamily="34" charset="0"/>
              <a:cs typeface="Arial" panose="020B0604020202020204" pitchFamily="34" charset="0"/>
            </a:endParaRPr>
          </a:p>
          <a:p>
            <a:pPr marL="274320" lvl="1" indent="0">
              <a:buNone/>
            </a:pPr>
            <a:endParaRPr lang="hr-HR" sz="9800" dirty="0">
              <a:latin typeface="Arial" panose="020B0604020202020204" pitchFamily="34" charset="0"/>
              <a:cs typeface="Arial" panose="020B0604020202020204" pitchFamily="34" charset="0"/>
            </a:endParaRPr>
          </a:p>
          <a:p>
            <a:pPr marL="274320" lvl="1" indent="0">
              <a:buNone/>
            </a:pPr>
            <a:endParaRPr lang="hr-HR" sz="9800" dirty="0">
              <a:latin typeface="Arial" panose="020B0604020202020204" pitchFamily="34" charset="0"/>
              <a:cs typeface="Arial" panose="020B0604020202020204" pitchFamily="34" charset="0"/>
            </a:endParaRPr>
          </a:p>
          <a:p>
            <a:pPr marL="274320" lvl="1" indent="0">
              <a:buNone/>
            </a:pPr>
            <a:r>
              <a:rPr lang="hr-HR" sz="9800" dirty="0">
                <a:latin typeface="Arial" panose="020B0604020202020204" pitchFamily="34" charset="0"/>
                <a:cs typeface="Arial" panose="020B0604020202020204" pitchFamily="34" charset="0"/>
              </a:rPr>
              <a:t>     </a:t>
            </a:r>
            <a:r>
              <a:rPr lang="hr-HR" sz="9800" b="1" dirty="0">
                <a:solidFill>
                  <a:srgbClr val="560A51"/>
                </a:solidFill>
                <a:latin typeface="Arial" panose="020B0604020202020204" pitchFamily="34" charset="0"/>
                <a:cs typeface="Arial" panose="020B0604020202020204" pitchFamily="34" charset="0"/>
              </a:rPr>
              <a:t>DJETINJSTVO                     (NE)PROLAZNOST</a:t>
            </a:r>
          </a:p>
          <a:p>
            <a:pPr marL="274320" lvl="1" indent="0">
              <a:buNone/>
            </a:pPr>
            <a:r>
              <a:rPr lang="hr-HR" sz="9800" dirty="0">
                <a:latin typeface="Arial" panose="020B0604020202020204" pitchFamily="34" charset="0"/>
                <a:cs typeface="Arial" panose="020B0604020202020204" pitchFamily="34" charset="0"/>
              </a:rPr>
              <a:t>	</a:t>
            </a:r>
          </a:p>
          <a:p>
            <a:pPr marL="274320" lvl="1" indent="0">
              <a:buNone/>
            </a:pPr>
            <a:endParaRPr lang="hr-HR" sz="9800" dirty="0">
              <a:latin typeface="Arial" panose="020B0604020202020204" pitchFamily="34" charset="0"/>
              <a:cs typeface="Arial" panose="020B0604020202020204" pitchFamily="34" charset="0"/>
            </a:endParaRPr>
          </a:p>
          <a:p>
            <a:pPr marL="274320" lvl="1" indent="0">
              <a:buNone/>
            </a:pPr>
            <a:r>
              <a:rPr lang="hr-HR" sz="9800" dirty="0">
                <a:latin typeface="Arial" panose="020B0604020202020204" pitchFamily="34" charset="0"/>
                <a:cs typeface="Arial" panose="020B0604020202020204" pitchFamily="34" charset="0"/>
              </a:rPr>
              <a:t>                                       </a:t>
            </a:r>
          </a:p>
          <a:p>
            <a:pPr marL="274320" lvl="1" indent="0">
              <a:buNone/>
            </a:pPr>
            <a:r>
              <a:rPr lang="hr-HR" sz="9800" dirty="0">
                <a:latin typeface="Arial" panose="020B0604020202020204" pitchFamily="34" charset="0"/>
                <a:cs typeface="Arial" panose="020B0604020202020204" pitchFamily="34" charset="0"/>
              </a:rPr>
              <a:t>                                                                                                                                                                                 		</a:t>
            </a:r>
            <a:r>
              <a:rPr lang="hr-HR" sz="9800" b="1" dirty="0">
                <a:latin typeface="Arial" panose="020B0604020202020204" pitchFamily="34" charset="0"/>
                <a:cs typeface="Arial" panose="020B0604020202020204" pitchFamily="34" charset="0"/>
              </a:rPr>
              <a:t>              ZAVIČAJ</a:t>
            </a:r>
          </a:p>
          <a:p>
            <a:endParaRPr lang="hr-HR" dirty="0"/>
          </a:p>
        </p:txBody>
      </p:sp>
      <p:cxnSp>
        <p:nvCxnSpPr>
          <p:cNvPr id="5" name="Straight Arrow Connector 4">
            <a:extLst>
              <a:ext uri="{FF2B5EF4-FFF2-40B4-BE49-F238E27FC236}">
                <a16:creationId xmlns:a16="http://schemas.microsoft.com/office/drawing/2014/main" id="{0B5B4853-3704-453B-A800-F1A1F010A7A6}"/>
              </a:ext>
            </a:extLst>
          </p:cNvPr>
          <p:cNvCxnSpPr/>
          <p:nvPr/>
        </p:nvCxnSpPr>
        <p:spPr>
          <a:xfrm>
            <a:off x="2195736" y="1628800"/>
            <a:ext cx="0" cy="93610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F238FEA2-9785-4FC8-BEE2-33E5534679CC}"/>
              </a:ext>
            </a:extLst>
          </p:cNvPr>
          <p:cNvCxnSpPr/>
          <p:nvPr/>
        </p:nvCxnSpPr>
        <p:spPr>
          <a:xfrm>
            <a:off x="6516216" y="1700808"/>
            <a:ext cx="0" cy="8640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Arrow: Curved Right 7">
            <a:extLst>
              <a:ext uri="{FF2B5EF4-FFF2-40B4-BE49-F238E27FC236}">
                <a16:creationId xmlns:a16="http://schemas.microsoft.com/office/drawing/2014/main" id="{319CF3AB-249E-4D1B-8910-A01F3BBF3E39}"/>
              </a:ext>
            </a:extLst>
          </p:cNvPr>
          <p:cNvSpPr/>
          <p:nvPr/>
        </p:nvSpPr>
        <p:spPr>
          <a:xfrm>
            <a:off x="2195736" y="3861048"/>
            <a:ext cx="432048" cy="1152128"/>
          </a:xfrm>
          <a:prstGeom prst="curvedRightArrow">
            <a:avLst/>
          </a:prstGeom>
          <a:solidFill>
            <a:srgbClr val="A9484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9" name="Arrow: Curved Left 8">
            <a:extLst>
              <a:ext uri="{FF2B5EF4-FFF2-40B4-BE49-F238E27FC236}">
                <a16:creationId xmlns:a16="http://schemas.microsoft.com/office/drawing/2014/main" id="{FC724AA0-42E2-4D18-8ABC-6AB850E865D6}"/>
              </a:ext>
            </a:extLst>
          </p:cNvPr>
          <p:cNvSpPr/>
          <p:nvPr/>
        </p:nvSpPr>
        <p:spPr>
          <a:xfrm>
            <a:off x="6372200" y="4005064"/>
            <a:ext cx="432048" cy="1080120"/>
          </a:xfrm>
          <a:prstGeom prst="curvedLeftArrow">
            <a:avLst/>
          </a:prstGeom>
          <a:solidFill>
            <a:srgbClr val="9D53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10" name="Slide Number Placeholder 9">
            <a:extLst>
              <a:ext uri="{FF2B5EF4-FFF2-40B4-BE49-F238E27FC236}">
                <a16:creationId xmlns:a16="http://schemas.microsoft.com/office/drawing/2014/main" id="{067BA3BE-BA42-45B3-BB75-AAA58FE36870}"/>
              </a:ext>
            </a:extLst>
          </p:cNvPr>
          <p:cNvSpPr>
            <a:spLocks noGrp="1"/>
          </p:cNvSpPr>
          <p:nvPr>
            <p:ph type="sldNum" sz="quarter" idx="12"/>
          </p:nvPr>
        </p:nvSpPr>
        <p:spPr/>
        <p:txBody>
          <a:bodyPr/>
          <a:lstStyle/>
          <a:p>
            <a:pPr>
              <a:defRPr/>
            </a:pPr>
            <a:fld id="{C0437676-F3B5-4D53-8AC8-FF7E745AD90A}" type="slidenum">
              <a:rPr lang="hr-HR" smtClean="0"/>
              <a:pPr>
                <a:defRPr/>
              </a:pPr>
              <a:t>28</a:t>
            </a:fld>
            <a:endParaRPr lang="hr-HR"/>
          </a:p>
        </p:txBody>
      </p:sp>
    </p:spTree>
    <p:extLst>
      <p:ext uri="{BB962C8B-B14F-4D97-AF65-F5344CB8AC3E}">
        <p14:creationId xmlns:p14="http://schemas.microsoft.com/office/powerpoint/2010/main" val="4040101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B9381-9DE6-4C41-B48D-5A4AD16EA785}"/>
              </a:ext>
            </a:extLst>
          </p:cNvPr>
          <p:cNvSpPr>
            <a:spLocks noGrp="1"/>
          </p:cNvSpPr>
          <p:nvPr>
            <p:ph type="title"/>
          </p:nvPr>
        </p:nvSpPr>
        <p:spPr>
          <a:xfrm>
            <a:off x="899592" y="476672"/>
            <a:ext cx="7512888" cy="864096"/>
          </a:xfrm>
          <a:solidFill>
            <a:schemeClr val="bg1">
              <a:lumMod val="75000"/>
            </a:schemeClr>
          </a:solidFill>
          <a:ln>
            <a:solidFill>
              <a:schemeClr val="tx1"/>
            </a:solidFill>
          </a:ln>
        </p:spPr>
        <p:txBody>
          <a:bodyPr>
            <a:normAutofit/>
          </a:bodyPr>
          <a:lstStyle/>
          <a:p>
            <a:pPr algn="ctr"/>
            <a:r>
              <a:rPr lang="hr-HR" sz="3600" dirty="0"/>
              <a:t>7. Izvori i literatura</a:t>
            </a:r>
          </a:p>
        </p:txBody>
      </p:sp>
      <p:sp>
        <p:nvSpPr>
          <p:cNvPr id="3" name="Content Placeholder 2">
            <a:extLst>
              <a:ext uri="{FF2B5EF4-FFF2-40B4-BE49-F238E27FC236}">
                <a16:creationId xmlns:a16="http://schemas.microsoft.com/office/drawing/2014/main" id="{6EC11BC0-2DC0-46A2-A972-551985C36DAA}"/>
              </a:ext>
            </a:extLst>
          </p:cNvPr>
          <p:cNvSpPr>
            <a:spLocks noGrp="1"/>
          </p:cNvSpPr>
          <p:nvPr>
            <p:ph idx="1"/>
          </p:nvPr>
        </p:nvSpPr>
        <p:spPr>
          <a:xfrm>
            <a:off x="755576" y="1484784"/>
            <a:ext cx="7920880" cy="5098896"/>
          </a:xfrm>
        </p:spPr>
        <p:txBody>
          <a:bodyPr>
            <a:noAutofit/>
          </a:bodyPr>
          <a:lstStyle/>
          <a:p>
            <a:r>
              <a:rPr lang="hr-HR" sz="2000" dirty="0">
                <a:latin typeface="Arial" panose="020B0604020202020204" pitchFamily="34" charset="0"/>
                <a:cs typeface="Arial" panose="020B0604020202020204" pitchFamily="34" charset="0"/>
              </a:rPr>
              <a:t>Ćopić 1964: Ćopić, Branko. </a:t>
            </a:r>
            <a:r>
              <a:rPr lang="hr-HR" sz="2000" i="1" dirty="0">
                <a:latin typeface="Arial" panose="020B0604020202020204" pitchFamily="34" charset="0"/>
                <a:cs typeface="Arial" panose="020B0604020202020204" pitchFamily="34" charset="0"/>
              </a:rPr>
              <a:t>Bosonogo djetinjstvo</a:t>
            </a:r>
            <a:r>
              <a:rPr lang="hr-HR" sz="2000" dirty="0">
                <a:latin typeface="Arial" panose="020B0604020202020204" pitchFamily="34" charset="0"/>
                <a:cs typeface="Arial" panose="020B0604020202020204" pitchFamily="34" charset="0"/>
              </a:rPr>
              <a:t>. Beograd. Sarajevo.</a:t>
            </a:r>
          </a:p>
          <a:p>
            <a:r>
              <a:rPr lang="hr-HR" sz="2000" dirty="0">
                <a:latin typeface="Arial" panose="020B0604020202020204" pitchFamily="34" charset="0"/>
                <a:cs typeface="Arial" panose="020B0604020202020204" pitchFamily="34" charset="0"/>
              </a:rPr>
              <a:t>Ćopić 1980: Ćopić, Branko. </a:t>
            </a:r>
            <a:r>
              <a:rPr lang="hr-HR" sz="2000" i="1" dirty="0">
                <a:latin typeface="Arial" panose="020B0604020202020204" pitchFamily="34" charset="0"/>
                <a:cs typeface="Arial" panose="020B0604020202020204" pitchFamily="34" charset="0"/>
              </a:rPr>
              <a:t>Bašta sljezove boje</a:t>
            </a:r>
            <a:r>
              <a:rPr lang="hr-HR" sz="2000" dirty="0">
                <a:latin typeface="Arial" panose="020B0604020202020204" pitchFamily="34" charset="0"/>
                <a:cs typeface="Arial" panose="020B0604020202020204" pitchFamily="34" charset="0"/>
              </a:rPr>
              <a:t>. Zagreb.</a:t>
            </a:r>
          </a:p>
          <a:p>
            <a:r>
              <a:rPr lang="hr-HR" sz="2000" dirty="0">
                <a:latin typeface="Arial" panose="020B0604020202020204" pitchFamily="34" charset="0"/>
                <a:cs typeface="Arial" panose="020B0604020202020204" pitchFamily="34" charset="0"/>
              </a:rPr>
              <a:t>Genette 1993: Genette, Gerard. </a:t>
            </a:r>
            <a:r>
              <a:rPr lang="hr-HR" sz="2000" i="1" dirty="0">
                <a:latin typeface="Arial" panose="020B0604020202020204" pitchFamily="34" charset="0"/>
                <a:cs typeface="Arial" panose="020B0604020202020204" pitchFamily="34" charset="0"/>
              </a:rPr>
              <a:t>Fiction and Diction</a:t>
            </a:r>
            <a:r>
              <a:rPr lang="hr-HR" sz="2000" dirty="0">
                <a:latin typeface="Arial" panose="020B0604020202020204" pitchFamily="34" charset="0"/>
                <a:cs typeface="Arial" panose="020B0604020202020204" pitchFamily="34" charset="0"/>
              </a:rPr>
              <a:t>. Ithaca.</a:t>
            </a:r>
          </a:p>
          <a:p>
            <a:r>
              <a:rPr lang="hr-HR" sz="2000" dirty="0">
                <a:latin typeface="Arial" panose="020B0604020202020204" pitchFamily="34" charset="0"/>
                <a:cs typeface="Arial" panose="020B0604020202020204" pitchFamily="34" charset="0"/>
              </a:rPr>
              <a:t>Kos-Lajtman 2011: Kos-Lajtman, Andrijana. </a:t>
            </a:r>
            <a:r>
              <a:rPr lang="hr-HR" sz="2000" i="1" dirty="0">
                <a:latin typeface="Arial" panose="020B0604020202020204" pitchFamily="34" charset="0"/>
                <a:cs typeface="Arial" panose="020B0604020202020204" pitchFamily="34" charset="0"/>
              </a:rPr>
              <a:t>Autobiografski diskurs djetinjstva</a:t>
            </a:r>
            <a:r>
              <a:rPr lang="hr-HR" sz="2000" dirty="0">
                <a:latin typeface="Arial" panose="020B0604020202020204" pitchFamily="34" charset="0"/>
                <a:cs typeface="Arial" panose="020B0604020202020204" pitchFamily="34" charset="0"/>
              </a:rPr>
              <a:t>. Zagreb.</a:t>
            </a:r>
          </a:p>
          <a:p>
            <a:r>
              <a:rPr lang="hr-HR" sz="2000" dirty="0">
                <a:latin typeface="Arial" panose="020B0604020202020204" pitchFamily="34" charset="0"/>
                <a:cs typeface="Arial" panose="020B0604020202020204" pitchFamily="34" charset="0"/>
              </a:rPr>
              <a:t>Lejeune 1999: Lejeune, Philippe. Autobiografski sporazum. In: Milanja,  Cvjetko (Hg). </a:t>
            </a:r>
            <a:r>
              <a:rPr lang="hr-HR" sz="2000" i="1" dirty="0">
                <a:latin typeface="Arial" panose="020B0604020202020204" pitchFamily="34" charset="0"/>
                <a:cs typeface="Arial" panose="020B0604020202020204" pitchFamily="34" charset="0"/>
              </a:rPr>
              <a:t>Autor, pripovjedač, lik. </a:t>
            </a:r>
            <a:r>
              <a:rPr lang="hr-HR" sz="2000" dirty="0">
                <a:latin typeface="Arial" panose="020B0604020202020204" pitchFamily="34" charset="0"/>
                <a:cs typeface="Arial" panose="020B0604020202020204" pitchFamily="34" charset="0"/>
              </a:rPr>
              <a:t>S. 201-236.</a:t>
            </a:r>
          </a:p>
          <a:p>
            <a:r>
              <a:rPr lang="hr-HR" sz="2000" dirty="0">
                <a:latin typeface="Arial" panose="020B0604020202020204" pitchFamily="34" charset="0"/>
                <a:cs typeface="Arial" panose="020B0604020202020204" pitchFamily="34" charset="0"/>
              </a:rPr>
              <a:t>Zlatar 1998: Zlatar, Andrea. </a:t>
            </a:r>
            <a:r>
              <a:rPr lang="hr-HR" sz="2000" i="1" dirty="0">
                <a:latin typeface="Arial" panose="020B0604020202020204" pitchFamily="34" charset="0"/>
                <a:cs typeface="Arial" panose="020B0604020202020204" pitchFamily="34" charset="0"/>
              </a:rPr>
              <a:t>Autobiografija u Hrvatskoj</a:t>
            </a:r>
            <a:r>
              <a:rPr lang="hr-HR" sz="2000" dirty="0">
                <a:latin typeface="Arial" panose="020B0604020202020204" pitchFamily="34" charset="0"/>
                <a:cs typeface="Arial" panose="020B0604020202020204" pitchFamily="34" charset="0"/>
              </a:rPr>
              <a:t>. Zagreb.</a:t>
            </a:r>
          </a:p>
          <a:p>
            <a:r>
              <a:rPr lang="hr-HR" sz="2000" dirty="0">
                <a:latin typeface="Arial" panose="020B0604020202020204" pitchFamily="34" charset="0"/>
                <a:cs typeface="Arial" panose="020B0604020202020204" pitchFamily="34" charset="0"/>
              </a:rPr>
              <a:t>Antikvarijat Phoenix: </a:t>
            </a:r>
            <a:r>
              <a:rPr lang="hr-HR" sz="2000" dirty="0">
                <a:latin typeface="Arial" panose="020B0604020202020204" pitchFamily="34" charset="0"/>
                <a:cs typeface="Arial" panose="020B0604020202020204" pitchFamily="34" charset="0"/>
                <a:hlinkClick r:id="rId2"/>
              </a:rPr>
              <a:t>http://www.antikvarijat-phoenix.com/magarece-godine-knjiga-3480?pg=2</a:t>
            </a:r>
            <a:r>
              <a:rPr lang="hr-HR" sz="2000" dirty="0">
                <a:latin typeface="Arial" panose="020B0604020202020204" pitchFamily="34" charset="0"/>
                <a:cs typeface="Arial" panose="020B0604020202020204" pitchFamily="34" charset="0"/>
              </a:rPr>
              <a:t>. 3. 9. 2017.</a:t>
            </a:r>
          </a:p>
          <a:p>
            <a:r>
              <a:rPr lang="hr-HR" sz="2000" dirty="0">
                <a:latin typeface="Arial" panose="020B0604020202020204" pitchFamily="34" charset="0"/>
                <a:cs typeface="Arial" panose="020B0604020202020204" pitchFamily="34" charset="0"/>
              </a:rPr>
              <a:t>Knjiga.ba: </a:t>
            </a:r>
            <a:r>
              <a:rPr lang="hr-HR" sz="2000" dirty="0">
                <a:latin typeface="Arial" panose="020B0604020202020204" pitchFamily="34" charset="0"/>
                <a:cs typeface="Arial" panose="020B0604020202020204" pitchFamily="34" charset="0"/>
                <a:hlinkClick r:id="rId3"/>
              </a:rPr>
              <a:t>https://www.knjiga.ba/basta-sljezove-boje-m2022.htm</a:t>
            </a:r>
            <a:r>
              <a:rPr lang="hr-HR" sz="2000" b="1" dirty="0">
                <a:latin typeface="Arial" panose="020B0604020202020204" pitchFamily="34" charset="0"/>
                <a:cs typeface="Arial" panose="020B0604020202020204" pitchFamily="34" charset="0"/>
                <a:hlinkClick r:id="rId3"/>
              </a:rPr>
              <a:t>l</a:t>
            </a:r>
            <a:r>
              <a:rPr lang="hr-HR" sz="2000" b="1" dirty="0">
                <a:latin typeface="Arial" panose="020B0604020202020204" pitchFamily="34" charset="0"/>
                <a:cs typeface="Arial" panose="020B0604020202020204" pitchFamily="34" charset="0"/>
              </a:rPr>
              <a:t>. </a:t>
            </a:r>
            <a:r>
              <a:rPr lang="hr-HR" sz="2000" dirty="0">
                <a:latin typeface="Arial" panose="020B0604020202020204" pitchFamily="34" charset="0"/>
                <a:cs typeface="Arial" panose="020B0604020202020204" pitchFamily="34" charset="0"/>
              </a:rPr>
              <a:t>3. 9. 2017.</a:t>
            </a:r>
          </a:p>
        </p:txBody>
      </p:sp>
      <p:sp>
        <p:nvSpPr>
          <p:cNvPr id="4" name="Slide Number Placeholder 3">
            <a:extLst>
              <a:ext uri="{FF2B5EF4-FFF2-40B4-BE49-F238E27FC236}">
                <a16:creationId xmlns:a16="http://schemas.microsoft.com/office/drawing/2014/main" id="{151602C9-6A8D-4F63-8BF6-DBDB1CD5940B}"/>
              </a:ext>
            </a:extLst>
          </p:cNvPr>
          <p:cNvSpPr>
            <a:spLocks noGrp="1"/>
          </p:cNvSpPr>
          <p:nvPr>
            <p:ph type="sldNum" sz="quarter" idx="12"/>
          </p:nvPr>
        </p:nvSpPr>
        <p:spPr/>
        <p:txBody>
          <a:bodyPr/>
          <a:lstStyle/>
          <a:p>
            <a:pPr>
              <a:defRPr/>
            </a:pPr>
            <a:fld id="{C0437676-F3B5-4D53-8AC8-FF7E745AD90A}" type="slidenum">
              <a:rPr lang="hr-HR" smtClean="0"/>
              <a:pPr>
                <a:defRPr/>
              </a:pPr>
              <a:t>29</a:t>
            </a:fld>
            <a:endParaRPr lang="hr-HR"/>
          </a:p>
        </p:txBody>
      </p:sp>
    </p:spTree>
    <p:extLst>
      <p:ext uri="{BB962C8B-B14F-4D97-AF65-F5344CB8AC3E}">
        <p14:creationId xmlns:p14="http://schemas.microsoft.com/office/powerpoint/2010/main" val="118363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3568" y="332656"/>
            <a:ext cx="7728912" cy="1681538"/>
          </a:xfrm>
          <a:scene3d>
            <a:camera prst="orthographicFront">
              <a:rot lat="0" lon="0" rev="0"/>
            </a:camera>
            <a:lightRig rig="chilly" dir="t">
              <a:rot lat="0" lon="0" rev="18480000"/>
            </a:lightRig>
          </a:scene3d>
          <a:sp3d prstMaterial="clear">
            <a:bevelT h="63500"/>
          </a:sp3d>
        </p:spPr>
        <p:txBody>
          <a:bodyPr>
            <a:noAutofit/>
          </a:bodyPr>
          <a:lstStyle/>
          <a:p>
            <a:pPr algn="ctr" fontAlgn="auto">
              <a:spcAft>
                <a:spcPts val="0"/>
              </a:spcAft>
              <a:defRPr/>
            </a:pPr>
            <a:br>
              <a:rPr lang="hr-HR" sz="2800" dirty="0">
                <a:solidFill>
                  <a:srgbClr val="000000"/>
                </a:solidFill>
                <a:latin typeface="+mn-lt"/>
              </a:rPr>
            </a:br>
            <a:br>
              <a:rPr lang="hr-HR" sz="2800" dirty="0">
                <a:solidFill>
                  <a:srgbClr val="000000"/>
                </a:solidFill>
                <a:latin typeface="+mn-lt"/>
              </a:rPr>
            </a:br>
            <a:r>
              <a:rPr lang="hr-HR" sz="3600" dirty="0">
                <a:solidFill>
                  <a:srgbClr val="000000"/>
                </a:solidFill>
                <a:latin typeface="Arial" panose="020B0604020202020204" pitchFamily="34" charset="0"/>
                <a:cs typeface="Arial" panose="020B0604020202020204" pitchFamily="34" charset="0"/>
              </a:rPr>
              <a:t>1</a:t>
            </a:r>
            <a:r>
              <a:rPr lang="hr-HR" sz="3600" dirty="0">
                <a:solidFill>
                  <a:srgbClr val="000000"/>
                </a:solidFill>
                <a:effectLst/>
                <a:latin typeface="Arial" panose="020B0604020202020204" pitchFamily="34" charset="0"/>
                <a:cs typeface="Arial" panose="020B0604020202020204" pitchFamily="34" charset="0"/>
              </a:rPr>
              <a:t>. Pitanje identiteta i njegove (re)prezentacije</a:t>
            </a:r>
            <a:br>
              <a:rPr lang="hr-HR" sz="3600" dirty="0">
                <a:solidFill>
                  <a:srgbClr val="000000"/>
                </a:solidFill>
                <a:latin typeface="Arial" panose="020B0604020202020204" pitchFamily="34" charset="0"/>
                <a:cs typeface="Arial" panose="020B0604020202020204" pitchFamily="34" charset="0"/>
              </a:rPr>
            </a:br>
            <a:br>
              <a:rPr lang="hr-HR" sz="2800" dirty="0">
                <a:solidFill>
                  <a:srgbClr val="000000"/>
                </a:solidFill>
                <a:latin typeface="+mn-lt"/>
              </a:rPr>
            </a:br>
            <a:endParaRPr lang="hr-HR" sz="2800" dirty="0">
              <a:solidFill>
                <a:srgbClr val="000000"/>
              </a:solidFill>
              <a:latin typeface="+mn-lt"/>
            </a:endParaRPr>
          </a:p>
        </p:txBody>
      </p:sp>
      <p:sp>
        <p:nvSpPr>
          <p:cNvPr id="3" name="Rezervirano mjesto sadržaja 2"/>
          <p:cNvSpPr>
            <a:spLocks noGrp="1"/>
          </p:cNvSpPr>
          <p:nvPr>
            <p:ph idx="1"/>
          </p:nvPr>
        </p:nvSpPr>
        <p:spPr>
          <a:xfrm>
            <a:off x="731520" y="2103120"/>
            <a:ext cx="8232968" cy="4206240"/>
          </a:xfrm>
        </p:spPr>
        <p:txBody>
          <a:bodyPr>
            <a:noAutofit/>
          </a:bodyPr>
          <a:lstStyle/>
          <a:p>
            <a:pPr eaLnBrk="1" hangingPunct="1">
              <a:buClrTx/>
              <a:buFont typeface="Wingdings" panose="05000000000000000000" pitchFamily="2" charset="2"/>
              <a:buChar char="q"/>
            </a:pPr>
            <a:r>
              <a:rPr lang="hr-HR" sz="3200" dirty="0">
                <a:solidFill>
                  <a:srgbClr val="000000"/>
                </a:solidFill>
                <a:latin typeface="Arial" panose="020B0604020202020204" pitchFamily="34" charset="0"/>
                <a:cs typeface="Arial" panose="020B0604020202020204" pitchFamily="34" charset="0"/>
              </a:rPr>
              <a:t>samoprikazivanje</a:t>
            </a:r>
            <a:r>
              <a:rPr lang="hr-HR" sz="3200" i="1" dirty="0">
                <a:solidFill>
                  <a:srgbClr val="000000"/>
                </a:solidFill>
                <a:latin typeface="Arial" panose="020B0604020202020204" pitchFamily="34" charset="0"/>
                <a:cs typeface="Arial" panose="020B0604020202020204" pitchFamily="34" charset="0"/>
              </a:rPr>
              <a:t> </a:t>
            </a:r>
            <a:r>
              <a:rPr lang="hr-HR" sz="3200" dirty="0">
                <a:solidFill>
                  <a:srgbClr val="000000"/>
                </a:solidFill>
                <a:latin typeface="Arial" panose="020B0604020202020204" pitchFamily="34" charset="0"/>
                <a:cs typeface="Arial" panose="020B0604020202020204" pitchFamily="34" charset="0"/>
              </a:rPr>
              <a:t>književnim diskursom:</a:t>
            </a:r>
          </a:p>
          <a:p>
            <a:pPr eaLnBrk="1" hangingPunct="1">
              <a:buFontTx/>
              <a:buNone/>
            </a:pPr>
            <a:r>
              <a:rPr lang="hr-HR" sz="3200" dirty="0">
                <a:solidFill>
                  <a:schemeClr val="folHlink"/>
                </a:solidFill>
                <a:latin typeface="Arial" panose="020B0604020202020204" pitchFamily="34" charset="0"/>
                <a:cs typeface="Arial" panose="020B0604020202020204" pitchFamily="34" charset="0"/>
              </a:rPr>
              <a:t>	 </a:t>
            </a:r>
            <a:r>
              <a:rPr lang="hr-HR" sz="3200" dirty="0">
                <a:latin typeface="Arial" panose="020B0604020202020204" pitchFamily="34" charset="0"/>
                <a:cs typeface="Arial" panose="020B0604020202020204" pitchFamily="34" charset="0"/>
              </a:rPr>
              <a:t> </a:t>
            </a:r>
            <a:r>
              <a:rPr lang="hr-HR" sz="3200" dirty="0">
                <a:solidFill>
                  <a:srgbClr val="560A51"/>
                </a:solidFill>
                <a:latin typeface="Arial" panose="020B0604020202020204" pitchFamily="34" charset="0"/>
                <a:cs typeface="Arial" panose="020B0604020202020204" pitchFamily="34" charset="0"/>
              </a:rPr>
              <a:t>-</a:t>
            </a:r>
            <a:r>
              <a:rPr lang="hr-HR" sz="3200" dirty="0">
                <a:solidFill>
                  <a:srgbClr val="C00000"/>
                </a:solidFill>
                <a:latin typeface="Arial" panose="020B0604020202020204" pitchFamily="34" charset="0"/>
                <a:cs typeface="Arial" panose="020B0604020202020204" pitchFamily="34" charset="0"/>
              </a:rPr>
              <a:t> </a:t>
            </a:r>
            <a:r>
              <a:rPr lang="hr-HR" sz="3200" dirty="0">
                <a:solidFill>
                  <a:srgbClr val="560A51"/>
                </a:solidFill>
                <a:latin typeface="Arial" panose="020B0604020202020204" pitchFamily="34" charset="0"/>
                <a:cs typeface="Arial" panose="020B0604020202020204" pitchFamily="34" charset="0"/>
              </a:rPr>
              <a:t>naknadna konstrukcija </a:t>
            </a:r>
            <a:r>
              <a:rPr lang="hr-HR" sz="3200" dirty="0">
                <a:solidFill>
                  <a:srgbClr val="000000"/>
                </a:solidFill>
                <a:latin typeface="Arial" panose="020B0604020202020204" pitchFamily="34" charset="0"/>
                <a:cs typeface="Arial" panose="020B0604020202020204" pitchFamily="34" charset="0"/>
              </a:rPr>
              <a:t>priče o životu</a:t>
            </a:r>
          </a:p>
          <a:p>
            <a:pPr eaLnBrk="1" hangingPunct="1">
              <a:buFontTx/>
              <a:buNone/>
            </a:pPr>
            <a:r>
              <a:rPr lang="hr-HR" sz="3200" dirty="0">
                <a:latin typeface="Arial" panose="020B0604020202020204" pitchFamily="34" charset="0"/>
                <a:cs typeface="Arial" panose="020B0604020202020204" pitchFamily="34" charset="0"/>
              </a:rPr>
              <a:t> 	  </a:t>
            </a:r>
            <a:r>
              <a:rPr lang="hr-HR" sz="3200" dirty="0">
                <a:solidFill>
                  <a:srgbClr val="560A51"/>
                </a:solidFill>
                <a:latin typeface="Arial" panose="020B0604020202020204" pitchFamily="34" charset="0"/>
                <a:cs typeface="Arial" panose="020B0604020202020204" pitchFamily="34" charset="0"/>
              </a:rPr>
              <a:t>- proces fikcionalizacije jastva</a:t>
            </a:r>
          </a:p>
          <a:p>
            <a:pPr eaLnBrk="1" hangingPunct="1">
              <a:buClrTx/>
              <a:buFont typeface="Wingdings" pitchFamily="2" charset="2"/>
              <a:buChar char="q"/>
            </a:pPr>
            <a:r>
              <a:rPr lang="hr-HR" sz="3200" dirty="0">
                <a:solidFill>
                  <a:srgbClr val="000000"/>
                </a:solidFill>
                <a:latin typeface="Arial" panose="020B0604020202020204" pitchFamily="34" charset="0"/>
                <a:cs typeface="Arial" panose="020B0604020202020204" pitchFamily="34" charset="0"/>
              </a:rPr>
              <a:t> strukturiranje osobne povijesti kroz </a:t>
            </a:r>
            <a:r>
              <a:rPr lang="hr-HR" sz="3200" b="1" dirty="0">
                <a:solidFill>
                  <a:srgbClr val="000000"/>
                </a:solidFill>
                <a:latin typeface="Arial" panose="020B0604020202020204" pitchFamily="34" charset="0"/>
                <a:cs typeface="Arial" panose="020B0604020202020204" pitchFamily="34" charset="0"/>
              </a:rPr>
              <a:t>jezik</a:t>
            </a:r>
          </a:p>
          <a:p>
            <a:pPr eaLnBrk="1" hangingPunct="1">
              <a:buClrTx/>
              <a:buFont typeface="Wingdings" pitchFamily="2" charset="2"/>
              <a:buChar char="q"/>
            </a:pPr>
            <a:r>
              <a:rPr lang="hr-HR" sz="3200" dirty="0">
                <a:solidFill>
                  <a:srgbClr val="000000"/>
                </a:solidFill>
                <a:latin typeface="Arial" panose="020B0604020202020204" pitchFamily="34" charset="0"/>
                <a:cs typeface="Arial" panose="020B0604020202020204" pitchFamily="34" charset="0"/>
              </a:rPr>
              <a:t> </a:t>
            </a:r>
            <a:r>
              <a:rPr lang="hr-HR" sz="3200" b="1" dirty="0">
                <a:solidFill>
                  <a:srgbClr val="000000"/>
                </a:solidFill>
                <a:latin typeface="Arial" panose="020B0604020202020204" pitchFamily="34" charset="0"/>
                <a:cs typeface="Arial" panose="020B0604020202020204" pitchFamily="34" charset="0"/>
              </a:rPr>
              <a:t>“interveniranje u prošlost“  </a:t>
            </a:r>
            <a:r>
              <a:rPr lang="hr-HR" sz="3200" dirty="0">
                <a:solidFill>
                  <a:srgbClr val="000000"/>
                </a:solidFill>
                <a:latin typeface="Arial" panose="020B0604020202020204" pitchFamily="34" charset="0"/>
                <a:cs typeface="Arial" panose="020B0604020202020204" pitchFamily="34" charset="0"/>
              </a:rPr>
              <a:t>→ kazivanje prošlosti – nemogućnost doslovnog preslikavanja dogođenog</a:t>
            </a:r>
          </a:p>
          <a:p>
            <a:pPr marL="548640" indent="-411480" fontAlgn="auto">
              <a:spcAft>
                <a:spcPts val="0"/>
              </a:spcAft>
              <a:buClrTx/>
              <a:buFont typeface="Wingdings" pitchFamily="2" charset="2"/>
              <a:buChar char="q"/>
              <a:defRPr/>
            </a:pPr>
            <a:endParaRPr lang="hr-HR" sz="3200" dirty="0">
              <a:solidFill>
                <a:srgbClr val="000000"/>
              </a:solidFill>
              <a:latin typeface="Arial" panose="020B0604020202020204" pitchFamily="34" charset="0"/>
              <a:cs typeface="Arial" panose="020B0604020202020204" pitchFamily="34" charset="0"/>
            </a:endParaRPr>
          </a:p>
          <a:p>
            <a:pPr marL="548640" indent="-411480" fontAlgn="auto">
              <a:spcAft>
                <a:spcPts val="0"/>
              </a:spcAft>
              <a:buClrTx/>
              <a:buFont typeface="Wingdings 2"/>
              <a:buNone/>
              <a:defRPr/>
            </a:pPr>
            <a:r>
              <a:rPr lang="hr-HR" sz="3200" dirty="0">
                <a:solidFill>
                  <a:srgbClr val="000000"/>
                </a:solidFill>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A4566CD3-07FD-4CDC-94C9-AF7B6574EB1F}"/>
              </a:ext>
            </a:extLst>
          </p:cNvPr>
          <p:cNvSpPr>
            <a:spLocks noGrp="1"/>
          </p:cNvSpPr>
          <p:nvPr>
            <p:ph type="sldNum" sz="quarter" idx="12"/>
          </p:nvPr>
        </p:nvSpPr>
        <p:spPr/>
        <p:txBody>
          <a:bodyPr/>
          <a:lstStyle/>
          <a:p>
            <a:pPr>
              <a:defRPr/>
            </a:pPr>
            <a:fld id="{C0437676-F3B5-4D53-8AC8-FF7E745AD90A}" type="slidenum">
              <a:rPr lang="hr-HR" smtClean="0"/>
              <a:pPr>
                <a:defRPr/>
              </a:pPr>
              <a:t>3</a:t>
            </a:fld>
            <a:endParaRPr lang="hr-H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3E9865-43AC-4689-81CC-DF750505B587}"/>
              </a:ext>
            </a:extLst>
          </p:cNvPr>
          <p:cNvSpPr>
            <a:spLocks noGrp="1"/>
          </p:cNvSpPr>
          <p:nvPr>
            <p:ph idx="1"/>
          </p:nvPr>
        </p:nvSpPr>
        <p:spPr>
          <a:xfrm>
            <a:off x="971600" y="1196752"/>
            <a:ext cx="7512888" cy="4694272"/>
          </a:xfrm>
          <a:solidFill>
            <a:srgbClr val="9D534D">
              <a:alpha val="47000"/>
            </a:srgbClr>
          </a:solid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endParaRPr lang="hr-HR" sz="2000" b="1" dirty="0">
              <a:solidFill>
                <a:srgbClr val="DC6A9B"/>
              </a:solidFill>
            </a:endParaRPr>
          </a:p>
          <a:p>
            <a:pPr marL="0" indent="0" algn="ctr">
              <a:buNone/>
            </a:pPr>
            <a:endParaRPr lang="hr-HR" sz="2000" b="1" dirty="0">
              <a:solidFill>
                <a:srgbClr val="DC6A9B"/>
              </a:solidFill>
            </a:endParaRPr>
          </a:p>
          <a:p>
            <a:pPr marL="0" indent="0" algn="ctr">
              <a:buNone/>
            </a:pPr>
            <a:endParaRPr lang="hr-HR" sz="3200" b="1" i="1" dirty="0">
              <a:solidFill>
                <a:schemeClr val="tx1"/>
              </a:solidFill>
              <a:latin typeface="Arial" panose="020B0604020202020204" pitchFamily="34" charset="0"/>
              <a:cs typeface="Arial" panose="020B0604020202020204" pitchFamily="34" charset="0"/>
            </a:endParaRPr>
          </a:p>
          <a:p>
            <a:pPr marL="0" indent="0" algn="ctr">
              <a:buNone/>
            </a:pPr>
            <a:r>
              <a:rPr lang="hr-HR" sz="3600" b="1" i="1" dirty="0">
                <a:solidFill>
                  <a:srgbClr val="000000"/>
                </a:solidFill>
                <a:latin typeface="Arial" panose="020B0604020202020204" pitchFamily="34" charset="0"/>
                <a:cs typeface="Arial" panose="020B0604020202020204" pitchFamily="34" charset="0"/>
              </a:rPr>
              <a:t>Hvala na pažnji!</a:t>
            </a:r>
          </a:p>
        </p:txBody>
      </p:sp>
      <p:sp>
        <p:nvSpPr>
          <p:cNvPr id="4" name="Slide Number Placeholder 3">
            <a:extLst>
              <a:ext uri="{FF2B5EF4-FFF2-40B4-BE49-F238E27FC236}">
                <a16:creationId xmlns:a16="http://schemas.microsoft.com/office/drawing/2014/main" id="{DC0E01F4-A4E0-42ED-A56A-7B6B8C0CF01C}"/>
              </a:ext>
            </a:extLst>
          </p:cNvPr>
          <p:cNvSpPr>
            <a:spLocks noGrp="1"/>
          </p:cNvSpPr>
          <p:nvPr>
            <p:ph type="sldNum" sz="quarter" idx="12"/>
          </p:nvPr>
        </p:nvSpPr>
        <p:spPr/>
        <p:txBody>
          <a:bodyPr/>
          <a:lstStyle/>
          <a:p>
            <a:pPr>
              <a:defRPr/>
            </a:pPr>
            <a:fld id="{C0437676-F3B5-4D53-8AC8-FF7E745AD90A}" type="slidenum">
              <a:rPr lang="hr-HR" smtClean="0"/>
              <a:pPr>
                <a:defRPr/>
              </a:pPr>
              <a:t>30</a:t>
            </a:fld>
            <a:endParaRPr lang="hr-HR"/>
          </a:p>
        </p:txBody>
      </p:sp>
    </p:spTree>
    <p:extLst>
      <p:ext uri="{BB962C8B-B14F-4D97-AF65-F5344CB8AC3E}">
        <p14:creationId xmlns:p14="http://schemas.microsoft.com/office/powerpoint/2010/main" val="73091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779552" y="476672"/>
            <a:ext cx="7584896" cy="1130222"/>
          </a:xfrm>
          <a:scene3d>
            <a:camera prst="orthographicFront">
              <a:rot lat="0" lon="0" rev="0"/>
            </a:camera>
            <a:lightRig rig="chilly" dir="t">
              <a:rot lat="0" lon="0" rev="18480000"/>
            </a:lightRig>
          </a:scene3d>
          <a:sp3d prstMaterial="clear">
            <a:bevelT h="63500"/>
          </a:sp3d>
        </p:spPr>
        <p:txBody>
          <a:bodyPr>
            <a:normAutofit fontScale="90000"/>
          </a:bodyPr>
          <a:lstStyle/>
          <a:p>
            <a:pPr algn="ctr" fontAlgn="auto">
              <a:spcAft>
                <a:spcPts val="0"/>
              </a:spcAft>
              <a:defRPr/>
            </a:pPr>
            <a:br>
              <a:rPr lang="hr-HR" sz="3100" dirty="0">
                <a:solidFill>
                  <a:srgbClr val="000000"/>
                </a:solidFill>
                <a:latin typeface="+mn-lt"/>
              </a:rPr>
            </a:br>
            <a:br>
              <a:rPr lang="hr-HR" sz="3100" dirty="0">
                <a:solidFill>
                  <a:srgbClr val="000000"/>
                </a:solidFill>
                <a:latin typeface="+mn-lt"/>
              </a:rPr>
            </a:br>
            <a:r>
              <a:rPr lang="hr-HR" dirty="0">
                <a:solidFill>
                  <a:srgbClr val="000000"/>
                </a:solidFill>
                <a:effectLst/>
                <a:latin typeface="Arial" panose="020B0604020202020204" pitchFamily="34" charset="0"/>
                <a:cs typeface="Arial" panose="020B0604020202020204" pitchFamily="34" charset="0"/>
              </a:rPr>
              <a:t>2. Što je autobiografski diskurs?</a:t>
            </a:r>
            <a:br>
              <a:rPr lang="hr-HR" dirty="0">
                <a:solidFill>
                  <a:srgbClr val="000000"/>
                </a:solidFill>
                <a:effectLst/>
                <a:latin typeface="Arial" panose="020B0604020202020204" pitchFamily="34" charset="0"/>
                <a:cs typeface="Arial" panose="020B0604020202020204" pitchFamily="34" charset="0"/>
              </a:rPr>
            </a:br>
            <a:br>
              <a:rPr lang="hr-HR" dirty="0">
                <a:latin typeface="Arial" panose="020B0604020202020204" pitchFamily="34" charset="0"/>
                <a:cs typeface="Arial" panose="020B0604020202020204" pitchFamily="34" charset="0"/>
              </a:rPr>
            </a:br>
            <a:endParaRPr lang="hr-HR" dirty="0">
              <a:solidFill>
                <a:srgbClr val="000000"/>
              </a:solidFill>
              <a:latin typeface="Arial" panose="020B0604020202020204" pitchFamily="34" charset="0"/>
              <a:cs typeface="Arial" panose="020B0604020202020204" pitchFamily="34" charset="0"/>
            </a:endParaRPr>
          </a:p>
        </p:txBody>
      </p:sp>
      <p:sp>
        <p:nvSpPr>
          <p:cNvPr id="6" name="Rezervirano mjesto sadržaja 5"/>
          <p:cNvSpPr>
            <a:spLocks noGrp="1"/>
          </p:cNvSpPr>
          <p:nvPr>
            <p:ph idx="1"/>
          </p:nvPr>
        </p:nvSpPr>
        <p:spPr>
          <a:xfrm>
            <a:off x="457200" y="1857364"/>
            <a:ext cx="8507288" cy="4811996"/>
          </a:xfrm>
        </p:spPr>
        <p:txBody>
          <a:bodyPr>
            <a:normAutofit fontScale="70000" lnSpcReduction="20000"/>
          </a:bodyPr>
          <a:lstStyle/>
          <a:p>
            <a:pPr eaLnBrk="1" hangingPunct="1">
              <a:buClrTx/>
              <a:buFont typeface="Wingdings" pitchFamily="2" charset="2"/>
              <a:buChar char="q"/>
            </a:pPr>
            <a:r>
              <a:rPr lang="hr-HR" sz="4600" dirty="0">
                <a:latin typeface="Arial" panose="020B0604020202020204" pitchFamily="34" charset="0"/>
                <a:cs typeface="Arial" panose="020B0604020202020204" pitchFamily="34" charset="0"/>
              </a:rPr>
              <a:t>“Retrospektivni prozni tekst kojim neka stvarna osoba pripovijeda vlastito življenje, naglašavajući svoj osobni život, a osobito povijest razvoja svoje ličnosti” (Lejeune 1975). </a:t>
            </a:r>
          </a:p>
          <a:p>
            <a:pPr marL="0" indent="0" eaLnBrk="1" hangingPunct="1">
              <a:buClrTx/>
              <a:buNone/>
            </a:pPr>
            <a:endParaRPr lang="hr-HR" sz="4600" b="1" dirty="0">
              <a:solidFill>
                <a:srgbClr val="C00000"/>
              </a:solidFill>
              <a:latin typeface="Arial" panose="020B0604020202020204" pitchFamily="34" charset="0"/>
              <a:cs typeface="Arial" panose="020B0604020202020204" pitchFamily="34" charset="0"/>
            </a:endParaRPr>
          </a:p>
          <a:p>
            <a:pPr eaLnBrk="1" hangingPunct="1">
              <a:buClrTx/>
              <a:buFont typeface="Wingdings" panose="05000000000000000000" pitchFamily="2" charset="2"/>
              <a:buChar char="q"/>
            </a:pPr>
            <a:r>
              <a:rPr lang="hr-HR" sz="4600" b="1" dirty="0">
                <a:solidFill>
                  <a:srgbClr val="560A51"/>
                </a:solidFill>
                <a:latin typeface="Arial" panose="020B0604020202020204" pitchFamily="34" charset="0"/>
                <a:cs typeface="Arial" panose="020B0604020202020204" pitchFamily="34" charset="0"/>
              </a:rPr>
              <a:t> tzv</a:t>
            </a:r>
            <a:r>
              <a:rPr lang="hr-HR" sz="3800" b="1" i="1" dirty="0">
                <a:solidFill>
                  <a:srgbClr val="560A51"/>
                </a:solidFill>
                <a:latin typeface="Arial" panose="020B0604020202020204" pitchFamily="34" charset="0"/>
                <a:cs typeface="Arial" panose="020B0604020202020204" pitchFamily="34" charset="0"/>
              </a:rPr>
              <a:t>. </a:t>
            </a:r>
            <a:r>
              <a:rPr lang="hr-HR" sz="4600" b="1" dirty="0">
                <a:solidFill>
                  <a:srgbClr val="560A51"/>
                </a:solidFill>
                <a:latin typeface="Arial" panose="020B0604020202020204" pitchFamily="34" charset="0"/>
                <a:cs typeface="Arial" panose="020B0604020202020204" pitchFamily="34" charset="0"/>
              </a:rPr>
              <a:t>autobiografski ugovor (sporazum) </a:t>
            </a:r>
            <a:r>
              <a:rPr lang="hr-HR" sz="4600" i="1" dirty="0">
                <a:solidFill>
                  <a:srgbClr val="000000"/>
                </a:solidFill>
                <a:latin typeface="Arial" panose="020B0604020202020204" pitchFamily="34" charset="0"/>
                <a:cs typeface="Arial" panose="020B0604020202020204" pitchFamily="34" charset="0"/>
              </a:rPr>
              <a:t>- </a:t>
            </a:r>
            <a:r>
              <a:rPr lang="hr-HR" sz="4600" dirty="0">
                <a:solidFill>
                  <a:srgbClr val="000000"/>
                </a:solidFill>
                <a:latin typeface="Arial" panose="020B0604020202020204" pitchFamily="34" charset="0"/>
                <a:cs typeface="Arial" panose="020B0604020202020204" pitchFamily="34" charset="0"/>
              </a:rPr>
              <a:t>međusobni odnos autora, pripovjedača i lika; presudna uloga čitatelja </a:t>
            </a:r>
            <a:r>
              <a:rPr lang="hr-HR" sz="4600" b="1" dirty="0">
                <a:solidFill>
                  <a:srgbClr val="000000"/>
                </a:solidFill>
                <a:latin typeface="Arial" panose="020B0604020202020204" pitchFamily="34" charset="0"/>
                <a:cs typeface="Arial" panose="020B0604020202020204" pitchFamily="34" charset="0"/>
              </a:rPr>
              <a:t>→ autobiografija = sporazumni (ugovorni) žanr</a:t>
            </a:r>
          </a:p>
          <a:p>
            <a:endParaRPr lang="hr-HR" dirty="0"/>
          </a:p>
        </p:txBody>
      </p:sp>
      <p:sp>
        <p:nvSpPr>
          <p:cNvPr id="2" name="Slide Number Placeholder 1">
            <a:extLst>
              <a:ext uri="{FF2B5EF4-FFF2-40B4-BE49-F238E27FC236}">
                <a16:creationId xmlns:a16="http://schemas.microsoft.com/office/drawing/2014/main" id="{498C8550-3E74-4477-BE5C-22774BD8CE26}"/>
              </a:ext>
            </a:extLst>
          </p:cNvPr>
          <p:cNvSpPr>
            <a:spLocks noGrp="1"/>
          </p:cNvSpPr>
          <p:nvPr>
            <p:ph type="sldNum" sz="quarter" idx="12"/>
          </p:nvPr>
        </p:nvSpPr>
        <p:spPr/>
        <p:txBody>
          <a:bodyPr/>
          <a:lstStyle/>
          <a:p>
            <a:pPr>
              <a:defRPr/>
            </a:pPr>
            <a:fld id="{C0437676-F3B5-4D53-8AC8-FF7E745AD90A}" type="slidenum">
              <a:rPr lang="hr-HR" smtClean="0"/>
              <a:pPr>
                <a:defRPr/>
              </a:pPr>
              <a:t>4</a:t>
            </a:fld>
            <a:endParaRPr lang="hr-H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827584" y="260648"/>
            <a:ext cx="7584896" cy="1440160"/>
          </a:xfrm>
          <a:scene3d>
            <a:camera prst="orthographicFront">
              <a:rot lat="0" lon="0" rev="0"/>
            </a:camera>
            <a:lightRig rig="chilly" dir="t">
              <a:rot lat="0" lon="0" rev="18480000"/>
            </a:lightRig>
          </a:scene3d>
          <a:sp3d prstMaterial="clear">
            <a:bevelT h="63500"/>
          </a:sp3d>
        </p:spPr>
        <p:txBody>
          <a:bodyPr>
            <a:normAutofit fontScale="90000"/>
          </a:bodyPr>
          <a:lstStyle/>
          <a:p>
            <a:pPr algn="ctr" fontAlgn="auto">
              <a:spcAft>
                <a:spcPts val="0"/>
              </a:spcAft>
              <a:defRPr/>
            </a:pPr>
            <a:br>
              <a:rPr lang="hr-HR" sz="3100" dirty="0">
                <a:solidFill>
                  <a:srgbClr val="000000"/>
                </a:solidFill>
                <a:latin typeface="+mn-lt"/>
              </a:rPr>
            </a:br>
            <a:br>
              <a:rPr lang="hr-HR" sz="3100" dirty="0">
                <a:solidFill>
                  <a:srgbClr val="000000"/>
                </a:solidFill>
                <a:latin typeface="+mn-lt"/>
              </a:rPr>
            </a:br>
            <a:r>
              <a:rPr lang="hr-HR" dirty="0">
                <a:solidFill>
                  <a:srgbClr val="000000"/>
                </a:solidFill>
                <a:effectLst/>
                <a:latin typeface="Arial" panose="020B0604020202020204" pitchFamily="34" charset="0"/>
                <a:cs typeface="Arial" panose="020B0604020202020204" pitchFamily="34" charset="0"/>
              </a:rPr>
              <a:t>3. Autobiografski diskurs i dječja književnost</a:t>
            </a:r>
            <a:br>
              <a:rPr lang="hr-HR" dirty="0">
                <a:solidFill>
                  <a:srgbClr val="000000"/>
                </a:solidFill>
                <a:effectLst/>
                <a:latin typeface="Arial" panose="020B0604020202020204" pitchFamily="34" charset="0"/>
                <a:cs typeface="Arial" panose="020B0604020202020204" pitchFamily="34" charset="0"/>
              </a:rPr>
            </a:br>
            <a:br>
              <a:rPr lang="hr-HR" dirty="0">
                <a:latin typeface="Arial" panose="020B0604020202020204" pitchFamily="34" charset="0"/>
                <a:cs typeface="Arial" panose="020B0604020202020204" pitchFamily="34" charset="0"/>
              </a:rPr>
            </a:br>
            <a:endParaRPr lang="hr-HR" dirty="0">
              <a:solidFill>
                <a:srgbClr val="000000"/>
              </a:solidFill>
              <a:latin typeface="Arial" panose="020B0604020202020204" pitchFamily="34" charset="0"/>
              <a:cs typeface="Arial" panose="020B0604020202020204" pitchFamily="34" charset="0"/>
            </a:endParaRPr>
          </a:p>
        </p:txBody>
      </p:sp>
      <p:sp>
        <p:nvSpPr>
          <p:cNvPr id="6" name="Rezervirano mjesto sadržaja 5"/>
          <p:cNvSpPr>
            <a:spLocks noGrp="1"/>
          </p:cNvSpPr>
          <p:nvPr>
            <p:ph idx="1"/>
          </p:nvPr>
        </p:nvSpPr>
        <p:spPr>
          <a:xfrm>
            <a:off x="539552" y="2060848"/>
            <a:ext cx="8352928" cy="4536504"/>
          </a:xfrm>
        </p:spPr>
        <p:txBody>
          <a:bodyPr>
            <a:normAutofit fontScale="85000" lnSpcReduction="10000"/>
          </a:bodyPr>
          <a:lstStyle/>
          <a:p>
            <a:pPr eaLnBrk="1" hangingPunct="1">
              <a:buClrTx/>
              <a:buFont typeface="Wingdings" pitchFamily="2" charset="2"/>
              <a:buChar char="q"/>
            </a:pPr>
            <a:r>
              <a:rPr lang="hr-HR" sz="3800" b="1" dirty="0">
                <a:solidFill>
                  <a:srgbClr val="560A51"/>
                </a:solidFill>
                <a:latin typeface="Arial" panose="020B0604020202020204" pitchFamily="34" charset="0"/>
                <a:cs typeface="Arial" panose="020B0604020202020204" pitchFamily="34" charset="0"/>
              </a:rPr>
              <a:t> djetinjstvo</a:t>
            </a:r>
            <a:r>
              <a:rPr lang="hr-HR" sz="3800" b="1" dirty="0">
                <a:solidFill>
                  <a:srgbClr val="C00000"/>
                </a:solidFill>
                <a:latin typeface="Arial" panose="020B0604020202020204" pitchFamily="34" charset="0"/>
                <a:cs typeface="Arial" panose="020B0604020202020204" pitchFamily="34" charset="0"/>
              </a:rPr>
              <a:t> </a:t>
            </a:r>
            <a:r>
              <a:rPr lang="hr-HR" sz="3800" b="1" dirty="0">
                <a:solidFill>
                  <a:srgbClr val="000000"/>
                </a:solidFill>
                <a:latin typeface="Arial" panose="020B0604020202020204" pitchFamily="34" charset="0"/>
                <a:cs typeface="Arial" panose="020B0604020202020204" pitchFamily="34" charset="0"/>
              </a:rPr>
              <a:t>– </a:t>
            </a:r>
            <a:r>
              <a:rPr lang="hr-HR" sz="3800" i="1" dirty="0">
                <a:solidFill>
                  <a:srgbClr val="000000"/>
                </a:solidFill>
                <a:latin typeface="Arial" panose="020B0604020202020204" pitchFamily="34" charset="0"/>
                <a:cs typeface="Arial" panose="020B0604020202020204" pitchFamily="34" charset="0"/>
              </a:rPr>
              <a:t>kronotop</a:t>
            </a:r>
            <a:r>
              <a:rPr lang="hr-HR" sz="3800" dirty="0">
                <a:solidFill>
                  <a:srgbClr val="000000"/>
                </a:solidFill>
                <a:latin typeface="Arial" panose="020B0604020202020204" pitchFamily="34" charset="0"/>
                <a:cs typeface="Arial" panose="020B0604020202020204" pitchFamily="34" charset="0"/>
              </a:rPr>
              <a:t> u</a:t>
            </a:r>
            <a:r>
              <a:rPr lang="hr-HR" sz="3800" b="1" dirty="0">
                <a:solidFill>
                  <a:srgbClr val="000000"/>
                </a:solidFill>
                <a:latin typeface="Arial" panose="020B0604020202020204" pitchFamily="34" charset="0"/>
                <a:cs typeface="Arial" panose="020B0604020202020204" pitchFamily="34" charset="0"/>
              </a:rPr>
              <a:t> </a:t>
            </a:r>
            <a:r>
              <a:rPr lang="hr-HR" sz="3800" dirty="0">
                <a:solidFill>
                  <a:srgbClr val="000000"/>
                </a:solidFill>
                <a:latin typeface="Arial" panose="020B0604020202020204" pitchFamily="34" charset="0"/>
                <a:cs typeface="Arial" panose="020B0604020202020204" pitchFamily="34" charset="0"/>
              </a:rPr>
              <a:t>dječjoj autobiografskoj književnosti (</a:t>
            </a:r>
            <a:r>
              <a:rPr lang="hr-HR" sz="3800" b="1" i="1" dirty="0">
                <a:solidFill>
                  <a:srgbClr val="000000"/>
                </a:solidFill>
                <a:latin typeface="Arial" panose="020B0604020202020204" pitchFamily="34" charset="0"/>
                <a:cs typeface="Arial" panose="020B0604020202020204" pitchFamily="34" charset="0"/>
              </a:rPr>
              <a:t>vremenoprostor</a:t>
            </a:r>
            <a:r>
              <a:rPr lang="hr-HR" sz="3800" b="1" dirty="0">
                <a:solidFill>
                  <a:srgbClr val="000000"/>
                </a:solidFill>
                <a:latin typeface="Arial" panose="020B0604020202020204" pitchFamily="34" charset="0"/>
                <a:cs typeface="Arial" panose="020B0604020202020204" pitchFamily="34" charset="0"/>
              </a:rPr>
              <a:t> djetinjstva)</a:t>
            </a:r>
          </a:p>
          <a:p>
            <a:pPr marL="0" indent="0" eaLnBrk="1" hangingPunct="1">
              <a:buClrTx/>
              <a:buNone/>
            </a:pPr>
            <a:endParaRPr lang="hr-HR" sz="3800" b="1" dirty="0">
              <a:solidFill>
                <a:srgbClr val="000000"/>
              </a:solidFill>
              <a:latin typeface="Arial" panose="020B0604020202020204" pitchFamily="34" charset="0"/>
              <a:cs typeface="Arial" panose="020B0604020202020204" pitchFamily="34" charset="0"/>
            </a:endParaRPr>
          </a:p>
          <a:p>
            <a:pPr eaLnBrk="1" hangingPunct="1">
              <a:buClrTx/>
              <a:buFont typeface="Wingdings" pitchFamily="2" charset="2"/>
              <a:buChar char="q"/>
            </a:pPr>
            <a:r>
              <a:rPr lang="hr-HR" sz="3800" b="1" dirty="0">
                <a:solidFill>
                  <a:srgbClr val="560A51"/>
                </a:solidFill>
                <a:latin typeface="Arial" panose="020B0604020202020204" pitchFamily="34" charset="0"/>
                <a:cs typeface="Arial" panose="020B0604020202020204" pitchFamily="34" charset="0"/>
              </a:rPr>
              <a:t> tema djetinjstva</a:t>
            </a:r>
            <a:r>
              <a:rPr lang="hr-HR" sz="3800" b="1" dirty="0">
                <a:solidFill>
                  <a:srgbClr val="C00000"/>
                </a:solidFill>
                <a:latin typeface="Arial" panose="020B0604020202020204" pitchFamily="34" charset="0"/>
                <a:cs typeface="Arial" panose="020B0604020202020204" pitchFamily="34" charset="0"/>
              </a:rPr>
              <a:t>          </a:t>
            </a:r>
            <a:r>
              <a:rPr lang="hr-HR" sz="3800" dirty="0">
                <a:solidFill>
                  <a:srgbClr val="C00000"/>
                </a:solidFill>
                <a:latin typeface="Arial" panose="020B0604020202020204" pitchFamily="34" charset="0"/>
                <a:cs typeface="Arial" panose="020B0604020202020204" pitchFamily="34" charset="0"/>
              </a:rPr>
              <a:t> </a:t>
            </a:r>
            <a:r>
              <a:rPr lang="hr-HR" sz="3800" dirty="0">
                <a:solidFill>
                  <a:srgbClr val="000000"/>
                </a:solidFill>
                <a:latin typeface="Arial" panose="020B0604020202020204" pitchFamily="34" charset="0"/>
                <a:cs typeface="Arial" panose="020B0604020202020204" pitchFamily="34" charset="0"/>
              </a:rPr>
              <a:t> </a:t>
            </a:r>
            <a:r>
              <a:rPr lang="hr-HR" sz="3800" b="1" dirty="0">
                <a:solidFill>
                  <a:srgbClr val="560A51"/>
                </a:solidFill>
                <a:latin typeface="Arial" panose="020B0604020202020204" pitchFamily="34" charset="0"/>
                <a:cs typeface="Arial" panose="020B0604020202020204" pitchFamily="34" charset="0"/>
              </a:rPr>
              <a:t>tema zavičaja</a:t>
            </a:r>
          </a:p>
          <a:p>
            <a:pPr eaLnBrk="1" hangingPunct="1">
              <a:buClrTx/>
              <a:buFont typeface="Wingdings" pitchFamily="2" charset="2"/>
              <a:buChar char="q"/>
            </a:pPr>
            <a:endParaRPr lang="hr-HR" sz="3800" b="1" dirty="0">
              <a:solidFill>
                <a:srgbClr val="000000"/>
              </a:solidFill>
              <a:latin typeface="Arial" panose="020B0604020202020204" pitchFamily="34" charset="0"/>
              <a:cs typeface="Arial" panose="020B0604020202020204" pitchFamily="34" charset="0"/>
            </a:endParaRPr>
          </a:p>
          <a:p>
            <a:pPr eaLnBrk="1" hangingPunct="1">
              <a:buClrTx/>
              <a:buFont typeface="Wingdings" pitchFamily="2" charset="2"/>
              <a:buChar char="q"/>
            </a:pPr>
            <a:r>
              <a:rPr lang="hr-HR" sz="3800" dirty="0">
                <a:solidFill>
                  <a:srgbClr val="000000"/>
                </a:solidFill>
                <a:latin typeface="Arial" panose="020B0604020202020204" pitchFamily="34" charset="0"/>
                <a:cs typeface="Arial" panose="020B0604020202020204" pitchFamily="34" charset="0"/>
              </a:rPr>
              <a:t> karakteristične zgode, likovi, doživljavanje  →  </a:t>
            </a:r>
            <a:r>
              <a:rPr lang="hr-HR" sz="3800" b="1" dirty="0">
                <a:solidFill>
                  <a:srgbClr val="000000"/>
                </a:solidFill>
                <a:latin typeface="Arial" panose="020B0604020202020204" pitchFamily="34" charset="0"/>
                <a:cs typeface="Arial" panose="020B0604020202020204" pitchFamily="34" charset="0"/>
              </a:rPr>
              <a:t>klasična fikcionalizacija suvišna</a:t>
            </a:r>
          </a:p>
          <a:p>
            <a:r>
              <a:rPr lang="hr-HR" dirty="0"/>
              <a:t>   </a:t>
            </a:r>
          </a:p>
        </p:txBody>
      </p:sp>
      <p:sp>
        <p:nvSpPr>
          <p:cNvPr id="5" name="Arrow: Left-Right 4">
            <a:extLst>
              <a:ext uri="{FF2B5EF4-FFF2-40B4-BE49-F238E27FC236}">
                <a16:creationId xmlns:a16="http://schemas.microsoft.com/office/drawing/2014/main" id="{C9A7BF51-DAF4-46F6-9BBC-6509739B9F63}"/>
              </a:ext>
            </a:extLst>
          </p:cNvPr>
          <p:cNvSpPr/>
          <p:nvPr/>
        </p:nvSpPr>
        <p:spPr>
          <a:xfrm>
            <a:off x="4620032" y="4149080"/>
            <a:ext cx="528072" cy="288032"/>
          </a:xfrm>
          <a:prstGeom prst="leftRightArrow">
            <a:avLst/>
          </a:prstGeom>
          <a:ln w="19050">
            <a:solidFill>
              <a:srgbClr val="000000"/>
            </a:solidFill>
            <a:prstDash val="solid"/>
          </a:ln>
        </p:spPr>
        <p:style>
          <a:lnRef idx="1">
            <a:schemeClr val="dk1"/>
          </a:lnRef>
          <a:fillRef idx="2">
            <a:schemeClr val="dk1"/>
          </a:fillRef>
          <a:effectRef idx="1">
            <a:schemeClr val="dk1"/>
          </a:effectRef>
          <a:fontRef idx="minor">
            <a:schemeClr val="dk1"/>
          </a:fontRef>
        </p:style>
        <p:txBody>
          <a:bodyPr rtlCol="0" anchor="ctr"/>
          <a:lstStyle/>
          <a:p>
            <a:pPr algn="ctr"/>
            <a:endParaRPr lang="hr-HR"/>
          </a:p>
        </p:txBody>
      </p:sp>
      <p:sp>
        <p:nvSpPr>
          <p:cNvPr id="7" name="Slide Number Placeholder 6">
            <a:extLst>
              <a:ext uri="{FF2B5EF4-FFF2-40B4-BE49-F238E27FC236}">
                <a16:creationId xmlns:a16="http://schemas.microsoft.com/office/drawing/2014/main" id="{752E8A16-D4D9-441F-9FC3-B6204261F04F}"/>
              </a:ext>
            </a:extLst>
          </p:cNvPr>
          <p:cNvSpPr>
            <a:spLocks noGrp="1"/>
          </p:cNvSpPr>
          <p:nvPr>
            <p:ph type="sldNum" sz="quarter" idx="12"/>
          </p:nvPr>
        </p:nvSpPr>
        <p:spPr/>
        <p:txBody>
          <a:bodyPr/>
          <a:lstStyle/>
          <a:p>
            <a:pPr>
              <a:defRPr/>
            </a:pPr>
            <a:fld id="{C0437676-F3B5-4D53-8AC8-FF7E745AD90A}" type="slidenum">
              <a:rPr lang="hr-HR" smtClean="0"/>
              <a:pPr>
                <a:defRPr/>
              </a:pPr>
              <a:t>5</a:t>
            </a:fld>
            <a:endParaRPr lang="hr-H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27646" y="6002478"/>
            <a:ext cx="7680960" cy="1371600"/>
          </a:xfrm>
        </p:spPr>
        <p:txBody>
          <a:bodyPr>
            <a:normAutofit/>
          </a:bodyPr>
          <a:lstStyle/>
          <a:p>
            <a:r>
              <a:rPr lang="hr-HR" sz="2000" dirty="0">
                <a:latin typeface="Arial" panose="020B0604020202020204" pitchFamily="34" charset="0"/>
                <a:cs typeface="Arial" panose="020B0604020202020204" pitchFamily="34" charset="0"/>
              </a:rPr>
              <a:t>(Kos-Lajtman 2011: 114)</a:t>
            </a:r>
          </a:p>
        </p:txBody>
      </p:sp>
      <p:sp>
        <p:nvSpPr>
          <p:cNvPr id="3" name="Rezervirano mjesto sadržaja 2"/>
          <p:cNvSpPr>
            <a:spLocks noGrp="1"/>
          </p:cNvSpPr>
          <p:nvPr>
            <p:ph idx="1"/>
          </p:nvPr>
        </p:nvSpPr>
        <p:spPr/>
        <p:txBody>
          <a:bodyPr/>
          <a:lstStyle/>
          <a:p>
            <a:endParaRPr lang="hr-HR" dirty="0"/>
          </a:p>
        </p:txBody>
      </p:sp>
      <p:pic>
        <p:nvPicPr>
          <p:cNvPr id="4" name="Picture 5"/>
          <p:cNvPicPr>
            <a:picLocks noChangeAspect="1" noChangeArrowheads="1"/>
          </p:cNvPicPr>
          <p:nvPr/>
        </p:nvPicPr>
        <p:blipFill>
          <a:blip r:embed="rId2"/>
          <a:srcRect/>
          <a:stretch>
            <a:fillRect/>
          </a:stretch>
        </p:blipFill>
        <p:spPr bwMode="auto">
          <a:xfrm>
            <a:off x="1027646" y="277566"/>
            <a:ext cx="7353300" cy="6273552"/>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C380CC52-FDEB-4F71-AFBC-4D5905E3693C}"/>
              </a:ext>
            </a:extLst>
          </p:cNvPr>
          <p:cNvSpPr>
            <a:spLocks noGrp="1"/>
          </p:cNvSpPr>
          <p:nvPr>
            <p:ph type="sldNum" sz="quarter" idx="12"/>
          </p:nvPr>
        </p:nvSpPr>
        <p:spPr>
          <a:xfrm>
            <a:off x="7164288" y="6309360"/>
            <a:ext cx="1756374" cy="241758"/>
          </a:xfrm>
        </p:spPr>
        <p:txBody>
          <a:bodyPr/>
          <a:lstStyle/>
          <a:p>
            <a:pPr>
              <a:defRPr/>
            </a:pPr>
            <a:fld id="{C0437676-F3B5-4D53-8AC8-FF7E745AD90A}" type="slidenum">
              <a:rPr lang="hr-HR" smtClean="0"/>
              <a:pPr>
                <a:defRPr/>
              </a:pPr>
              <a:t>6</a:t>
            </a:fld>
            <a:endParaRPr lang="hr-H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611560" y="620688"/>
            <a:ext cx="7680960" cy="1371600"/>
          </a:xfrm>
          <a:scene3d>
            <a:camera prst="orthographicFront">
              <a:rot lat="0" lon="0" rev="0"/>
            </a:camera>
            <a:lightRig rig="chilly" dir="t">
              <a:rot lat="0" lon="0" rev="18480000"/>
            </a:lightRig>
          </a:scene3d>
          <a:sp3d prstMaterial="clear">
            <a:bevelT h="63500"/>
          </a:sp3d>
        </p:spPr>
        <p:txBody>
          <a:bodyPr>
            <a:normAutofit/>
          </a:bodyPr>
          <a:lstStyle/>
          <a:p>
            <a:pPr algn="ctr" fontAlgn="auto">
              <a:spcAft>
                <a:spcPts val="0"/>
              </a:spcAft>
              <a:defRPr/>
            </a:pPr>
            <a:r>
              <a:rPr lang="hr-HR" sz="3600" dirty="0">
                <a:solidFill>
                  <a:srgbClr val="000000"/>
                </a:solidFill>
                <a:effectLst/>
                <a:latin typeface="Arial" panose="020B0604020202020204" pitchFamily="34" charset="0"/>
                <a:cs typeface="Arial" panose="020B0604020202020204" pitchFamily="34" charset="0"/>
              </a:rPr>
              <a:t>4</a:t>
            </a:r>
            <a:r>
              <a:rPr lang="hr-HR" sz="3600" dirty="0">
                <a:solidFill>
                  <a:srgbClr val="000000"/>
                </a:solidFill>
                <a:latin typeface="Arial" panose="020B0604020202020204" pitchFamily="34" charset="0"/>
                <a:cs typeface="Arial" panose="020B0604020202020204" pitchFamily="34" charset="0"/>
              </a:rPr>
              <a:t>. Autobiografizam MAGAREĆIH GODINA</a:t>
            </a:r>
            <a:r>
              <a:rPr lang="hr-HR" sz="3600" i="1" dirty="0">
                <a:solidFill>
                  <a:srgbClr val="000000"/>
                </a:solidFill>
                <a:latin typeface="Arial" panose="020B0604020202020204" pitchFamily="34" charset="0"/>
                <a:cs typeface="Arial" panose="020B0604020202020204" pitchFamily="34" charset="0"/>
              </a:rPr>
              <a:t> </a:t>
            </a:r>
            <a:r>
              <a:rPr lang="hr-HR" sz="3600" dirty="0">
                <a:solidFill>
                  <a:srgbClr val="000000"/>
                </a:solidFill>
                <a:latin typeface="Arial" panose="020B0604020202020204" pitchFamily="34" charset="0"/>
                <a:cs typeface="Arial" panose="020B0604020202020204" pitchFamily="34" charset="0"/>
              </a:rPr>
              <a:t>(1960.)</a:t>
            </a:r>
            <a:r>
              <a:rPr lang="hr-HR" sz="2000" dirty="0">
                <a:solidFill>
                  <a:srgbClr val="000000"/>
                </a:solidFill>
                <a:effectLst/>
                <a:latin typeface="+mn-lt"/>
              </a:rPr>
              <a:t> </a:t>
            </a:r>
            <a:endParaRPr lang="hr-HR" sz="3600" dirty="0">
              <a:solidFill>
                <a:srgbClr val="000000"/>
              </a:solidFill>
              <a:effectLst/>
              <a:latin typeface="+mn-lt"/>
            </a:endParaRPr>
          </a:p>
        </p:txBody>
      </p:sp>
      <p:pic>
        <p:nvPicPr>
          <p:cNvPr id="7" name="Content Placeholder 6">
            <a:extLst>
              <a:ext uri="{FF2B5EF4-FFF2-40B4-BE49-F238E27FC236}">
                <a16:creationId xmlns:a16="http://schemas.microsoft.com/office/drawing/2014/main" id="{F35441C9-026B-4798-AEF0-D5CAFAB7C2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5664" y="2348880"/>
            <a:ext cx="2952752" cy="3932237"/>
          </a:xfrm>
        </p:spPr>
      </p:pic>
      <p:sp>
        <p:nvSpPr>
          <p:cNvPr id="2" name="Slide Number Placeholder 1">
            <a:extLst>
              <a:ext uri="{FF2B5EF4-FFF2-40B4-BE49-F238E27FC236}">
                <a16:creationId xmlns:a16="http://schemas.microsoft.com/office/drawing/2014/main" id="{67E4DBD1-7FE3-449E-B904-FA0F5B525458}"/>
              </a:ext>
            </a:extLst>
          </p:cNvPr>
          <p:cNvSpPr>
            <a:spLocks noGrp="1"/>
          </p:cNvSpPr>
          <p:nvPr>
            <p:ph type="sldNum" sz="quarter" idx="12"/>
          </p:nvPr>
        </p:nvSpPr>
        <p:spPr/>
        <p:txBody>
          <a:bodyPr/>
          <a:lstStyle/>
          <a:p>
            <a:pPr>
              <a:defRPr/>
            </a:pPr>
            <a:fld id="{C0437676-F3B5-4D53-8AC8-FF7E745AD90A}" type="slidenum">
              <a:rPr lang="hr-HR" smtClean="0"/>
              <a:pPr>
                <a:defRPr/>
              </a:pPr>
              <a:t>7</a:t>
            </a:fld>
            <a:endParaRPr lang="hr-H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88640"/>
            <a:ext cx="8315320" cy="1512168"/>
          </a:xfrm>
          <a:solidFill>
            <a:schemeClr val="bg1"/>
          </a:solidFill>
          <a:ln w="3175">
            <a:solidFill>
              <a:schemeClr val="tx1"/>
            </a:solidFill>
          </a:ln>
        </p:spPr>
        <p:txBody>
          <a:bodyPr>
            <a:normAutofit fontScale="90000"/>
          </a:bodyPr>
          <a:lstStyle/>
          <a:p>
            <a:pPr algn="ctr">
              <a:lnSpc>
                <a:spcPct val="150000"/>
              </a:lnSpc>
            </a:pPr>
            <a:br>
              <a:rPr lang="hr-HR" sz="2700" i="1" dirty="0"/>
            </a:br>
            <a:br>
              <a:rPr lang="hr-HR" sz="2700" i="1" dirty="0"/>
            </a:br>
            <a:r>
              <a:rPr lang="hr-HR" sz="3600" b="1" i="1" dirty="0">
                <a:solidFill>
                  <a:srgbClr val="000000"/>
                </a:solidFill>
                <a:latin typeface="Arial" panose="020B0604020202020204" pitchFamily="34" charset="0"/>
                <a:cs typeface="Arial" panose="020B0604020202020204" pitchFamily="34" charset="0"/>
              </a:rPr>
              <a:t>K</a:t>
            </a:r>
            <a:r>
              <a:rPr lang="hr-HR" sz="3600" b="1" i="1" dirty="0">
                <a:solidFill>
                  <a:srgbClr val="000000"/>
                </a:solidFill>
                <a:effectLst/>
                <a:latin typeface="Arial" panose="020B0604020202020204" pitchFamily="34" charset="0"/>
                <a:cs typeface="Arial" panose="020B0604020202020204" pitchFamily="34" charset="0"/>
              </a:rPr>
              <a:t>ronološki omeđena, narativno-stilski literarizirana autobiografija u užem smislu</a:t>
            </a:r>
            <a:br>
              <a:rPr lang="hr-HR" sz="2200" b="1" dirty="0">
                <a:solidFill>
                  <a:srgbClr val="000000"/>
                </a:solidFill>
                <a:effectLst/>
                <a:latin typeface="+mn-lt"/>
              </a:rPr>
            </a:br>
            <a:r>
              <a:rPr lang="hr-HR" sz="2200" b="1" i="1" dirty="0">
                <a:solidFill>
                  <a:srgbClr val="000000"/>
                </a:solidFill>
                <a:effectLst/>
                <a:latin typeface="+mn-lt"/>
              </a:rPr>
              <a:t> </a:t>
            </a:r>
            <a:br>
              <a:rPr lang="hr-HR" sz="2200" b="1" dirty="0"/>
            </a:br>
            <a:endParaRPr lang="hr-HR" sz="2200" b="1" dirty="0"/>
          </a:p>
        </p:txBody>
      </p:sp>
      <p:sp>
        <p:nvSpPr>
          <p:cNvPr id="3" name="Rezervirano mjesto sadržaja 2"/>
          <p:cNvSpPr>
            <a:spLocks noGrp="1"/>
          </p:cNvSpPr>
          <p:nvPr>
            <p:ph idx="1"/>
          </p:nvPr>
        </p:nvSpPr>
        <p:spPr>
          <a:xfrm>
            <a:off x="457200" y="2132856"/>
            <a:ext cx="8579296" cy="4536504"/>
          </a:xfrm>
        </p:spPr>
        <p:txBody>
          <a:bodyPr>
            <a:normAutofit fontScale="77500" lnSpcReduction="20000"/>
          </a:bodyPr>
          <a:lstStyle/>
          <a:p>
            <a:pPr>
              <a:buClrTx/>
              <a:buFont typeface="Wingdings" pitchFamily="2" charset="2"/>
              <a:buChar char="q"/>
            </a:pPr>
            <a:r>
              <a:rPr lang="hr-HR" sz="4100" dirty="0">
                <a:solidFill>
                  <a:srgbClr val="000000"/>
                </a:solidFill>
              </a:rPr>
              <a:t> </a:t>
            </a:r>
            <a:r>
              <a:rPr lang="hr-HR" sz="4100" dirty="0">
                <a:solidFill>
                  <a:srgbClr val="000000"/>
                </a:solidFill>
                <a:latin typeface="Arial" panose="020B0604020202020204" pitchFamily="34" charset="0"/>
                <a:cs typeface="Arial" panose="020B0604020202020204" pitchFamily="34" charset="0"/>
              </a:rPr>
              <a:t>primjer </a:t>
            </a:r>
            <a:r>
              <a:rPr lang="hr-HR" sz="4100" b="1" dirty="0">
                <a:solidFill>
                  <a:srgbClr val="000000"/>
                </a:solidFill>
                <a:latin typeface="Arial" panose="020B0604020202020204" pitchFamily="34" charset="0"/>
                <a:cs typeface="Arial" panose="020B0604020202020204" pitchFamily="34" charset="0"/>
              </a:rPr>
              <a:t>‘čistog’ autobiografizma </a:t>
            </a:r>
          </a:p>
          <a:p>
            <a:pPr>
              <a:buClrTx/>
              <a:buFont typeface="Wingdings" pitchFamily="2" charset="2"/>
              <a:buChar char="q"/>
            </a:pPr>
            <a:endParaRPr lang="hr-HR" sz="4100" dirty="0">
              <a:solidFill>
                <a:srgbClr val="000000"/>
              </a:solidFill>
              <a:latin typeface="Arial" panose="020B0604020202020204" pitchFamily="34" charset="0"/>
              <a:cs typeface="Arial" panose="020B0604020202020204" pitchFamily="34" charset="0"/>
            </a:endParaRPr>
          </a:p>
          <a:p>
            <a:pPr>
              <a:buClrTx/>
              <a:buFont typeface="Wingdings" pitchFamily="2" charset="2"/>
              <a:buChar char="q"/>
            </a:pPr>
            <a:r>
              <a:rPr lang="hr-HR" sz="4100" dirty="0">
                <a:solidFill>
                  <a:srgbClr val="000000"/>
                </a:solidFill>
                <a:latin typeface="Arial" panose="020B0604020202020204" pitchFamily="34" charset="0"/>
                <a:cs typeface="Arial" panose="020B0604020202020204" pitchFamily="34" charset="0"/>
              </a:rPr>
              <a:t> </a:t>
            </a:r>
            <a:r>
              <a:rPr lang="hr-HR" sz="4100" b="1" dirty="0">
                <a:solidFill>
                  <a:srgbClr val="000000"/>
                </a:solidFill>
                <a:latin typeface="Arial" panose="020B0604020202020204" pitchFamily="34" charset="0"/>
                <a:cs typeface="Arial" panose="020B0604020202020204" pitchFamily="34" charset="0"/>
              </a:rPr>
              <a:t>prikaz djetinjstva u Bihaću</a:t>
            </a:r>
            <a:r>
              <a:rPr lang="hr-HR" sz="4100" dirty="0">
                <a:solidFill>
                  <a:srgbClr val="000000"/>
                </a:solidFill>
                <a:latin typeface="Arial" panose="020B0604020202020204" pitchFamily="34" charset="0"/>
                <a:cs typeface="Arial" panose="020B0604020202020204" pitchFamily="34" charset="0"/>
              </a:rPr>
              <a:t>, </a:t>
            </a:r>
            <a:r>
              <a:rPr lang="hr-HR" sz="4100" b="1" dirty="0">
                <a:solidFill>
                  <a:srgbClr val="000000"/>
                </a:solidFill>
                <a:latin typeface="Arial" panose="020B0604020202020204" pitchFamily="34" charset="0"/>
                <a:cs typeface="Arial" panose="020B0604020202020204" pitchFamily="34" charset="0"/>
              </a:rPr>
              <a:t>1925.-1929.</a:t>
            </a:r>
            <a:r>
              <a:rPr lang="hr-HR" sz="4100" dirty="0">
                <a:solidFill>
                  <a:srgbClr val="000000"/>
                </a:solidFill>
                <a:latin typeface="Arial" panose="020B0604020202020204" pitchFamily="34" charset="0"/>
                <a:cs typeface="Arial" panose="020B0604020202020204" pitchFamily="34" charset="0"/>
              </a:rPr>
              <a:t>, </a:t>
            </a:r>
            <a:r>
              <a:rPr lang="hr-HR" sz="3100" dirty="0">
                <a:solidFill>
                  <a:srgbClr val="000000"/>
                </a:solidFill>
                <a:latin typeface="Arial" panose="020B0604020202020204" pitchFamily="34" charset="0"/>
                <a:cs typeface="Arial" panose="020B0604020202020204" pitchFamily="34" charset="0"/>
              </a:rPr>
              <a:t>(niži razredi gimnazije, đački internat dobrovoljnog društva „Prosvjeta”)</a:t>
            </a:r>
          </a:p>
          <a:p>
            <a:pPr marL="0" indent="0">
              <a:buClrTx/>
              <a:buNone/>
            </a:pPr>
            <a:endParaRPr lang="hr-HR" sz="4100" dirty="0">
              <a:solidFill>
                <a:srgbClr val="000000"/>
              </a:solidFill>
              <a:latin typeface="Arial" panose="020B0604020202020204" pitchFamily="34" charset="0"/>
              <a:cs typeface="Arial" panose="020B0604020202020204" pitchFamily="34" charset="0"/>
            </a:endParaRPr>
          </a:p>
          <a:p>
            <a:pPr>
              <a:buClrTx/>
              <a:buFont typeface="Wingdings" pitchFamily="2" charset="2"/>
              <a:buChar char="q"/>
            </a:pPr>
            <a:r>
              <a:rPr lang="hr-HR" sz="4100" dirty="0">
                <a:solidFill>
                  <a:srgbClr val="000000"/>
                </a:solidFill>
                <a:latin typeface="Arial" panose="020B0604020202020204" pitchFamily="34" charset="0"/>
                <a:cs typeface="Arial" panose="020B0604020202020204" pitchFamily="34" charset="0"/>
              </a:rPr>
              <a:t> naslovna sintagma = </a:t>
            </a:r>
            <a:r>
              <a:rPr lang="hr-HR" sz="4100" b="1" dirty="0">
                <a:solidFill>
                  <a:srgbClr val="560A51"/>
                </a:solidFill>
                <a:latin typeface="Arial" panose="020B0604020202020204" pitchFamily="34" charset="0"/>
                <a:cs typeface="Arial" panose="020B0604020202020204" pitchFamily="34" charset="0"/>
              </a:rPr>
              <a:t>metafora djetinjstva</a:t>
            </a:r>
          </a:p>
          <a:p>
            <a:pPr lvl="2">
              <a:buClrTx/>
              <a:buFont typeface="Wingdings" pitchFamily="2" charset="2"/>
              <a:buChar char="v"/>
            </a:pPr>
            <a:r>
              <a:rPr lang="hr-HR" sz="3100" dirty="0">
                <a:solidFill>
                  <a:srgbClr val="560A51"/>
                </a:solidFill>
                <a:latin typeface="Arial" panose="020B0604020202020204" pitchFamily="34" charset="0"/>
                <a:cs typeface="Arial" panose="020B0604020202020204" pitchFamily="34" charset="0"/>
              </a:rPr>
              <a:t> prijateljstvo</a:t>
            </a:r>
          </a:p>
          <a:p>
            <a:pPr lvl="2">
              <a:buClrTx/>
              <a:buFont typeface="Wingdings" pitchFamily="2" charset="2"/>
              <a:buChar char="v"/>
            </a:pPr>
            <a:r>
              <a:rPr lang="hr-HR" sz="3100" dirty="0">
                <a:solidFill>
                  <a:srgbClr val="560A51"/>
                </a:solidFill>
                <a:latin typeface="Arial" panose="020B0604020202020204" pitchFamily="34" charset="0"/>
                <a:cs typeface="Arial" panose="020B0604020202020204" pitchFamily="34" charset="0"/>
              </a:rPr>
              <a:t> pustolovnost</a:t>
            </a:r>
          </a:p>
          <a:p>
            <a:pPr lvl="2">
              <a:buClrTx/>
              <a:buFont typeface="Wingdings" pitchFamily="2" charset="2"/>
              <a:buChar char="v"/>
            </a:pPr>
            <a:r>
              <a:rPr lang="hr-HR" sz="3100" dirty="0">
                <a:solidFill>
                  <a:srgbClr val="560A51"/>
                </a:solidFill>
                <a:latin typeface="Arial" panose="020B0604020202020204" pitchFamily="34" charset="0"/>
                <a:cs typeface="Arial" panose="020B0604020202020204" pitchFamily="34" charset="0"/>
              </a:rPr>
              <a:t> sazrijevanje</a:t>
            </a:r>
          </a:p>
          <a:p>
            <a:pPr lvl="1">
              <a:buClrTx/>
              <a:buFont typeface="Wingdings" pitchFamily="2" charset="2"/>
              <a:buChar char="v"/>
            </a:pPr>
            <a:endParaRPr lang="hr-HR" sz="1800" dirty="0">
              <a:solidFill>
                <a:srgbClr val="C00000"/>
              </a:solidFill>
            </a:endParaRPr>
          </a:p>
          <a:p>
            <a:pPr>
              <a:buClrTx/>
              <a:buFont typeface="Wingdings" pitchFamily="2" charset="2"/>
              <a:buChar char="q"/>
            </a:pPr>
            <a:endParaRPr lang="hr-HR" sz="2000" dirty="0">
              <a:solidFill>
                <a:srgbClr val="C00000"/>
              </a:solidFill>
            </a:endParaRPr>
          </a:p>
          <a:p>
            <a:pPr>
              <a:buClrTx/>
              <a:buNone/>
            </a:pPr>
            <a:endParaRPr lang="hr-HR" sz="2000" dirty="0">
              <a:solidFill>
                <a:srgbClr val="C00000"/>
              </a:solidFill>
            </a:endParaRPr>
          </a:p>
          <a:p>
            <a:pPr>
              <a:buClrTx/>
              <a:buFont typeface="Wingdings" pitchFamily="2" charset="2"/>
              <a:buChar char="q"/>
            </a:pPr>
            <a:endParaRPr lang="hr-HR" sz="2000" dirty="0">
              <a:solidFill>
                <a:srgbClr val="000000"/>
              </a:solidFill>
            </a:endParaRPr>
          </a:p>
        </p:txBody>
      </p:sp>
      <p:sp>
        <p:nvSpPr>
          <p:cNvPr id="4" name="Slide Number Placeholder 3">
            <a:extLst>
              <a:ext uri="{FF2B5EF4-FFF2-40B4-BE49-F238E27FC236}">
                <a16:creationId xmlns:a16="http://schemas.microsoft.com/office/drawing/2014/main" id="{39BB34B4-17C0-40B7-9F69-EB81E5A73E31}"/>
              </a:ext>
            </a:extLst>
          </p:cNvPr>
          <p:cNvSpPr>
            <a:spLocks noGrp="1"/>
          </p:cNvSpPr>
          <p:nvPr>
            <p:ph type="sldNum" sz="quarter" idx="12"/>
          </p:nvPr>
        </p:nvSpPr>
        <p:spPr/>
        <p:txBody>
          <a:bodyPr/>
          <a:lstStyle/>
          <a:p>
            <a:pPr>
              <a:defRPr/>
            </a:pPr>
            <a:fld id="{C0437676-F3B5-4D53-8AC8-FF7E745AD90A}" type="slidenum">
              <a:rPr lang="hr-HR" smtClean="0"/>
              <a:pPr>
                <a:defRPr/>
              </a:pPr>
              <a:t>8</a:t>
            </a:fld>
            <a:endParaRPr lang="hr-H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AF42A-0A40-4CDB-AF7F-C9B89B575CEC}"/>
              </a:ext>
            </a:extLst>
          </p:cNvPr>
          <p:cNvSpPr>
            <a:spLocks noGrp="1"/>
          </p:cNvSpPr>
          <p:nvPr>
            <p:ph type="title"/>
          </p:nvPr>
        </p:nvSpPr>
        <p:spPr>
          <a:xfrm>
            <a:off x="971600" y="5147017"/>
            <a:ext cx="7344816" cy="1371600"/>
          </a:xfrm>
        </p:spPr>
        <p:txBody>
          <a:bodyPr>
            <a:normAutofit/>
          </a:bodyPr>
          <a:lstStyle/>
          <a:p>
            <a:pPr algn="ctr"/>
            <a:r>
              <a:rPr lang="hr-HR" sz="2000" dirty="0">
                <a:latin typeface="Arial" panose="020B0604020202020204" pitchFamily="34" charset="0"/>
                <a:cs typeface="Arial" panose="020B0604020202020204" pitchFamily="34" charset="0"/>
              </a:rPr>
              <a:t>Branko Ćopić u učeničkom domu u Bihaću 1926. g.</a:t>
            </a:r>
          </a:p>
        </p:txBody>
      </p:sp>
      <p:pic>
        <p:nvPicPr>
          <p:cNvPr id="5" name="Content Placeholder 4">
            <a:extLst>
              <a:ext uri="{FF2B5EF4-FFF2-40B4-BE49-F238E27FC236}">
                <a16:creationId xmlns:a16="http://schemas.microsoft.com/office/drawing/2014/main" id="{651DB0CC-9A9B-4038-8D1B-48F43EBDA46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91680" y="1119108"/>
            <a:ext cx="5720394" cy="3962846"/>
          </a:xfrm>
        </p:spPr>
      </p:pic>
      <p:sp>
        <p:nvSpPr>
          <p:cNvPr id="3" name="Slide Number Placeholder 2">
            <a:extLst>
              <a:ext uri="{FF2B5EF4-FFF2-40B4-BE49-F238E27FC236}">
                <a16:creationId xmlns:a16="http://schemas.microsoft.com/office/drawing/2014/main" id="{E9661C2B-092D-4EC9-9ACA-BCA201A09B9C}"/>
              </a:ext>
            </a:extLst>
          </p:cNvPr>
          <p:cNvSpPr>
            <a:spLocks noGrp="1"/>
          </p:cNvSpPr>
          <p:nvPr>
            <p:ph type="sldNum" sz="quarter" idx="12"/>
          </p:nvPr>
        </p:nvSpPr>
        <p:spPr/>
        <p:txBody>
          <a:bodyPr/>
          <a:lstStyle/>
          <a:p>
            <a:pPr>
              <a:defRPr/>
            </a:pPr>
            <a:fld id="{C0437676-F3B5-4D53-8AC8-FF7E745AD90A}" type="slidenum">
              <a:rPr lang="hr-HR" smtClean="0"/>
              <a:pPr>
                <a:defRPr/>
              </a:pPr>
              <a:t>9</a:t>
            </a:fld>
            <a:endParaRPr lang="hr-HR"/>
          </a:p>
        </p:txBody>
      </p:sp>
    </p:spTree>
    <p:extLst>
      <p:ext uri="{BB962C8B-B14F-4D97-AF65-F5344CB8AC3E}">
        <p14:creationId xmlns:p14="http://schemas.microsoft.com/office/powerpoint/2010/main" val="2104506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Savon</Template>
  <TotalTime>3976</TotalTime>
  <Words>1242</Words>
  <Application>Microsoft Office PowerPoint</Application>
  <PresentationFormat>On-screen Show (4:3)</PresentationFormat>
  <Paragraphs>232</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Century Gothic</vt:lpstr>
      <vt:lpstr>Garamond</vt:lpstr>
      <vt:lpstr>Times New Roman</vt:lpstr>
      <vt:lpstr>Wingdings</vt:lpstr>
      <vt:lpstr>Wingdings 2</vt:lpstr>
      <vt:lpstr>Savon</vt:lpstr>
      <vt:lpstr>PowerPoint Presentation</vt:lpstr>
      <vt:lpstr>PowerPoint Presentation</vt:lpstr>
      <vt:lpstr>  1. Pitanje identiteta i njegove (re)prezentacije  </vt:lpstr>
      <vt:lpstr>  2. Što je autobiografski diskurs?  </vt:lpstr>
      <vt:lpstr>  3. Autobiografski diskurs i dječja književnost  </vt:lpstr>
      <vt:lpstr>(Kos-Lajtman 2011: 114)</vt:lpstr>
      <vt:lpstr>4. Autobiografizam MAGAREĆIH GODINA (1960.) </vt:lpstr>
      <vt:lpstr>  Kronološki omeđena, narativno-stilski literarizirana autobiografija u užem smislu   </vt:lpstr>
      <vt:lpstr>Branko Ćopić u učeničkom domu u Bihaću 1926. 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Autobiografizam  BAŠTE SLJEZOVE BOJE (1970.)</vt:lpstr>
      <vt:lpstr>  Jutra plavog sljeza   </vt:lpstr>
      <vt:lpstr>PowerPoint Presentation</vt:lpstr>
      <vt:lpstr>PowerPoint Presentation</vt:lpstr>
      <vt:lpstr>PowerPoint Presentation</vt:lpstr>
      <vt:lpstr>PowerPoint Presentation</vt:lpstr>
      <vt:lpstr> Dani crvenog sljeza   </vt:lpstr>
      <vt:lpstr>PowerPoint Presentation</vt:lpstr>
      <vt:lpstr>PowerPoint Presentation</vt:lpstr>
      <vt:lpstr>6. Zaključno</vt:lpstr>
      <vt:lpstr>PowerPoint Presentation</vt:lpstr>
      <vt:lpstr>7. Izvori i literatura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 Nikolajevič tolstoj</dc:title>
  <dc:creator>Ana</dc:creator>
  <cp:lastModifiedBy>Korisnik</cp:lastModifiedBy>
  <cp:revision>275</cp:revision>
  <dcterms:created xsi:type="dcterms:W3CDTF">2011-05-07T10:19:16Z</dcterms:created>
  <dcterms:modified xsi:type="dcterms:W3CDTF">2017-09-04T12:37:43Z</dcterms:modified>
</cp:coreProperties>
</file>