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s-Latn-B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1EDE6-916A-43B6-B576-ADC52429EB45}" type="datetimeFigureOut">
              <a:rPr lang="bs-Latn-BA" smtClean="0"/>
              <a:t>4.9.2017</a:t>
            </a:fld>
            <a:endParaRPr lang="bs-Latn-B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s-Latn-B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7B277-AABF-4F92-84B7-32431F118A0E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864289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C6377-BE86-48AF-8AB6-2A5E39423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9E1844-63BF-491B-9369-1F871D653F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bs-Latn-B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8AB2A6-91B6-47E4-8FF7-3A5ABC29E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11BF-E36F-4D5D-B0AD-E71B460A1382}" type="datetimeFigureOut">
              <a:rPr lang="bs-Latn-BA" smtClean="0"/>
              <a:t>4.9.2017</a:t>
            </a:fld>
            <a:endParaRPr lang="bs-Latn-B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E2090B-C7B0-47BF-BF53-761876230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65422D-74CF-40FF-AA60-3CFFF6FD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239663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DCBC-5686-48E0-A526-5064CCA2B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B31BC0-2ED0-466D-A913-D16DEFDDFB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D44E0-3B16-498A-993C-B7982D97A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11BF-E36F-4D5D-B0AD-E71B460A1382}" type="datetimeFigureOut">
              <a:rPr lang="bs-Latn-BA" smtClean="0"/>
              <a:t>4.9.2017</a:t>
            </a:fld>
            <a:endParaRPr lang="bs-Latn-B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96BF8-C81F-4BC7-B547-6AF5DBF62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43148A-F3A2-4C49-A9B2-4F4FA3322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659597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543B89-58A0-4973-9E29-9510534F8A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76D65C-CD2C-4545-828B-13AE8DAB66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68057D-BB54-4295-AFC8-32CD44EEC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11BF-E36F-4D5D-B0AD-E71B460A1382}" type="datetimeFigureOut">
              <a:rPr lang="bs-Latn-BA" smtClean="0"/>
              <a:t>4.9.2017</a:t>
            </a:fld>
            <a:endParaRPr lang="bs-Latn-B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E467AD-B2E6-4C83-8E51-2900B34E6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DFC0D-FF48-4F53-A6A7-DDF76D33E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271115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253B5-0F33-4EFE-ABF0-AA067A449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A1530-1036-4364-AC18-209A6D6FF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13589C-39FD-4348-ADC9-986EA2D40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11BF-E36F-4D5D-B0AD-E71B460A1382}" type="datetimeFigureOut">
              <a:rPr lang="bs-Latn-BA" smtClean="0"/>
              <a:t>4.9.2017</a:t>
            </a:fld>
            <a:endParaRPr lang="bs-Latn-B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CD1BB4-495F-4C92-BA7E-CB4E6946F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D2028-35F1-4FF3-97DD-63FE9005E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4258674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8B933-CCD5-487D-BD69-FF0836A38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7CC665-D75C-45B0-8645-AF48E300AA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EF60F7-2DA8-488D-B56C-A4DEBAC0B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11BF-E36F-4D5D-B0AD-E71B460A1382}" type="datetimeFigureOut">
              <a:rPr lang="bs-Latn-BA" smtClean="0"/>
              <a:t>4.9.2017</a:t>
            </a:fld>
            <a:endParaRPr lang="bs-Latn-B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1F087-2412-41C9-B23F-55FD270AA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92625D-B3B2-47F1-8AC1-45F572E2B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950941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0F2DB-24E7-455B-952E-492EBE2C8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547D2-43FD-44DC-9AD8-D9747B88CF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978A2D-497E-450D-A4E7-C9E9F3F893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32C121-1C34-4C96-86C5-45D1BB5B5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11BF-E36F-4D5D-B0AD-E71B460A1382}" type="datetimeFigureOut">
              <a:rPr lang="bs-Latn-BA" smtClean="0"/>
              <a:t>4.9.2017</a:t>
            </a:fld>
            <a:endParaRPr lang="bs-Latn-B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404973-C26C-4DC1-BC1C-7124EB2ED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EBA5F8-560D-460C-9FF5-FB096D84F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4058213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F9EA6-89AF-48E9-ACB5-9C4989368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1F99C0-8762-4CE7-B028-02954BA48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7A078C-A662-43AE-9ED5-350A9AC34E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67377C-4755-495C-910E-DCB9555B77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62DB04-6F10-4A50-8319-6F11A3C759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54202B-6D67-437A-9348-80E102EDF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11BF-E36F-4D5D-B0AD-E71B460A1382}" type="datetimeFigureOut">
              <a:rPr lang="bs-Latn-BA" smtClean="0"/>
              <a:t>4.9.2017</a:t>
            </a:fld>
            <a:endParaRPr lang="bs-Latn-B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3A34A2-D731-4903-876D-A6C84D309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F9246D-101E-4D5A-9A71-753B3FA2B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278829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7AA1E-9EEE-4757-9CC1-F265A8362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D1C72F-6C17-42D1-A967-8B2972505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11BF-E36F-4D5D-B0AD-E71B460A1382}" type="datetimeFigureOut">
              <a:rPr lang="bs-Latn-BA" smtClean="0"/>
              <a:t>4.9.2017</a:t>
            </a:fld>
            <a:endParaRPr lang="bs-Latn-B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84A2B8-A722-432F-BA8A-8B8AB36D1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30D12D-943B-4BC0-B2D2-6B4F732AE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73816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79B92F-6F86-4B10-AAE7-9BF1F1CDE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11BF-E36F-4D5D-B0AD-E71B460A1382}" type="datetimeFigureOut">
              <a:rPr lang="bs-Latn-BA" smtClean="0"/>
              <a:t>4.9.2017</a:t>
            </a:fld>
            <a:endParaRPr lang="bs-Latn-B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1E7667-F34E-441C-9A43-FFAE91D59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0E2DE4-22B8-4FE1-9F3D-822F85BA9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566919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A8708-8A5E-400C-AE15-7FC423DFC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6F95C-ADE4-4642-8CA7-47C2683B1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4C4FEF-9D0B-45F8-8FD3-B5817EDFE6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94928F-6845-447A-BAE8-1F1F74C31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11BF-E36F-4D5D-B0AD-E71B460A1382}" type="datetimeFigureOut">
              <a:rPr lang="bs-Latn-BA" smtClean="0"/>
              <a:t>4.9.2017</a:t>
            </a:fld>
            <a:endParaRPr lang="bs-Latn-B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A333B9-03D9-49C3-A5AE-3B06C17D1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87D142-1A95-44AF-AA25-A7ABE61C4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163720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F8361-DCC0-451D-8B6B-D3CB2C10C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139575-0FF7-4AEB-B4A7-5926D691A0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s-Latn-B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610DA7-D8F5-4FB2-807C-6CDC08E03D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F5EB47-0850-4FC1-85C6-CD5DA6442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11BF-E36F-4D5D-B0AD-E71B460A1382}" type="datetimeFigureOut">
              <a:rPr lang="bs-Latn-BA" smtClean="0"/>
              <a:t>4.9.2017</a:t>
            </a:fld>
            <a:endParaRPr lang="bs-Latn-B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22427C-7A0D-4FA8-9921-E880A4996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539F3C-51B7-40B2-9211-71718713F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967277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B34FD3-8F04-43E4-BF38-BB6153505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bs-Latn-B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D843CF-AFC7-4D83-B5CD-2CD2FF24B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s-Latn-B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E0FAB0-73BB-4402-A262-FA4F8F36A3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B11BF-E36F-4D5D-B0AD-E71B460A1382}" type="datetimeFigureOut">
              <a:rPr lang="bs-Latn-BA" smtClean="0"/>
              <a:t>4.9.2017</a:t>
            </a:fld>
            <a:endParaRPr lang="bs-Latn-B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DA726-81A5-4CDF-8B8F-C69F4E881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s-Latn-B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29F736-3E80-42E7-85C9-FCF799E2D7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7FCD9-44D2-48B3-80B4-8CB81C00B4E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20021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enisa_mo@hotmail.com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D5924-EFA0-40CF-A19C-1FC446B9CA30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796412" y="1122363"/>
            <a:ext cx="11017045" cy="4791740"/>
          </a:xfrm>
        </p:spPr>
        <p:txBody>
          <a:bodyPr>
            <a:normAutofit/>
          </a:bodyPr>
          <a:lstStyle/>
          <a:p>
            <a:pPr algn="ctr"/>
            <a:r>
              <a:rPr lang="bs-Latn-BA" sz="3600" b="1" dirty="0">
                <a:latin typeface="Arial" panose="020B0604020202020204" pitchFamily="34" charset="0"/>
                <a:cs typeface="Arial" panose="020B0604020202020204" pitchFamily="34" charset="0"/>
              </a:rPr>
              <a:t>Enisa Gološ (Mostar)</a:t>
            </a:r>
            <a:br>
              <a:rPr lang="bs-Latn-BA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s-Latn-BA" sz="1600" b="1" dirty="0">
                <a:latin typeface="Arial" panose="020B0604020202020204" pitchFamily="34" charset="0"/>
                <a:cs typeface="Arial" panose="020B0604020202020204" pitchFamily="34" charset="0"/>
              </a:rPr>
              <a:t>Pedagoški zavod Mostar</a:t>
            </a:r>
            <a:br>
              <a:rPr lang="bs-Latn-BA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s-Latn-BA" sz="1600" b="1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enisa_mo@hotmail.com</a:t>
            </a:r>
            <a:br>
              <a:rPr lang="bs-Latn-BA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s-Latn-BA" sz="4800" b="1" dirty="0">
                <a:latin typeface="Arial" panose="020B0604020202020204" pitchFamily="34" charset="0"/>
                <a:cs typeface="Arial" panose="020B0604020202020204" pitchFamily="34" charset="0"/>
              </a:rPr>
              <a:t>Neke posebnosti leksike u</a:t>
            </a:r>
            <a:r>
              <a:rPr lang="bs-Latn-BA" sz="4800" b="1" cap="small" dirty="0">
                <a:latin typeface="Arial" panose="020B0604020202020204" pitchFamily="34" charset="0"/>
                <a:cs typeface="Arial" panose="020B0604020202020204" pitchFamily="34" charset="0"/>
              </a:rPr>
              <a:t> Bašti sljezove boje </a:t>
            </a:r>
            <a:r>
              <a:rPr lang="bs-Latn-BA" sz="4800" b="1" dirty="0">
                <a:latin typeface="Arial" panose="020B0604020202020204" pitchFamily="34" charset="0"/>
                <a:cs typeface="Arial" panose="020B0604020202020204" pitchFamily="34" charset="0"/>
              </a:rPr>
              <a:t>Branka Ćopića</a:t>
            </a:r>
            <a:br>
              <a:rPr lang="bs-Latn-BA" sz="5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s-Latn-BA" sz="2600" b="1" dirty="0">
                <a:latin typeface="Arial" panose="020B0604020202020204" pitchFamily="34" charset="0"/>
                <a:cs typeface="Arial" panose="020B0604020202020204" pitchFamily="34" charset="0"/>
              </a:rPr>
              <a:t>7. Simpozijum</a:t>
            </a:r>
            <a:br>
              <a:rPr lang="bs-Latn-BA" sz="2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s-Latn-BA" sz="2400" b="1" dirty="0">
                <a:latin typeface="Arial" panose="020B0604020202020204" pitchFamily="34" charset="0"/>
                <a:cs typeface="Arial" panose="020B0604020202020204" pitchFamily="34" charset="0"/>
              </a:rPr>
              <a:t>Bihać,  7 - 9. 9. 2017.</a:t>
            </a:r>
            <a:br>
              <a:rPr lang="bs-Latn-BA" sz="2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bs-Latn-BA" dirty="0"/>
            </a:br>
            <a:r>
              <a:rPr lang="bs-Latn-BA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bs-Latn-B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7416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E6099-535B-44E6-B30A-F2080C94BA3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40657" y="2503641"/>
            <a:ext cx="10663085" cy="1325563"/>
          </a:xfrm>
        </p:spPr>
        <p:txBody>
          <a:bodyPr>
            <a:normAutofit/>
          </a:bodyPr>
          <a:lstStyle/>
          <a:p>
            <a:pPr algn="ctr"/>
            <a:r>
              <a:rPr lang="bs-Latn-BA" sz="3200" dirty="0">
                <a:latin typeface="Arial" panose="020B0604020202020204" pitchFamily="34" charset="0"/>
                <a:cs typeface="Arial" panose="020B0604020202020204" pitchFamily="34" charset="0"/>
              </a:rPr>
              <a:t>Hvala na pažnji!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AD05F8-FABF-4AD2-8118-C03EDE71B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t>10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675173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3C837-1A51-4A0C-99DC-CFBFAA7EE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bs-Latn-BA" dirty="0"/>
            </a:br>
            <a:br>
              <a:rPr lang="bs-Latn-BA" dirty="0"/>
            </a:br>
            <a:br>
              <a:rPr lang="bs-Latn-BA" dirty="0"/>
            </a:br>
            <a:br>
              <a:rPr lang="bs-Latn-BA" dirty="0"/>
            </a:br>
            <a:endParaRPr lang="bs-Latn-B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660C7-F429-4CBB-9321-DAEEFB9B7E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6348"/>
            <a:ext cx="10515600" cy="4704736"/>
          </a:xfrm>
        </p:spPr>
        <p:txBody>
          <a:bodyPr>
            <a:normAutofit/>
          </a:bodyPr>
          <a:lstStyle/>
          <a:p>
            <a:pPr marL="514350" indent="-514350" algn="ctr">
              <a:buAutoNum type="arabicParenR"/>
            </a:pPr>
            <a:r>
              <a:rPr lang="bs-Latn-BA" sz="3200" b="1" dirty="0">
                <a:latin typeface="Arial" panose="020B0604020202020204" pitchFamily="34" charset="0"/>
                <a:cs typeface="Arial" panose="020B0604020202020204" pitchFamily="34" charset="0"/>
              </a:rPr>
              <a:t>Uvod</a:t>
            </a:r>
          </a:p>
          <a:p>
            <a:pPr marL="514350" indent="-514350" algn="ctr">
              <a:buFont typeface="Arial" panose="020B0604020202020204" pitchFamily="34" charset="0"/>
              <a:buAutoNum type="arabicParenR"/>
            </a:pPr>
            <a:r>
              <a:rPr lang="hr-HR" sz="3200" b="1" dirty="0">
                <a:latin typeface="Arial" panose="020B0604020202020204" pitchFamily="34" charset="0"/>
                <a:cs typeface="Arial" panose="020B0604020202020204" pitchFamily="34" charset="0"/>
              </a:rPr>
              <a:t>Posebnosti leksike u Ćopićevom djelu</a:t>
            </a:r>
            <a:endParaRPr lang="bs-Latn-BA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ctr">
              <a:buAutoNum type="arabicParenR"/>
            </a:pPr>
            <a:r>
              <a:rPr lang="hr-HR" sz="3200" b="1" dirty="0">
                <a:latin typeface="Arial" panose="020B0604020202020204" pitchFamily="34" charset="0"/>
                <a:cs typeface="Arial" panose="020B0604020202020204" pitchFamily="34" charset="0"/>
              </a:rPr>
              <a:t>Karakteristične lekseme u govornom izrazu junaka Bašte sljezove boje</a:t>
            </a:r>
          </a:p>
          <a:p>
            <a:pPr marL="514350" indent="-514350" algn="ctr">
              <a:buFont typeface="Arial" panose="020B0604020202020204" pitchFamily="34" charset="0"/>
              <a:buAutoNum type="arabicParenR"/>
            </a:pPr>
            <a:r>
              <a:rPr lang="hr-HR" sz="3200" b="1" dirty="0">
                <a:latin typeface="Arial" panose="020B0604020202020204" pitchFamily="34" charset="0"/>
                <a:cs typeface="Arial" panose="020B0604020202020204" pitchFamily="34" charset="0"/>
              </a:rPr>
              <a:t>Leksička slojevitost</a:t>
            </a:r>
            <a:endParaRPr lang="bs-Latn-BA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ctr">
              <a:buFont typeface="Arial" panose="020B0604020202020204" pitchFamily="34" charset="0"/>
              <a:buAutoNum type="arabicParenR"/>
            </a:pPr>
            <a:r>
              <a:rPr lang="hr-HR" sz="3200" b="1" dirty="0">
                <a:latin typeface="Arial" panose="020B0604020202020204" pitchFamily="34" charset="0"/>
                <a:cs typeface="Arial" panose="020B0604020202020204" pitchFamily="34" charset="0"/>
              </a:rPr>
              <a:t>Zaključak</a:t>
            </a:r>
            <a:endParaRPr lang="bs-Latn-BA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ctr">
              <a:buAutoNum type="arabicParenR"/>
            </a:pPr>
            <a:r>
              <a:rPr lang="bs-Latn-BA" sz="3200" b="1" dirty="0">
                <a:latin typeface="Arial" panose="020B0604020202020204" pitchFamily="34" charset="0"/>
                <a:cs typeface="Arial" panose="020B0604020202020204" pitchFamily="34" charset="0"/>
              </a:rPr>
              <a:t>Izvori i literatura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1F75DF-B2DA-4067-95B4-9A0B3D66E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t>2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933483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778EB-3DC4-41E6-8577-65DF9FCAB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s-Latn-BA" sz="3200" b="1" dirty="0">
                <a:latin typeface="Arial" panose="020B0604020202020204" pitchFamily="34" charset="0"/>
                <a:cs typeface="Arial" panose="020B0604020202020204" pitchFamily="34" charset="0"/>
              </a:rPr>
              <a:t>Uvod</a:t>
            </a:r>
            <a:endParaRPr lang="bs-Latn-BA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48D9F-1D7B-4651-968D-C384C95AF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Predmet interesovanja u ovom radu jest leksika koja ima posebna obilježja.</a:t>
            </a:r>
          </a:p>
          <a:p>
            <a:pPr marL="0" indent="0">
              <a:spcBef>
                <a:spcPts val="0"/>
              </a:spcBef>
              <a:buNone/>
            </a:pP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bs-Latn-BA" sz="2400" dirty="0">
                <a:latin typeface="Arial" panose="020B0604020202020204" pitchFamily="34" charset="0"/>
                <a:cs typeface="Arial" panose="020B0604020202020204" pitchFamily="34" charset="0"/>
              </a:rPr>
              <a:t>Leksika kao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obilježje jednog prostora u ovom slučaju Ćopićeva zavičaja.</a:t>
            </a:r>
          </a:p>
          <a:p>
            <a:pPr marL="0" indent="0">
              <a:spcBef>
                <a:spcPts val="0"/>
              </a:spcBef>
              <a:buNone/>
            </a:pP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Autorska leksika kao specifičnost u izrazu pisca.</a:t>
            </a:r>
          </a:p>
          <a:p>
            <a:pPr marL="0" indent="0">
              <a:spcBef>
                <a:spcPts val="0"/>
              </a:spcBef>
              <a:buNone/>
            </a:pP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Slojevi pasivne i aktivne leksike.</a:t>
            </a:r>
          </a:p>
          <a:p>
            <a:pPr marL="0" indent="0">
              <a:spcBef>
                <a:spcPts val="0"/>
              </a:spcBef>
              <a:buNone/>
            </a:pP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Kontesktualno posmatranje izdvojenih leksema.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bs-Latn-B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B40F59-859D-4649-AC73-27B124503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t>3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526741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31807-C526-4F39-8A64-828292151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200" b="1" dirty="0">
                <a:latin typeface="Arial" panose="020B0604020202020204" pitchFamily="34" charset="0"/>
                <a:cs typeface="Arial" panose="020B0604020202020204" pitchFamily="34" charset="0"/>
              </a:rPr>
              <a:t>Posebnosti leksike u Ćopićevom djelu</a:t>
            </a:r>
            <a:endParaRPr lang="bs-Latn-BA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F7145-D10B-41A6-944D-368788FBA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Značenje pojedinih leksema u rječniku objašnjava se samo primjerom iz Ćopićeva djela </a:t>
            </a:r>
            <a:r>
              <a:rPr lang="bs-Latn-BA" sz="2400" dirty="0">
                <a:latin typeface="Arial" panose="020B0604020202020204" pitchFamily="34" charset="0"/>
                <a:cs typeface="Arial" panose="020B0604020202020204" pitchFamily="34" charset="0"/>
              </a:rPr>
              <a:t>−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kukavelj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 kamarat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Obilje leksičke građe ukazuje na posebnosti izraza pisca i uopće karakteristike govora zapadne Bosne. </a:t>
            </a:r>
          </a:p>
          <a:p>
            <a:pPr marL="0" indent="0">
              <a:spcBef>
                <a:spcPts val="0"/>
              </a:spcBef>
              <a:buNone/>
            </a:pP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Vjernu sliku tog govornog tipa Ćopić je dao u oblicima imenica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djed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đed</a:t>
            </a:r>
            <a:r>
              <a:rPr lang="hr-H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glagola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vidi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vidider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i pridjeva</a:t>
            </a:r>
            <a:r>
              <a:rPr lang="hr-H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slavski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 (gosti),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lomna</a:t>
            </a:r>
            <a:r>
              <a:rPr lang="hr-H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(koraka).</a:t>
            </a:r>
          </a:p>
          <a:p>
            <a:pPr marL="0" indent="0">
              <a:spcBef>
                <a:spcPts val="0"/>
              </a:spcBef>
              <a:buNone/>
            </a:pP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Teško je postaviti granicu između jezika pisca i jezika junaka njegova djela.</a:t>
            </a:r>
          </a:p>
          <a:p>
            <a:pPr marL="0" indent="0">
              <a:spcBef>
                <a:spcPts val="0"/>
              </a:spcBef>
              <a:buNone/>
            </a:pP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Upotreba leksema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čeljad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čeljade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parip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paripina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haps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buvara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bs-Latn-B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A1E4D1-BAD3-4061-BE2D-2A8741C2A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t>4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035410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CA4F4-DF80-4EB7-848D-A6EAFED57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200" b="1" dirty="0">
                <a:latin typeface="Arial" panose="020B0604020202020204" pitchFamily="34" charset="0"/>
                <a:cs typeface="Arial" panose="020B0604020202020204" pitchFamily="34" charset="0"/>
              </a:rPr>
              <a:t>Karakteristične lekseme u govornom izrazu junaka Bašte sljezove boje</a:t>
            </a:r>
            <a:endParaRPr lang="bs-Latn-BA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76ADEE-B518-4820-83FE-0E8DF1AE4F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bs-Latn-BA" sz="2400" dirty="0">
                <a:latin typeface="Arial" panose="020B0604020202020204" pitchFamily="34" charset="0"/>
                <a:cs typeface="Arial" panose="020B0604020202020204" pitchFamily="34" charset="0"/>
              </a:rPr>
              <a:t>Karakteristične lekseme u govoru djeda Rade − </a:t>
            </a:r>
            <a:r>
              <a:rPr lang="bs-Latn-BA" sz="2400" b="1" dirty="0">
                <a:latin typeface="Arial" panose="020B0604020202020204" pitchFamily="34" charset="0"/>
                <a:cs typeface="Arial" panose="020B0604020202020204" pitchFamily="34" charset="0"/>
              </a:rPr>
              <a:t>šiškavico</a:t>
            </a:r>
            <a:r>
              <a:rPr lang="bs-Latn-BA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bs-Latn-BA" sz="2400" b="1" dirty="0">
                <a:latin typeface="Arial" panose="020B0604020202020204" pitchFamily="34" charset="0"/>
                <a:cs typeface="Arial" panose="020B0604020202020204" pitchFamily="34" charset="0"/>
              </a:rPr>
              <a:t>jezičko</a:t>
            </a:r>
            <a:r>
              <a:rPr lang="bs-Latn-BA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bs-Latn-BA" sz="2400" dirty="0">
                <a:latin typeface="Arial" panose="020B0604020202020204" pitchFamily="34" charset="0"/>
                <a:cs typeface="Arial" panose="020B0604020202020204" pitchFamily="34" charset="0"/>
              </a:rPr>
              <a:t>Lekseme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 nastale preobrazbom od drugih vrsta riječi: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coktati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s-Latn-BA" sz="2400" dirty="0">
                <a:latin typeface="Arial" panose="020B0604020202020204" pitchFamily="34" charset="0"/>
                <a:cs typeface="Arial" panose="020B0604020202020204" pitchFamily="34" charset="0"/>
              </a:rPr>
              <a:t>−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coktanje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džaba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s-Latn-BA" sz="2400" dirty="0">
                <a:latin typeface="Arial" panose="020B0604020202020204" pitchFamily="34" charset="0"/>
                <a:cs typeface="Arial" panose="020B0604020202020204" pitchFamily="34" charset="0"/>
              </a:rPr>
              <a:t>−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džabni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samar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s-Latn-BA" sz="2400" dirty="0">
                <a:latin typeface="Arial" panose="020B0604020202020204" pitchFamily="34" charset="0"/>
                <a:cs typeface="Arial" panose="020B0604020202020204" pitchFamily="34" charset="0"/>
              </a:rPr>
              <a:t>−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samardžija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Uloga konteksta je presudna u značenju pojedinih leksema.</a:t>
            </a:r>
          </a:p>
          <a:p>
            <a:pPr marL="0" indent="0">
              <a:spcBef>
                <a:spcPts val="0"/>
              </a:spcBef>
              <a:buNone/>
            </a:pP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Razvijanje sekundarnog značenja na osnovu jedne semantičke komponente  i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polisemantička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struktura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analiziranih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leksema</a:t>
            </a:r>
            <a:r>
              <a:rPr lang="bs-Latn-BA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Lekseme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spaponjaju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zablejah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obanđijaju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usnuti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 govore o slikovitim izrazima specifičnim za Ćopićev izraz.</a:t>
            </a:r>
          </a:p>
          <a:p>
            <a:pPr marL="0" indent="0">
              <a:spcBef>
                <a:spcPts val="0"/>
              </a:spcBef>
              <a:buNone/>
            </a:pPr>
            <a:endParaRPr lang="hr-HR" dirty="0"/>
          </a:p>
          <a:p>
            <a:pPr marL="0" indent="0">
              <a:spcBef>
                <a:spcPts val="0"/>
              </a:spcBef>
              <a:buNone/>
            </a:pPr>
            <a:endParaRPr lang="bs-Latn-BA" dirty="0"/>
          </a:p>
          <a:p>
            <a:pPr marL="0" indent="0">
              <a:buNone/>
            </a:pPr>
            <a:endParaRPr lang="bs-Latn-B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822767-CC2C-4BF6-B22A-F3F2ADBCF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t>5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344394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777BE-EF9B-4E38-A42D-D4B956B8F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200" b="1" dirty="0">
                <a:latin typeface="Arial" panose="020B0604020202020204" pitchFamily="34" charset="0"/>
                <a:cs typeface="Arial" panose="020B0604020202020204" pitchFamily="34" charset="0"/>
              </a:rPr>
              <a:t>Leksička slojevitost</a:t>
            </a:r>
            <a:endParaRPr lang="bs-Latn-BA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50D1D-CDE0-411E-B600-14B59C45A7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Leksičko blago Ćopićeva izraza upotpunjuju riječi stranog porijekla.</a:t>
            </a:r>
          </a:p>
          <a:p>
            <a:pPr marL="0" indent="0">
              <a:spcBef>
                <a:spcPts val="0"/>
              </a:spcBef>
              <a:buNone/>
            </a:pP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Turcizmi predstavljaju poseban sloj Ćopićeve proze </a:t>
            </a:r>
            <a:r>
              <a:rPr lang="bs-Latn-BA" sz="2400" dirty="0">
                <a:latin typeface="Arial" panose="020B0604020202020204" pitchFamily="34" charset="0"/>
                <a:cs typeface="Arial" panose="020B0604020202020204" pitchFamily="34" charset="0"/>
              </a:rPr>
              <a:t>−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bena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dost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musafir.</a:t>
            </a:r>
          </a:p>
          <a:p>
            <a:pPr marL="0" indent="0">
              <a:spcBef>
                <a:spcPts val="0"/>
              </a:spcBef>
              <a:buNone/>
            </a:pPr>
            <a:endParaRPr lang="hr-H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U djelu su prisutne i druge tuđice, riječi grčkog porijekla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parip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samar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 i njemačkog porijekla kao što su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farba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feldvebl  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i dr.</a:t>
            </a:r>
          </a:p>
          <a:p>
            <a:pPr marL="0" indent="0">
              <a:spcBef>
                <a:spcPts val="0"/>
              </a:spcBef>
              <a:buNone/>
            </a:pP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Pasivnu leksiku čine lekseme koje su iz različitih razloga zastarjele </a:t>
            </a:r>
            <a:r>
              <a:rPr lang="bs-Latn-BA" sz="2400" dirty="0">
                <a:latin typeface="Arial" panose="020B0604020202020204" pitchFamily="34" charset="0"/>
                <a:cs typeface="Arial" panose="020B0604020202020204" pitchFamily="34" charset="0"/>
              </a:rPr>
              <a:t>−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najmenik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kalajdžija</a:t>
            </a: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blagočestiva</a:t>
            </a:r>
            <a:r>
              <a:rPr lang="hr-H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hr-HR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Pojedine lekseme karakteristične su samo za književno djelo Branka Ćopića</a:t>
            </a:r>
            <a:r>
              <a:rPr lang="bs-Latn-BA" sz="2400" dirty="0">
                <a:latin typeface="Arial" panose="020B0604020202020204" pitchFamily="34" charset="0"/>
                <a:cs typeface="Arial" panose="020B0604020202020204" pitchFamily="34" charset="0"/>
              </a:rPr>
              <a:t> −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odvaliti, </a:t>
            </a:r>
            <a:r>
              <a:rPr lang="bs-Latn-BA" sz="2400" b="1" dirty="0">
                <a:latin typeface="Arial" panose="020B0604020202020204" pitchFamily="34" charset="0"/>
                <a:cs typeface="Arial" panose="020B0604020202020204" pitchFamily="34" charset="0"/>
              </a:rPr>
              <a:t>otklipsati,</a:t>
            </a:r>
            <a:r>
              <a:rPr lang="bs-Latn-BA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s-Latn-BA" sz="2400" b="1" dirty="0">
                <a:latin typeface="Arial" panose="020B0604020202020204" pitchFamily="34" charset="0"/>
                <a:cs typeface="Arial" panose="020B0604020202020204" pitchFamily="34" charset="0"/>
              </a:rPr>
              <a:t>trtljati.</a:t>
            </a:r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bs-Latn-B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D578B0-9C16-46DF-A7B9-55C927EB0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t>6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605261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D53F4-22A1-459C-9229-A72F9BFC7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200" b="1" dirty="0">
                <a:latin typeface="Arial" panose="020B0604020202020204" pitchFamily="34" charset="0"/>
                <a:cs typeface="Arial" panose="020B0604020202020204" pitchFamily="34" charset="0"/>
              </a:rPr>
              <a:t>Zaključak</a:t>
            </a:r>
            <a:endParaRPr lang="bs-Latn-BA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233EFD-CC6F-47F3-9507-AD61C1E83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r-HR" sz="2600" dirty="0">
                <a:latin typeface="Arial" panose="020B0604020202020204" pitchFamily="34" charset="0"/>
                <a:cs typeface="Arial" panose="020B0604020202020204" pitchFamily="34" charset="0"/>
              </a:rPr>
              <a:t>Jezik pisca i jezik junaka njegova djela je skoro pa identičan.</a:t>
            </a:r>
          </a:p>
          <a:p>
            <a:pPr marL="0" indent="0">
              <a:spcBef>
                <a:spcPts val="0"/>
              </a:spcBef>
              <a:buNone/>
            </a:pPr>
            <a:endParaRPr lang="hr-HR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r-HR" sz="2600" dirty="0">
                <a:latin typeface="Arial" panose="020B0604020202020204" pitchFamily="34" charset="0"/>
                <a:cs typeface="Arial" panose="020B0604020202020204" pitchFamily="34" charset="0"/>
              </a:rPr>
              <a:t>Pisac je imao pravo da junacima svoga djela da standardni jezik kao sredstvo komunikacije. </a:t>
            </a:r>
          </a:p>
          <a:p>
            <a:pPr marL="0" indent="0">
              <a:spcBef>
                <a:spcPts val="0"/>
              </a:spcBef>
              <a:buNone/>
            </a:pPr>
            <a:endParaRPr lang="hr-HR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r-HR" sz="2600" dirty="0">
                <a:latin typeface="Arial" panose="020B0604020202020204" pitchFamily="34" charset="0"/>
                <a:cs typeface="Arial" panose="020B0604020202020204" pitchFamily="34" charset="0"/>
              </a:rPr>
              <a:t>Ne samo da svojim junacima nije mijenjao jezički obrazac, već je i on sam u opisu likova i događaja vezanih za njih koristio onaj sloj leksike teritorijalno obilježene, preopznatljive i posebne kao i sloj tuđica koje su se odomaćile.</a:t>
            </a:r>
          </a:p>
          <a:p>
            <a:pPr marL="0" indent="0">
              <a:spcBef>
                <a:spcPts val="0"/>
              </a:spcBef>
              <a:buNone/>
            </a:pPr>
            <a:endParaRPr lang="hr-HR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r-HR" sz="2600" dirty="0">
                <a:latin typeface="Arial" panose="020B0604020202020204" pitchFamily="34" charset="0"/>
                <a:cs typeface="Arial" panose="020B0604020202020204" pitchFamily="34" charset="0"/>
              </a:rPr>
              <a:t>Pisac poštuje rječnički fond sredine o kojoj piše.</a:t>
            </a:r>
          </a:p>
          <a:p>
            <a:pPr marL="0" indent="0">
              <a:spcBef>
                <a:spcPts val="0"/>
              </a:spcBef>
              <a:buNone/>
            </a:pPr>
            <a:endParaRPr lang="hr-HR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r-HR" sz="2600" dirty="0">
                <a:latin typeface="Arial" panose="020B0604020202020204" pitchFamily="34" charset="0"/>
                <a:cs typeface="Arial" panose="020B0604020202020204" pitchFamily="34" charset="0"/>
              </a:rPr>
              <a:t>Istraživanjem se došlo do rezultata koji ukazuju da su imenice najfrekventnija vrsta riječi, potom slijede po zastupljenosti glagoli pa tek pridjevi. </a:t>
            </a:r>
            <a:endParaRPr lang="bs-Latn-BA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r-HR" dirty="0"/>
              <a:t> </a:t>
            </a:r>
            <a:endParaRPr lang="bs-Latn-B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F0F5C-93EA-4219-9465-5700CD03E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t>7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4069090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7BC98-5FDC-4B75-A16F-50AC99DAC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s-Latn-BA" sz="3200" b="1" dirty="0">
                <a:latin typeface="Arial" panose="020B0604020202020204" pitchFamily="34" charset="0"/>
                <a:cs typeface="Arial" panose="020B0604020202020204" pitchFamily="34" charset="0"/>
              </a:rPr>
              <a:t>Izvori i literatura</a:t>
            </a:r>
            <a:endParaRPr lang="bs-Latn-BA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C4A40-FE30-407F-A315-1217E7DCA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12944"/>
          </a:xfrm>
        </p:spPr>
        <p:txBody>
          <a:bodyPr>
            <a:normAutofit fontScale="70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r-HR" sz="3400" dirty="0">
                <a:latin typeface="Arial" panose="020B0604020202020204" pitchFamily="34" charset="0"/>
                <a:cs typeface="Arial" panose="020B0604020202020204" pitchFamily="34" charset="0"/>
              </a:rPr>
              <a:t>Ćopić 1983: Ćopić, Branko. </a:t>
            </a:r>
            <a:r>
              <a:rPr lang="hr-HR" sz="3400" i="1" dirty="0">
                <a:latin typeface="Arial" panose="020B0604020202020204" pitchFamily="34" charset="0"/>
                <a:cs typeface="Arial" panose="020B0604020202020204" pitchFamily="34" charset="0"/>
              </a:rPr>
              <a:t>Bašta sljezove boje</a:t>
            </a:r>
            <a:r>
              <a:rPr lang="hr-HR" sz="3400" dirty="0">
                <a:latin typeface="Arial" panose="020B0604020202020204" pitchFamily="34" charset="0"/>
                <a:cs typeface="Arial" panose="020B0604020202020204" pitchFamily="34" charset="0"/>
              </a:rPr>
              <a:t>. IRO Veselin Masleša OO Izdavačka djelatnost. Sarajevo.</a:t>
            </a:r>
          </a:p>
          <a:p>
            <a:pPr marL="0" indent="0">
              <a:spcBef>
                <a:spcPts val="0"/>
              </a:spcBef>
              <a:buNone/>
            </a:pPr>
            <a:endParaRPr lang="bs-Latn-BA" sz="3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bs-Latn-BA" sz="3400" dirty="0">
                <a:latin typeface="Arial" panose="020B0604020202020204" pitchFamily="34" charset="0"/>
                <a:cs typeface="Arial" panose="020B0604020202020204" pitchFamily="34" charset="0"/>
              </a:rPr>
              <a:t>Dešić 2012: Dešić, Milorad. Turcizmi u Ćopićevoj Bašti sljezove boje. U: </a:t>
            </a:r>
            <a:r>
              <a:rPr lang="bs-Latn-BA" sz="3400" i="1" dirty="0">
                <a:latin typeface="Arial" panose="020B0604020202020204" pitchFamily="34" charset="0"/>
                <a:cs typeface="Arial" panose="020B0604020202020204" pitchFamily="34" charset="0"/>
              </a:rPr>
              <a:t>Poetika, stilistika i lingvistika Ćopićevog pripovijedanja</a:t>
            </a:r>
            <a:r>
              <a:rPr lang="bs-Latn-BA" sz="3400" dirty="0">
                <a:latin typeface="Arial" panose="020B0604020202020204" pitchFamily="34" charset="0"/>
                <a:cs typeface="Arial" panose="020B0604020202020204" pitchFamily="34" charset="0"/>
              </a:rPr>
              <a:t>. Grac − Banjaluka. 209−216.</a:t>
            </a:r>
          </a:p>
          <a:p>
            <a:pPr marL="0" indent="0">
              <a:spcBef>
                <a:spcPts val="0"/>
              </a:spcBef>
              <a:buNone/>
            </a:pPr>
            <a:endParaRPr lang="bs-Latn-BA" sz="3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r-BA" sz="3400" dirty="0">
                <a:latin typeface="Arial" panose="020B0604020202020204" pitchFamily="34" charset="0"/>
                <a:cs typeface="Arial" panose="020B0604020202020204" pitchFamily="34" charset="0"/>
              </a:rPr>
              <a:t>Gološ</a:t>
            </a:r>
            <a:r>
              <a:rPr lang="hr-BA" sz="3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BA" sz="3400" dirty="0">
                <a:latin typeface="Arial" panose="020B0604020202020204" pitchFamily="34" charset="0"/>
                <a:cs typeface="Arial" panose="020B0604020202020204" pitchFamily="34" charset="0"/>
              </a:rPr>
              <a:t>2009: Gološ, Enisa. </a:t>
            </a:r>
            <a:r>
              <a:rPr lang="hr-BA" sz="3400" i="1" dirty="0">
                <a:latin typeface="Arial" panose="020B0604020202020204" pitchFamily="34" charset="0"/>
                <a:cs typeface="Arial" panose="020B0604020202020204" pitchFamily="34" charset="0"/>
              </a:rPr>
              <a:t>Leksička slojevitost u  književnom djelu Hamze Hume</a:t>
            </a:r>
            <a:r>
              <a:rPr lang="hr-BA" sz="3400" dirty="0">
                <a:latin typeface="Arial" panose="020B0604020202020204" pitchFamily="34" charset="0"/>
                <a:cs typeface="Arial" panose="020B0604020202020204" pitchFamily="34" charset="0"/>
              </a:rPr>
              <a:t>. U: Didaktički putokazi. Zenica. 2</a:t>
            </a:r>
            <a:r>
              <a:rPr lang="bs-Latn-BA" sz="3400" dirty="0">
                <a:latin typeface="Arial" panose="020B0604020202020204" pitchFamily="34" charset="0"/>
                <a:cs typeface="Arial" panose="020B0604020202020204" pitchFamily="34" charset="0"/>
              </a:rPr>
              <a:t>−</a:t>
            </a:r>
            <a:r>
              <a:rPr lang="hr-BA" sz="3400" dirty="0">
                <a:latin typeface="Arial" panose="020B0604020202020204" pitchFamily="34" charset="0"/>
                <a:cs typeface="Arial" panose="020B0604020202020204" pitchFamily="34" charset="0"/>
              </a:rPr>
              <a:t>8.</a:t>
            </a:r>
          </a:p>
          <a:p>
            <a:pPr marL="0" indent="0">
              <a:spcBef>
                <a:spcPts val="0"/>
              </a:spcBef>
              <a:buNone/>
            </a:pPr>
            <a:endParaRPr lang="bs-Latn-BA" sz="3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bs-Latn-BA" sz="3400" dirty="0">
                <a:latin typeface="Arial" panose="020B0604020202020204" pitchFamily="34" charset="0"/>
                <a:cs typeface="Arial" panose="020B0604020202020204" pitchFamily="34" charset="0"/>
              </a:rPr>
              <a:t>Jovanović / Milosavljević 2013: Jovanović, Vladan i Milosavljević, Bojana. Arhaične, pokrajinske i druge manje poznate reči u zbirci pripovedaka Bašta sljezove boje Branka Ćopića. U: </a:t>
            </a:r>
            <a:r>
              <a:rPr lang="bs-Latn-BA" sz="3400" i="1" dirty="0">
                <a:latin typeface="Arial" panose="020B0604020202020204" pitchFamily="34" charset="0"/>
                <a:cs typeface="Arial" panose="020B0604020202020204" pitchFamily="34" charset="0"/>
              </a:rPr>
              <a:t>Lirski doživljaj svijeta u Ćopićevim djelima</a:t>
            </a:r>
            <a:r>
              <a:rPr lang="bs-Latn-BA" sz="3400" dirty="0">
                <a:latin typeface="Arial" panose="020B0604020202020204" pitchFamily="34" charset="0"/>
                <a:cs typeface="Arial" panose="020B0604020202020204" pitchFamily="34" charset="0"/>
              </a:rPr>
              <a:t>. Grac−Banjaluka. 369−376.</a:t>
            </a:r>
          </a:p>
          <a:p>
            <a:pPr marL="0" indent="0">
              <a:spcBef>
                <a:spcPts val="0"/>
              </a:spcBef>
              <a:buNone/>
            </a:pPr>
            <a:endParaRPr lang="bs-Latn-BA" sz="3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r-HR" sz="3400" dirty="0">
                <a:latin typeface="Arial" panose="020B0604020202020204" pitchFamily="34" charset="0"/>
                <a:cs typeface="Arial" panose="020B0604020202020204" pitchFamily="34" charset="0"/>
              </a:rPr>
              <a:t>Marjanović 1983: Marjanović,Voja. Ćopićeva Bašta sljezove boje. U: Ćopić, Branko. </a:t>
            </a:r>
            <a:r>
              <a:rPr lang="hr-HR" sz="3400" i="1" dirty="0">
                <a:latin typeface="Arial" panose="020B0604020202020204" pitchFamily="34" charset="0"/>
                <a:cs typeface="Arial" panose="020B0604020202020204" pitchFamily="34" charset="0"/>
              </a:rPr>
              <a:t>Bašta sljezove boje</a:t>
            </a:r>
            <a:r>
              <a:rPr lang="hr-HR" sz="3400" dirty="0">
                <a:latin typeface="Arial" panose="020B0604020202020204" pitchFamily="34" charset="0"/>
                <a:cs typeface="Arial" panose="020B0604020202020204" pitchFamily="34" charset="0"/>
              </a:rPr>
              <a:t>. Sarajevo. 5</a:t>
            </a:r>
            <a:r>
              <a:rPr lang="bs-Latn-BA" sz="3400" dirty="0">
                <a:latin typeface="Arial" panose="020B0604020202020204" pitchFamily="34" charset="0"/>
                <a:cs typeface="Arial" panose="020B0604020202020204" pitchFamily="34" charset="0"/>
              </a:rPr>
              <a:t>−</a:t>
            </a:r>
            <a:r>
              <a:rPr lang="hr-HR" sz="3400" dirty="0">
                <a:latin typeface="Arial" panose="020B0604020202020204" pitchFamily="34" charset="0"/>
                <a:cs typeface="Arial" panose="020B0604020202020204" pitchFamily="34" charset="0"/>
              </a:rPr>
              <a:t>14.</a:t>
            </a:r>
            <a:endParaRPr lang="bs-Latn-BA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bs-Latn-B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9A6352-B1FA-4B46-9A6D-ECF628DF9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t>8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954309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6486A-D9D0-480C-AE89-80461E9BC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s-Latn-BA" sz="3200" b="1" dirty="0">
                <a:latin typeface="Arial" panose="020B0604020202020204" pitchFamily="34" charset="0"/>
                <a:cs typeface="Arial" panose="020B0604020202020204" pitchFamily="34" charset="0"/>
              </a:rPr>
              <a:t>Izvori i literatura</a:t>
            </a:r>
            <a:endParaRPr lang="bs-Latn-BA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3B581A-4B05-4AA3-B41B-303FD25FF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bs-Latn-BA" sz="2400" dirty="0">
                <a:latin typeface="Arial" panose="020B0604020202020204" pitchFamily="34" charset="0"/>
                <a:cs typeface="Arial" panose="020B0604020202020204" pitchFamily="34" charset="0"/>
              </a:rPr>
              <a:t>Peco 2007: Peco, Asim. </a:t>
            </a:r>
            <a:r>
              <a:rPr lang="bs-Latn-BA" sz="2400" i="1" dirty="0">
                <a:latin typeface="Arial" panose="020B0604020202020204" pitchFamily="34" charset="0"/>
                <a:cs typeface="Arial" panose="020B0604020202020204" pitchFamily="34" charset="0"/>
              </a:rPr>
              <a:t>Ikavskošćakavski govori zapadne Bosne II</a:t>
            </a:r>
            <a:r>
              <a:rPr lang="bs-Latn-BA" sz="2400" dirty="0">
                <a:latin typeface="Arial" panose="020B0604020202020204" pitchFamily="34" charset="0"/>
                <a:cs typeface="Arial" panose="020B0604020202020204" pitchFamily="34" charset="0"/>
              </a:rPr>
              <a:t>. Bosansko filološko društvo. Sarajevo.</a:t>
            </a:r>
          </a:p>
          <a:p>
            <a:pPr marL="0" indent="0">
              <a:spcBef>
                <a:spcPts val="0"/>
              </a:spcBef>
              <a:buNone/>
            </a:pPr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bs-Latn-BA" sz="2400" dirty="0">
                <a:latin typeface="Arial" panose="020B0604020202020204" pitchFamily="34" charset="0"/>
                <a:cs typeface="Arial" panose="020B0604020202020204" pitchFamily="34" charset="0"/>
              </a:rPr>
              <a:t>Peco 2007: Peco, Asim. Leksičke slojevitosti u romanu Ponornica Skendera Kulenovića. U: </a:t>
            </a:r>
            <a:r>
              <a:rPr lang="bs-Latn-BA" sz="2400" i="1" dirty="0">
                <a:latin typeface="Arial" panose="020B0604020202020204" pitchFamily="34" charset="0"/>
                <a:cs typeface="Arial" panose="020B0604020202020204" pitchFamily="34" charset="0"/>
              </a:rPr>
              <a:t>Jezik književnog teksta</a:t>
            </a:r>
            <a:r>
              <a:rPr lang="bs-Latn-BA" sz="2400" dirty="0">
                <a:latin typeface="Arial" panose="020B0604020202020204" pitchFamily="34" charset="0"/>
                <a:cs typeface="Arial" panose="020B0604020202020204" pitchFamily="34" charset="0"/>
              </a:rPr>
              <a:t>. Sarajevo. 299−326.</a:t>
            </a:r>
          </a:p>
          <a:p>
            <a:pPr marL="0" indent="0">
              <a:spcBef>
                <a:spcPts val="0"/>
              </a:spcBef>
              <a:buNone/>
            </a:pPr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bs-Latn-BA" sz="2400" dirty="0">
                <a:latin typeface="Arial" panose="020B0604020202020204" pitchFamily="34" charset="0"/>
                <a:cs typeface="Arial" panose="020B0604020202020204" pitchFamily="34" charset="0"/>
              </a:rPr>
              <a:t>Rečnik MS−MH 1967−1976: </a:t>
            </a:r>
            <a:r>
              <a:rPr lang="bs-Latn-BA" sz="2400" i="1" dirty="0">
                <a:latin typeface="Arial" panose="020B0604020202020204" pitchFamily="34" charset="0"/>
                <a:cs typeface="Arial" panose="020B0604020202020204" pitchFamily="34" charset="0"/>
              </a:rPr>
              <a:t>Rečnik srpskohrvatskog književnog jezika</a:t>
            </a:r>
            <a:r>
              <a:rPr lang="bs-Latn-BA" sz="2400" dirty="0">
                <a:latin typeface="Arial" panose="020B0604020202020204" pitchFamily="34" charset="0"/>
                <a:cs typeface="Arial" panose="020B0604020202020204" pitchFamily="34" charset="0"/>
              </a:rPr>
              <a:t>. Matica srpska i Matica hrvatska (I−III). Novi Sad − Zagreb. Matica srpska (IV−VI) Novi Sad.</a:t>
            </a:r>
          </a:p>
          <a:p>
            <a:pPr marL="0" indent="0">
              <a:spcBef>
                <a:spcPts val="0"/>
              </a:spcBef>
              <a:buNone/>
            </a:pPr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bs-Latn-BA" sz="2400" dirty="0">
                <a:latin typeface="Arial" panose="020B0604020202020204" pitchFamily="34" charset="0"/>
                <a:cs typeface="Arial" panose="020B0604020202020204" pitchFamily="34" charset="0"/>
              </a:rPr>
              <a:t>Tošović 2012: Tošović, Branko. Leksička struktura Ćopićevog pripovijedanja. U: </a:t>
            </a:r>
            <a:r>
              <a:rPr lang="bs-Latn-BA" sz="2400" i="1" dirty="0">
                <a:latin typeface="Arial" panose="020B0604020202020204" pitchFamily="34" charset="0"/>
                <a:cs typeface="Arial" panose="020B0604020202020204" pitchFamily="34" charset="0"/>
              </a:rPr>
              <a:t>Poetika, stilistika i lingvistika Ćopićevog pripovijedanja</a:t>
            </a:r>
            <a:r>
              <a:rPr lang="bs-Latn-BA" sz="2400" dirty="0">
                <a:latin typeface="Arial" panose="020B0604020202020204" pitchFamily="34" charset="0"/>
                <a:cs typeface="Arial" panose="020B0604020202020204" pitchFamily="34" charset="0"/>
              </a:rPr>
              <a:t>. Grac − Banjaluka. 295−340.</a:t>
            </a:r>
          </a:p>
          <a:p>
            <a:pPr marL="0" indent="0">
              <a:buNone/>
            </a:pPr>
            <a:endParaRPr lang="bs-Latn-B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E16515-63E2-4E51-8734-C894F51FC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7FCD9-44D2-48B3-80B4-8CB81C00B4E2}" type="slidenum">
              <a:rPr lang="bs-Latn-BA" smtClean="0"/>
              <a:t>9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962287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715</Words>
  <Application>Microsoft Office PowerPoint</Application>
  <PresentationFormat>Widescreen</PresentationFormat>
  <Paragraphs>89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Enisa Gološ (Mostar) Pedagoški zavod Mostar enisa_mo@hotmail.com Neke posebnosti leksike u Bašti sljezove boje Branka Ćopića 7. Simpozijum Bihać,  7 - 9. 9. 2017.   </vt:lpstr>
      <vt:lpstr>    </vt:lpstr>
      <vt:lpstr>Uvod</vt:lpstr>
      <vt:lpstr>Posebnosti leksike u Ćopićevom djelu</vt:lpstr>
      <vt:lpstr>Karakteristične lekseme u govornom izrazu junaka Bašte sljezove boje</vt:lpstr>
      <vt:lpstr>Leksička slojevitost</vt:lpstr>
      <vt:lpstr>Zaključak</vt:lpstr>
      <vt:lpstr>Izvori i literatura</vt:lpstr>
      <vt:lpstr>Izvori i literatura</vt:lpstr>
      <vt:lpstr>Hvala na pažnji!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Enisa Gološ</dc:title>
  <dc:creator>golos</dc:creator>
  <cp:lastModifiedBy>enisa golos</cp:lastModifiedBy>
  <cp:revision>30</cp:revision>
  <dcterms:created xsi:type="dcterms:W3CDTF">2017-09-03T17:11:22Z</dcterms:created>
  <dcterms:modified xsi:type="dcterms:W3CDTF">2017-09-04T10:41:08Z</dcterms:modified>
</cp:coreProperties>
</file>