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9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300" r:id="rId11"/>
    <p:sldId id="301" r:id="rId12"/>
    <p:sldId id="302" r:id="rId13"/>
    <p:sldId id="303" r:id="rId14"/>
    <p:sldId id="304" r:id="rId15"/>
    <p:sldId id="305" r:id="rId16"/>
    <p:sldId id="306" r:id="rId17"/>
    <p:sldId id="291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FF0000"/>
    <a:srgbClr val="6699FF"/>
    <a:srgbClr val="FFFFCC"/>
    <a:srgbClr val="CC9900"/>
    <a:srgbClr val="FFFFFF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45" autoAdjust="0"/>
  </p:normalViewPr>
  <p:slideViewPr>
    <p:cSldViewPr>
      <p:cViewPr varScale="1">
        <p:scale>
          <a:sx n="71" d="100"/>
          <a:sy n="71" d="100"/>
        </p:scale>
        <p:origin x="-10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endParaRPr lang="de-AT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endParaRPr lang="de-AT"/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r>
              <a:rPr lang="en-US"/>
              <a:t>Бранко Тошович</a:t>
            </a:r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fld id="{48A46217-CC0C-4419-90FC-2690C27CE020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65296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endParaRPr lang="de-AT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endParaRPr lang="de-AT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r>
              <a:rPr lang="en-US"/>
              <a:t>Бранко Тошович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fld id="{57DAB0D2-8DC4-4852-AA6D-681A655C349A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8708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7A74A86-3E43-4A75-AC3A-7B3F2C1504B7}" type="slidenum">
              <a:rPr lang="en-US" sz="1200" u="none"/>
              <a:pPr eaLnBrk="1" hangingPunct="1"/>
              <a:t>1</a:t>
            </a:fld>
            <a:endParaRPr lang="en-US" sz="1200" u="none"/>
          </a:p>
        </p:txBody>
      </p:sp>
      <p:sp>
        <p:nvSpPr>
          <p:cNvPr id="61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820D4B-6301-4166-8543-845B0F3DD449}" type="datetime1">
              <a:rPr lang="ru-RU" smtClean="0"/>
              <a:t>07.09.2016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8F8E3E-53AA-45A1-B9F7-2E2E634A2C3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024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B1DA67-2F84-4E6C-BD6C-F794A22E6948}" type="datetime1">
              <a:rPr lang="ru-RU" smtClean="0"/>
              <a:t>07.09.2016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72DC80-FE16-469C-9AF6-5AE799FAC2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070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F00701-03C0-451B-8364-161444AED3B1}" type="datetime1">
              <a:rPr lang="ru-RU" smtClean="0"/>
              <a:t>07.09.2016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96EEA9-4A51-4CC8-9618-0061EAB89CD9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208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563BA7-3040-465F-88E4-97BE0A1038DD}" type="datetime1">
              <a:rPr lang="ru-RU" smtClean="0"/>
              <a:t>07.09.2016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BEAF98-0D39-4E6E-929B-4C5AB39A8284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003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2941D6-A337-4343-B164-EFB163CE7AA4}" type="datetime1">
              <a:rPr lang="ru-RU" smtClean="0"/>
              <a:t>07.09.2016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2CFE38-53CA-49F4-9A9D-5D9AF585F1BB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778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6BCA23-0C60-4613-A83D-52EB3682A95D}" type="datetime1">
              <a:rPr lang="ru-RU" smtClean="0"/>
              <a:t>07.09.2016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87BA79-2BA9-4BB7-8B22-5C6509F6FFBA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746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8A45BC-1980-472E-9404-862F53BD392B}" type="datetime1">
              <a:rPr lang="ru-RU" smtClean="0"/>
              <a:t>07.09.2016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3C3190-F2E9-484C-A8BE-44130BEEF2E2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83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227583-B4EB-4B4F-B5ED-F5451D80489C}" type="datetime1">
              <a:rPr lang="ru-RU" smtClean="0"/>
              <a:t>07.09.2016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9F11EC-80B2-4A88-A360-E7820FEF9D8D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965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3275BC-62AE-4793-AD5E-473E6507418E}" type="datetime1">
              <a:rPr lang="ru-RU" smtClean="0"/>
              <a:t>07.09.2016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8CCCE5-E167-449C-9AD7-6EA92F52EBC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027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E8939C-13DB-4E1A-AD81-B53E43C54643}" type="datetime1">
              <a:rPr lang="ru-RU" smtClean="0"/>
              <a:t>07.09.2016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EC6CCE-0499-45C3-9298-E1EDB0AE41A9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412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B8239-35B6-4140-A970-E8B3D6EEC6BD}" type="datetime1">
              <a:rPr lang="ru-RU" smtClean="0"/>
              <a:t>07.09.2016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2DDF93-C658-4C46-B590-DB6CAFF5140C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329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99FF"/>
            </a:gs>
            <a:gs pos="50000">
              <a:srgbClr val="FFFFD9"/>
            </a:gs>
            <a:gs pos="100000">
              <a:srgbClr val="6699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/>
            </a:lvl1pPr>
          </a:lstStyle>
          <a:p>
            <a:fld id="{028316C4-CDF5-40DF-8AAB-0E8834B4523E}" type="datetime1">
              <a:rPr lang="ru-RU" smtClean="0"/>
              <a:t>07.09.2016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u="none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/>
            </a:lvl1pPr>
          </a:lstStyle>
          <a:p>
            <a:fld id="{05062AAC-D272-458A-BF13-5A345AD624A0}" type="slidenum">
              <a:rPr lang="en-US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spect="1" noChangeArrowheads="1"/>
          </p:cNvSpPr>
          <p:nvPr>
            <p:ph type="ctrTitle"/>
          </p:nvPr>
        </p:nvSpPr>
        <p:spPr>
          <a:xfrm>
            <a:off x="250701" y="1196975"/>
            <a:ext cx="8713787" cy="4320257"/>
          </a:xfrm>
        </p:spPr>
        <p:txBody>
          <a:bodyPr/>
          <a:lstStyle/>
          <a:p>
            <a:r>
              <a:rPr lang="de-AT" sz="1400" dirty="0" smtClean="0"/>
              <a:t/>
            </a:r>
            <a:br>
              <a:rPr lang="de-AT" sz="1400" dirty="0" smtClean="0"/>
            </a:br>
            <a:r>
              <a:rPr lang="de-DE" sz="3600" b="1" dirty="0" smtClean="0"/>
              <a:t>Branko </a:t>
            </a:r>
            <a:r>
              <a:rPr lang="de-DE" sz="3600" b="1" dirty="0" err="1" smtClean="0"/>
              <a:t>Tošović</a:t>
            </a:r>
            <a:r>
              <a:rPr lang="ru-RU" sz="3600" b="1" dirty="0" smtClean="0"/>
              <a:t> </a:t>
            </a:r>
            <a:r>
              <a:rPr lang="pl-PL" dirty="0" smtClean="0"/>
              <a:t> </a:t>
            </a:r>
            <a:br>
              <a:rPr lang="pl-PL" dirty="0" smtClean="0"/>
            </a:br>
            <a:r>
              <a:rPr lang="pl-PL" sz="2000" b="1" dirty="0" err="1" smtClean="0"/>
              <a:t>Institut</a:t>
            </a:r>
            <a:r>
              <a:rPr lang="pl-PL" sz="2000" b="1" dirty="0" smtClean="0"/>
              <a:t> </a:t>
            </a:r>
            <a:r>
              <a:rPr lang="pl-PL" sz="2000" b="1" dirty="0" err="1" smtClean="0"/>
              <a:t>für</a:t>
            </a:r>
            <a:r>
              <a:rPr lang="pl-PL" sz="2000" b="1" dirty="0" smtClean="0"/>
              <a:t> </a:t>
            </a:r>
            <a:r>
              <a:rPr lang="pl-PL" sz="2000" b="1" dirty="0" err="1" smtClean="0"/>
              <a:t>Slawistik</a:t>
            </a:r>
            <a:r>
              <a:rPr lang="pl-PL" sz="2000" b="1" dirty="0" smtClean="0"/>
              <a:t> </a:t>
            </a:r>
            <a:br>
              <a:rPr lang="pl-PL" sz="2000" b="1" dirty="0" smtClean="0"/>
            </a:br>
            <a:r>
              <a:rPr lang="pl-PL" sz="2000" b="1" dirty="0" smtClean="0"/>
              <a:t>der </a:t>
            </a:r>
            <a:r>
              <a:rPr lang="de-AT" sz="2000" b="1" dirty="0" smtClean="0"/>
              <a:t>Karl-Franzens </a:t>
            </a:r>
            <a:r>
              <a:rPr lang="pl-PL" sz="2000" b="1" dirty="0" err="1" smtClean="0"/>
              <a:t>Universität</a:t>
            </a:r>
            <a:r>
              <a:rPr lang="pl-PL" sz="2000" b="1" dirty="0" smtClean="0"/>
              <a:t> Graz</a:t>
            </a:r>
            <a:r>
              <a:rPr lang="de-AT" sz="2000" b="1" dirty="0" smtClean="0"/>
              <a:t/>
            </a:r>
            <a:br>
              <a:rPr lang="de-AT" sz="2000" b="1" dirty="0" smtClean="0"/>
            </a:br>
            <a:r>
              <a:rPr lang="pl-PL" sz="1800" b="1" dirty="0" smtClean="0"/>
              <a:t>http://www-gewi.kfunigraz.ac.at/gralis</a:t>
            </a:r>
            <a:r>
              <a:rPr lang="de-AT" sz="1800" b="1" dirty="0" smtClean="0"/>
              <a:t/>
            </a:r>
            <a:br>
              <a:rPr lang="de-AT" sz="1800" b="1" dirty="0" smtClean="0"/>
            </a:br>
            <a:r>
              <a:rPr lang="de-DE" sz="1800" b="1" dirty="0" smtClean="0"/>
              <a:t>branko.tosovic@uni-graz.at</a:t>
            </a:r>
            <a:r>
              <a:rPr lang="de-AT" sz="2000" b="1" dirty="0" smtClean="0"/>
              <a:t> </a:t>
            </a:r>
            <a:r>
              <a:rPr lang="sr-Latn-BA" sz="2000" b="1" dirty="0" smtClean="0"/>
              <a:t/>
            </a:r>
            <a:br>
              <a:rPr lang="sr-Latn-BA" sz="2000" b="1" dirty="0" smtClean="0"/>
            </a:b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sr-Latn-CS" sz="6000" b="1" dirty="0" smtClean="0">
                <a:solidFill>
                  <a:srgbClr val="FF0000"/>
                </a:solidFill>
              </a:rPr>
              <a:t>Ćopićeva poetičnost prostora</a:t>
            </a:r>
            <a:r>
              <a:rPr lang="de-AT" sz="6000" b="1" dirty="0">
                <a:solidFill>
                  <a:srgbClr val="FF0000"/>
                </a:solidFill>
              </a:rPr>
              <a:t/>
            </a:r>
            <a:br>
              <a:rPr lang="de-AT" sz="6000" b="1" dirty="0">
                <a:solidFill>
                  <a:srgbClr val="FF0000"/>
                </a:solidFill>
              </a:rPr>
            </a:br>
            <a:r>
              <a:rPr lang="de-DE" b="1" dirty="0" smtClean="0">
                <a:solidFill>
                  <a:srgbClr val="FF0000"/>
                </a:solidFill>
              </a:rPr>
              <a:t/>
            </a:r>
            <a:br>
              <a:rPr lang="de-DE" b="1" dirty="0" smtClean="0">
                <a:solidFill>
                  <a:srgbClr val="FF0000"/>
                </a:solidFill>
              </a:rPr>
            </a:br>
            <a:r>
              <a:rPr lang="sr-Latn-CS" sz="4000" b="1" dirty="0" smtClean="0">
                <a:solidFill>
                  <a:srgbClr val="FF0000"/>
                </a:solidFill>
              </a:rPr>
              <a:t/>
            </a:r>
            <a:br>
              <a:rPr lang="sr-Latn-CS" sz="4000" b="1" dirty="0" smtClean="0">
                <a:solidFill>
                  <a:srgbClr val="FF0000"/>
                </a:solidFill>
              </a:rPr>
            </a:br>
            <a:endParaRPr lang="en-US" sz="4000" b="1" dirty="0" smtClean="0">
              <a:solidFill>
                <a:srgbClr val="FF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5203825"/>
            <a:ext cx="8569325" cy="12969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bg-BG" sz="1000" b="1" dirty="0" smtClean="0"/>
          </a:p>
          <a:p>
            <a:pPr algn="l" eaLnBrk="1" hangingPunct="1">
              <a:lnSpc>
                <a:spcPct val="80000"/>
              </a:lnSpc>
            </a:pPr>
            <a:r>
              <a:rPr lang="sr-Latn-CS" sz="1600" b="1" dirty="0" smtClean="0"/>
              <a:t>Šesti</a:t>
            </a:r>
            <a:r>
              <a:rPr lang="de-AT" sz="1600" b="1" dirty="0" smtClean="0"/>
              <a:t> </a:t>
            </a:r>
            <a:r>
              <a:rPr lang="sr-Latn-RS" sz="1600" b="1" dirty="0" smtClean="0"/>
              <a:t>Ćopićev simpozijum </a:t>
            </a:r>
          </a:p>
          <a:p>
            <a:pPr algn="l" eaLnBrk="1" hangingPunct="1">
              <a:lnSpc>
                <a:spcPct val="80000"/>
              </a:lnSpc>
            </a:pPr>
            <a:r>
              <a:rPr lang="sr-Latn-CS" sz="1600" b="1" dirty="0" smtClean="0"/>
              <a:t>„Ćopićeva poetika </a:t>
            </a:r>
            <a:r>
              <a:rPr lang="sr-Latn-CS" sz="1600" b="1" dirty="0" smtClean="0"/>
              <a:t>prostora“</a:t>
            </a:r>
            <a:endParaRPr lang="sr-Latn-RS" sz="1600" b="1" dirty="0" smtClean="0"/>
          </a:p>
          <a:p>
            <a:pPr algn="l" eaLnBrk="1" hangingPunct="1">
              <a:lnSpc>
                <a:spcPct val="80000"/>
              </a:lnSpc>
            </a:pPr>
            <a:r>
              <a:rPr lang="de-DE" sz="1600" b="1" dirty="0" smtClean="0"/>
              <a:t>B</a:t>
            </a:r>
            <a:r>
              <a:rPr lang="sr-Latn-CS" sz="1600" b="1" dirty="0" err="1" smtClean="0"/>
              <a:t>eograd</a:t>
            </a:r>
            <a:r>
              <a:rPr lang="ru-RU" sz="1600" b="1" dirty="0" smtClean="0"/>
              <a:t> </a:t>
            </a:r>
            <a:r>
              <a:rPr lang="de-AT" sz="1600" b="1" dirty="0" smtClean="0"/>
              <a:t> </a:t>
            </a:r>
            <a:endParaRPr lang="de-DE" sz="1600" b="1" dirty="0" smtClean="0"/>
          </a:p>
          <a:p>
            <a:pPr algn="l" eaLnBrk="1" hangingPunct="1">
              <a:lnSpc>
                <a:spcPct val="80000"/>
              </a:lnSpc>
            </a:pPr>
            <a:r>
              <a:rPr lang="sr-Latn-CS" sz="1600" b="1" dirty="0" smtClean="0"/>
              <a:t>8</a:t>
            </a:r>
            <a:r>
              <a:rPr lang="sr-Latn-RS" sz="1600" b="1" dirty="0" smtClean="0"/>
              <a:t>–10</a:t>
            </a:r>
            <a:r>
              <a:rPr lang="ru-RU" sz="1600" b="1" dirty="0" smtClean="0"/>
              <a:t>. </a:t>
            </a:r>
            <a:r>
              <a:rPr lang="de-DE" sz="1600" b="1" dirty="0" err="1" smtClean="0"/>
              <a:t>septembar</a:t>
            </a:r>
            <a:r>
              <a:rPr lang="hr-HR" sz="1600" b="1" dirty="0" smtClean="0"/>
              <a:t> 20</a:t>
            </a:r>
            <a:r>
              <a:rPr lang="ru-RU" sz="1600" b="1" dirty="0" smtClean="0"/>
              <a:t>1</a:t>
            </a:r>
            <a:r>
              <a:rPr lang="sr-Latn-CS" sz="1600" b="1" dirty="0" smtClean="0"/>
              <a:t>6</a:t>
            </a:r>
            <a:r>
              <a:rPr lang="de-DE" sz="1600" b="1" dirty="0" smtClean="0"/>
              <a:t>. </a:t>
            </a:r>
            <a:r>
              <a:rPr lang="de-DE" sz="1600" b="1" dirty="0" err="1" smtClean="0"/>
              <a:t>godine</a:t>
            </a:r>
            <a:r>
              <a:rPr lang="de-AT" sz="1600" dirty="0" smtClean="0"/>
              <a:t> </a:t>
            </a:r>
            <a:endParaRPr lang="de-AT" sz="1600" b="1" dirty="0" smtClean="0"/>
          </a:p>
          <a:p>
            <a:pPr eaLnBrk="1" hangingPunct="1">
              <a:lnSpc>
                <a:spcPct val="80000"/>
              </a:lnSpc>
            </a:pPr>
            <a:endParaRPr lang="de-AT" sz="1600" dirty="0" smtClean="0"/>
          </a:p>
          <a:p>
            <a:pPr eaLnBrk="1" hangingPunct="1">
              <a:lnSpc>
                <a:spcPct val="80000"/>
              </a:lnSpc>
            </a:pPr>
            <a:endParaRPr lang="sr-Latn-CS" sz="1600" b="1" i="1" dirty="0" smtClean="0"/>
          </a:p>
        </p:txBody>
      </p:sp>
      <p:pic>
        <p:nvPicPr>
          <p:cNvPr id="2052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214313"/>
            <a:ext cx="128587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332656"/>
            <a:ext cx="1296144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b="1" dirty="0" smtClean="0">
                <a:solidFill>
                  <a:srgbClr val="800000"/>
                </a:solidFill>
              </a:rPr>
              <a:t>Mjesec i mjesečina</a:t>
            </a:r>
            <a:endParaRPr lang="de-AT" b="1" dirty="0">
              <a:solidFill>
                <a:srgbClr val="8000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916832"/>
            <a:ext cx="7148461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7077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12775"/>
            <a:ext cx="7560840" cy="499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2134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12775"/>
            <a:ext cx="7488832" cy="4806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20850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132856"/>
            <a:ext cx="7963097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61011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36712"/>
            <a:ext cx="8417599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86657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492896"/>
            <a:ext cx="8226276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53470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76672"/>
            <a:ext cx="7992888" cy="5681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0539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Literatura</a:t>
            </a:r>
            <a:endParaRPr lang="sr-Latn-C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sz="2400" dirty="0" err="1"/>
              <a:t>Idri­zo­vić</a:t>
            </a:r>
            <a:r>
              <a:rPr lang="sr-Latn-CS" sz="2400" dirty="0"/>
              <a:t> 1981: </a:t>
            </a:r>
            <a:r>
              <a:rPr lang="sr-Latn-CS" sz="2400" dirty="0" err="1"/>
              <a:t>Idri­zo­vić</a:t>
            </a:r>
            <a:r>
              <a:rPr lang="sr-Latn-CS" sz="2400" dirty="0"/>
              <a:t>, </a:t>
            </a:r>
            <a:r>
              <a:rPr lang="sr-Latn-CS" sz="2400" dirty="0" err="1"/>
              <a:t>Muris</a:t>
            </a:r>
            <a:r>
              <a:rPr lang="sr-Latn-CS" sz="2400" dirty="0"/>
              <a:t> (ur.). </a:t>
            </a:r>
            <a:r>
              <a:rPr lang="sr-Latn-CS" sz="2400" i="1" dirty="0"/>
              <a:t>Kri­ti­ča­ri o Bran­ku </a:t>
            </a:r>
            <a:r>
              <a:rPr lang="sr-Latn-CS" sz="2400" i="1" dirty="0" err="1"/>
              <a:t>Ćopi­ću</a:t>
            </a:r>
            <a:r>
              <a:rPr lang="sr-Latn-CS" sz="2400" dirty="0"/>
              <a:t>. Sara­je­vo: Svje­tlost. 253 s.</a:t>
            </a:r>
            <a:endParaRPr lang="de-DE" sz="2400" dirty="0"/>
          </a:p>
          <a:p>
            <a:r>
              <a:rPr lang="sr-Latn-CS" sz="2400" dirty="0" smtClean="0"/>
              <a:t>Jev­tić </a:t>
            </a:r>
            <a:r>
              <a:rPr lang="sr-Latn-CS" sz="2400" dirty="0"/>
              <a:t>2000: Jev­tić, Miloš. </a:t>
            </a:r>
            <a:r>
              <a:rPr lang="sr-Latn-CS" sz="2400" i="1" dirty="0"/>
              <a:t>Pri­po­ve­da­nja Bran­ka Ćopi­ća</a:t>
            </a:r>
            <a:r>
              <a:rPr lang="sr-Latn-CS" sz="2400" dirty="0"/>
              <a:t>. Banja Luka: Glas srp­ski. 159 s. </a:t>
            </a:r>
            <a:endParaRPr lang="de-DE" sz="2400" dirty="0" smtClean="0"/>
          </a:p>
          <a:p>
            <a:r>
              <a:rPr lang="sr-Latn-CS" sz="2400" dirty="0"/>
              <a:t>Popo­vić 2009: Popo­vić, Rado­van. </a:t>
            </a:r>
            <a:r>
              <a:rPr lang="sr-Latn-CS" sz="2400" i="1" dirty="0"/>
              <a:t>Put do mosta</a:t>
            </a:r>
            <a:r>
              <a:rPr lang="sr-Latn-CS" sz="2400" dirty="0"/>
              <a:t>. Beo­grad: Slu­žbe­ni gla­snik. 159 s</a:t>
            </a:r>
            <a:r>
              <a:rPr lang="sr-Latn-CS" sz="2400" dirty="0" smtClean="0"/>
              <a:t>.</a:t>
            </a:r>
          </a:p>
          <a:p>
            <a:r>
              <a:rPr lang="sr-Latn-CS" sz="2400" dirty="0"/>
              <a:t>Sabra­na dela [Ćopić 1985]: Ćopić, Bran­ko. </a:t>
            </a:r>
            <a:r>
              <a:rPr lang="sr-Latn-CS" sz="2400" i="1" dirty="0"/>
              <a:t>Sabra­na dela</a:t>
            </a:r>
            <a:r>
              <a:rPr lang="sr-Latn-CS" sz="2400" dirty="0"/>
              <a:t>. Tom I–</a:t>
            </a:r>
            <a:r>
              <a:rPr lang="sr-Latn-CS" sz="2400" dirty="0" err="1"/>
              <a:t>XV</a:t>
            </a:r>
            <a:r>
              <a:rPr lang="sr-Latn-CS" sz="2400" dirty="0"/>
              <a:t>. Ur. Vuk </a:t>
            </a:r>
            <a:r>
              <a:rPr lang="sr-Latn-CS" sz="2400" dirty="0" err="1"/>
              <a:t>Krnje­vić</a:t>
            </a:r>
            <a:r>
              <a:rPr lang="sr-Latn-CS" sz="2400" dirty="0"/>
              <a:t>. Beo­grad – Sara­je­vo: Pro­sve­ta – Svje­tlost – Vese­lin Masle­ša. </a:t>
            </a:r>
            <a:endParaRPr lang="de-DE" sz="2400" dirty="0"/>
          </a:p>
          <a:p>
            <a:endParaRPr lang="de-DE" dirty="0"/>
          </a:p>
          <a:p>
            <a:endParaRPr lang="de-DE" dirty="0"/>
          </a:p>
          <a:p>
            <a:endParaRPr lang="sr-Latn-C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625"/>
            <a:ext cx="609976" cy="762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512" y="764704"/>
            <a:ext cx="11416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Branko </a:t>
            </a:r>
            <a:r>
              <a:rPr lang="pl-PL" sz="1200" b="1" u="none" dirty="0" err="1">
                <a:latin typeface="Times New Roman" pitchFamily="18" charset="0"/>
                <a:ea typeface="宋体" charset="-122"/>
                <a:cs typeface="Times New Roman" pitchFamily="18" charset="0"/>
              </a:rPr>
              <a:t>Ćopić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 </a:t>
            </a:r>
            <a:endParaRPr lang="pl-PL" sz="1200" b="1" u="none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algn="ctr" eaLnBrk="0" hangingPunct="0"/>
            <a:r>
              <a:rPr lang="pl-PL" sz="1200" b="1" u="none" smtClean="0">
                <a:latin typeface="Times New Roman" pitchFamily="18" charset="0"/>
                <a:ea typeface="宋体" charset="-122"/>
                <a:cs typeface="Times New Roman" pitchFamily="18" charset="0"/>
              </a:rPr>
              <a:t>(1915–1984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9909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Sadržaj</a:t>
            </a:r>
            <a:endParaRPr lang="sr-Latn-C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r-Latn-CS" dirty="0" err="1"/>
              <a:t>Š</a:t>
            </a:r>
            <a:r>
              <a:rPr lang="de-AT" dirty="0" err="1" smtClean="0"/>
              <a:t>ta</a:t>
            </a:r>
            <a:r>
              <a:rPr lang="de-AT" dirty="0" smtClean="0"/>
              <a:t> je </a:t>
            </a:r>
            <a:r>
              <a:rPr lang="de-AT" dirty="0" err="1" smtClean="0"/>
              <a:t>poetika</a:t>
            </a:r>
            <a:r>
              <a:rPr lang="sr-Latn-CS" dirty="0" smtClean="0"/>
              <a:t> prostora</a:t>
            </a:r>
            <a:r>
              <a:rPr lang="de-AT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sr-Latn-CS" dirty="0" smtClean="0"/>
              <a:t>Tipovi p</a:t>
            </a:r>
            <a:r>
              <a:rPr lang="de-AT" dirty="0" err="1" smtClean="0"/>
              <a:t>rostor</a:t>
            </a:r>
            <a:r>
              <a:rPr lang="sr-Latn-CS" dirty="0" smtClean="0"/>
              <a:t>a</a:t>
            </a:r>
            <a:endParaRPr lang="sr-Latn-BA" dirty="0" smtClean="0"/>
          </a:p>
          <a:p>
            <a:pPr marL="514350" indent="-514350">
              <a:buFont typeface="+mj-lt"/>
              <a:buAutoNum type="arabicPeriod"/>
            </a:pPr>
            <a:r>
              <a:rPr lang="sr-Latn-BA" dirty="0" smtClean="0"/>
              <a:t>Vrste </a:t>
            </a:r>
            <a:r>
              <a:rPr lang="sr-Latn-BA" dirty="0" err="1" smtClean="0"/>
              <a:t>Ćopićevog</a:t>
            </a:r>
            <a:r>
              <a:rPr lang="sr-Latn-BA" dirty="0" smtClean="0"/>
              <a:t> poetskog prostora</a:t>
            </a:r>
            <a:endParaRPr lang="sr-Latn-BA" dirty="0" smtClean="0"/>
          </a:p>
          <a:p>
            <a:pPr marL="514350" indent="-514350">
              <a:buFont typeface="+mj-lt"/>
              <a:buAutoNum type="arabicPeriod"/>
            </a:pPr>
            <a:r>
              <a:rPr lang="sr-Latn-BA" dirty="0" smtClean="0"/>
              <a:t>Pojavni oblici </a:t>
            </a:r>
            <a:r>
              <a:rPr lang="sr-Latn-BA" dirty="0" err="1" smtClean="0"/>
              <a:t>Ćopićeve</a:t>
            </a:r>
            <a:r>
              <a:rPr lang="sr-Latn-BA" dirty="0" smtClean="0"/>
              <a:t> poetizacije prostora</a:t>
            </a:r>
            <a:endParaRPr lang="sr-Latn-BA" dirty="0" smtClean="0"/>
          </a:p>
          <a:p>
            <a:pPr marL="514350" indent="-514350">
              <a:buFont typeface="+mj-lt"/>
              <a:buAutoNum type="arabicPeriod"/>
            </a:pPr>
            <a:r>
              <a:rPr lang="sr-Latn-BA" dirty="0" smtClean="0"/>
              <a:t>Mjesec i mjesečina</a:t>
            </a:r>
            <a:endParaRPr lang="sr-Latn-BA" dirty="0" smtClean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625"/>
            <a:ext cx="609976" cy="762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512" y="764704"/>
            <a:ext cx="11416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Branko </a:t>
            </a:r>
            <a:r>
              <a:rPr lang="pl-PL" sz="1200" b="1" u="none" dirty="0" err="1">
                <a:latin typeface="Times New Roman" pitchFamily="18" charset="0"/>
                <a:ea typeface="宋体" charset="-122"/>
                <a:cs typeface="Times New Roman" pitchFamily="18" charset="0"/>
              </a:rPr>
              <a:t>Ćopić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 </a:t>
            </a:r>
            <a:endParaRPr lang="pl-PL" sz="1200" b="1" u="none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algn="ctr" eaLnBrk="0" hangingPunct="0"/>
            <a:r>
              <a:rPr lang="pl-PL" sz="1200" b="1" u="none" smtClean="0">
                <a:latin typeface="Times New Roman" pitchFamily="18" charset="0"/>
                <a:ea typeface="宋体" charset="-122"/>
                <a:cs typeface="Times New Roman" pitchFamily="18" charset="0"/>
              </a:rPr>
              <a:t>(1915–1984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2775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b="1" dirty="0" smtClean="0">
                <a:solidFill>
                  <a:srgbClr val="800000"/>
                </a:solidFill>
              </a:rPr>
              <a:t>Poetika prostora</a:t>
            </a:r>
            <a:endParaRPr lang="sr-Latn-CS" b="1" dirty="0">
              <a:solidFill>
                <a:srgbClr val="8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CS" dirty="0" err="1" smtClean="0"/>
              <a:t>Umjetničko</a:t>
            </a:r>
            <a:r>
              <a:rPr lang="sr-Latn-CS" dirty="0" smtClean="0"/>
              <a:t> </a:t>
            </a:r>
            <a:r>
              <a:rPr lang="sr-Latn-CS" dirty="0"/>
              <a:t>opserviranje, osmišljavanje i izražavanje realnog ili fiktivnog </a:t>
            </a:r>
            <a:r>
              <a:rPr lang="sr-Latn-CS" dirty="0" smtClean="0"/>
              <a:t>toposa</a:t>
            </a:r>
          </a:p>
          <a:p>
            <a:pPr marL="0" indent="0">
              <a:buNone/>
            </a:pPr>
            <a:r>
              <a:rPr lang="sr-Latn-CS" dirty="0" smtClean="0"/>
              <a:t>Realni i fiktivni prostor</a:t>
            </a:r>
          </a:p>
          <a:p>
            <a:pPr marL="0" indent="0">
              <a:buNone/>
            </a:pPr>
            <a:r>
              <a:rPr lang="sr-Latn-CS" dirty="0" smtClean="0"/>
              <a:t>Čovjekov spoljni i unutrašnji prostor </a:t>
            </a:r>
            <a:endParaRPr lang="sr-Latn-CS" dirty="0" smtClean="0"/>
          </a:p>
          <a:p>
            <a:pPr marL="0" indent="0">
              <a:buNone/>
            </a:pPr>
            <a:r>
              <a:rPr lang="sr-Latn-CS" dirty="0" smtClean="0"/>
              <a:t>Toponimski prostor</a:t>
            </a:r>
          </a:p>
          <a:p>
            <a:pPr marL="0" indent="0">
              <a:buNone/>
            </a:pPr>
            <a:r>
              <a:rPr lang="sr-Latn-CS" dirty="0" err="1" smtClean="0"/>
              <a:t>Fitonimski</a:t>
            </a:r>
            <a:r>
              <a:rPr lang="sr-Latn-CS" dirty="0" smtClean="0"/>
              <a:t> prostor</a:t>
            </a:r>
          </a:p>
          <a:p>
            <a:pPr marL="0" indent="0">
              <a:buNone/>
            </a:pPr>
            <a:r>
              <a:rPr lang="sr-Latn-CS" dirty="0" err="1" smtClean="0"/>
              <a:t>Zoonimski</a:t>
            </a:r>
            <a:r>
              <a:rPr lang="sr-Latn-CS" dirty="0" smtClean="0"/>
              <a:t> prostor</a:t>
            </a:r>
          </a:p>
          <a:p>
            <a:pPr marL="0" indent="0">
              <a:buNone/>
            </a:pPr>
            <a:r>
              <a:rPr lang="sr-Latn-CS" dirty="0" err="1" smtClean="0"/>
              <a:t>Spacijalni</a:t>
            </a:r>
            <a:r>
              <a:rPr lang="sr-Latn-CS" dirty="0" smtClean="0"/>
              <a:t> atributi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29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CS" dirty="0" smtClean="0"/>
              <a:t>Pojavni oblici (43)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r-Latn-CS" b="1" dirty="0" err="1" smtClean="0">
                <a:solidFill>
                  <a:srgbClr val="800000"/>
                </a:solidFill>
              </a:rPr>
              <a:t>Ćopićeva</a:t>
            </a:r>
            <a:r>
              <a:rPr lang="sr-Latn-CS" b="1" dirty="0" smtClean="0">
                <a:solidFill>
                  <a:srgbClr val="800000"/>
                </a:solidFill>
              </a:rPr>
              <a:t> </a:t>
            </a:r>
            <a:r>
              <a:rPr lang="sr-Latn-CS" b="1" dirty="0">
                <a:solidFill>
                  <a:srgbClr val="800000"/>
                </a:solidFill>
              </a:rPr>
              <a:t>poetizacija </a:t>
            </a:r>
            <a:r>
              <a:rPr lang="sr-Latn-CS" b="1" dirty="0" smtClean="0">
                <a:solidFill>
                  <a:srgbClr val="800000"/>
                </a:solidFill>
              </a:rPr>
              <a:t>prostora</a:t>
            </a:r>
            <a:endParaRPr lang="sr-Latn-CS" b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075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/>
          <a:lstStyle/>
          <a:p>
            <a:pPr marL="0" lvl="0" indent="0">
              <a:buNone/>
            </a:pPr>
            <a:r>
              <a:rPr lang="sr-Latn-CS" dirty="0" smtClean="0"/>
              <a:t>1. ono </a:t>
            </a:r>
            <a:r>
              <a:rPr lang="sr-Latn-CS" dirty="0"/>
              <a:t>što je u odnosu na čovjeka gore locirano: prije svega nebo, mjesec, mjesečina</a:t>
            </a:r>
            <a:r>
              <a:rPr lang="sr-Latn-CS" baseline="-25000" dirty="0"/>
              <a:t>7</a:t>
            </a:r>
            <a:r>
              <a:rPr lang="sr-Latn-CS" dirty="0"/>
              <a:t>, sunce</a:t>
            </a:r>
            <a:r>
              <a:rPr lang="sr-Latn-CS" baseline="-25000" dirty="0"/>
              <a:t>2</a:t>
            </a:r>
            <a:r>
              <a:rPr lang="sr-Latn-CS" dirty="0"/>
              <a:t>, oblak, zvijezde</a:t>
            </a:r>
            <a:r>
              <a:rPr lang="sr-Latn-CS" baseline="-25000" dirty="0"/>
              <a:t>2</a:t>
            </a:r>
            <a:r>
              <a:rPr lang="sr-Latn-CS" dirty="0"/>
              <a:t>, </a:t>
            </a:r>
            <a:r>
              <a:rPr lang="sr-Latn-CS" dirty="0" smtClean="0"/>
              <a:t>kosmos</a:t>
            </a:r>
            <a:r>
              <a:rPr lang="sr-Latn-CS" baseline="-25000" dirty="0" smtClean="0"/>
              <a:t>1</a:t>
            </a:r>
            <a:endParaRPr lang="de-AT" dirty="0"/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228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sr-Latn-CS" dirty="0" smtClean="0"/>
              <a:t>2. ono </a:t>
            </a:r>
            <a:r>
              <a:rPr lang="sr-Latn-CS" dirty="0"/>
              <a:t>što je u odnosu na čovjeka </a:t>
            </a:r>
            <a:r>
              <a:rPr lang="sr-Latn-CS" u="sng" dirty="0"/>
              <a:t>dolje locirano</a:t>
            </a:r>
            <a:r>
              <a:rPr lang="sr-Latn-CS" dirty="0"/>
              <a:t> (zemlja kao ‛tle’, temelj, rupa, jaruga, ponor, do</a:t>
            </a:r>
            <a:r>
              <a:rPr lang="sr-Latn-CS" baseline="-25000" dirty="0"/>
              <a:t>1</a:t>
            </a:r>
            <a:r>
              <a:rPr lang="sr-Latn-CS" dirty="0"/>
              <a:t>, dolina</a:t>
            </a:r>
            <a:r>
              <a:rPr lang="sr-Latn-CS" baseline="-25000" dirty="0"/>
              <a:t>2</a:t>
            </a:r>
            <a:r>
              <a:rPr lang="sr-Latn-CS" dirty="0"/>
              <a:t>, podrum, ambar, bunar</a:t>
            </a:r>
            <a:r>
              <a:rPr lang="sr-Latn-CS" baseline="-25000" dirty="0"/>
              <a:t>1</a:t>
            </a:r>
            <a:r>
              <a:rPr lang="sr-Latn-CS" dirty="0"/>
              <a:t>, podzemlje, dno, korijenje</a:t>
            </a:r>
            <a:r>
              <a:rPr lang="sr-Latn-CS" baseline="-25000" dirty="0"/>
              <a:t>1</a:t>
            </a:r>
            <a:r>
              <a:rPr lang="sr-Latn-CS" dirty="0" smtClean="0"/>
              <a:t>) 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327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sr-Latn-CS" dirty="0" smtClean="0"/>
              <a:t>3. ono </a:t>
            </a:r>
            <a:r>
              <a:rPr lang="sr-Latn-CS" dirty="0"/>
              <a:t>što je vertikalno markirano: planina</a:t>
            </a:r>
            <a:r>
              <a:rPr lang="sr-Latn-CS" baseline="-25000" dirty="0"/>
              <a:t>4</a:t>
            </a:r>
            <a:r>
              <a:rPr lang="sr-Latn-CS" dirty="0"/>
              <a:t> (Grmeč</a:t>
            </a:r>
            <a:r>
              <a:rPr lang="sr-Latn-CS" baseline="-25000" dirty="0"/>
              <a:t>1</a:t>
            </a:r>
            <a:r>
              <a:rPr lang="sr-Latn-CS" dirty="0"/>
              <a:t>, Kozara</a:t>
            </a:r>
            <a:r>
              <a:rPr lang="sr-Latn-CS" baseline="-25000" dirty="0"/>
              <a:t>2</a:t>
            </a:r>
            <a:r>
              <a:rPr lang="sr-Latn-CS" dirty="0"/>
              <a:t>, Prkosi</a:t>
            </a:r>
            <a:r>
              <a:rPr lang="sr-Latn-CS" baseline="-25000" dirty="0"/>
              <a:t>1</a:t>
            </a:r>
            <a:r>
              <a:rPr lang="sr-Latn-CS" dirty="0"/>
              <a:t>, Kilimandžaro</a:t>
            </a:r>
            <a:r>
              <a:rPr lang="sr-Latn-CS" baseline="-25000" dirty="0"/>
              <a:t>2</a:t>
            </a:r>
            <a:r>
              <a:rPr lang="sr-Latn-CS" dirty="0"/>
              <a:t>), gora, brdo, vrh, visoravan, visina, kula</a:t>
            </a:r>
            <a:r>
              <a:rPr lang="sr-Latn-CS" baseline="-25000" dirty="0"/>
              <a:t>1</a:t>
            </a:r>
            <a:r>
              <a:rPr lang="sr-Latn-CS" dirty="0"/>
              <a:t>, panj</a:t>
            </a:r>
            <a:r>
              <a:rPr lang="sr-Latn-CS" baseline="-25000" dirty="0"/>
              <a:t>1</a:t>
            </a:r>
            <a:r>
              <a:rPr lang="sr-Latn-CS" dirty="0" smtClean="0"/>
              <a:t>)</a:t>
            </a:r>
            <a:endParaRPr lang="de-AT" dirty="0"/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81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sr-Latn-CS" dirty="0" smtClean="0"/>
              <a:t>4. ono </a:t>
            </a:r>
            <a:r>
              <a:rPr lang="sr-Latn-CS" dirty="0"/>
              <a:t>što je isključivo vertikalni artefakt: svijeća, ikona</a:t>
            </a:r>
            <a:r>
              <a:rPr lang="sr-Latn-CS" baseline="-25000" dirty="0"/>
              <a:t>1</a:t>
            </a:r>
            <a:r>
              <a:rPr lang="sr-Latn-CS" dirty="0"/>
              <a:t>, verige na ognjištu, padobran</a:t>
            </a:r>
            <a:r>
              <a:rPr lang="sr-Latn-CS" baseline="-25000" dirty="0"/>
              <a:t>1</a:t>
            </a:r>
            <a:r>
              <a:rPr lang="sr-Latn-CS" dirty="0"/>
              <a:t>, kišobran, sat na zidu, zavjesa, zastor, zvono</a:t>
            </a:r>
            <a:r>
              <a:rPr lang="sr-Latn-CS" baseline="-25000" dirty="0"/>
              <a:t>1</a:t>
            </a:r>
            <a:r>
              <a:rPr lang="sr-Latn-CS" dirty="0"/>
              <a:t>, pečat</a:t>
            </a:r>
            <a:r>
              <a:rPr lang="sr-Latn-CS" baseline="-25000" dirty="0"/>
              <a:t>1</a:t>
            </a:r>
            <a:r>
              <a:rPr lang="sr-Latn-CS" dirty="0"/>
              <a:t>, slika i okvir</a:t>
            </a:r>
            <a:r>
              <a:rPr lang="sr-Latn-CS" baseline="-25000" dirty="0"/>
              <a:t>1</a:t>
            </a:r>
            <a:r>
              <a:rPr lang="sr-Latn-CS" dirty="0" smtClean="0"/>
              <a:t>)</a:t>
            </a:r>
            <a:endParaRPr lang="de-AT" dirty="0"/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334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sr-Latn-CS" dirty="0" smtClean="0"/>
              <a:t>5. ono </a:t>
            </a:r>
            <a:r>
              <a:rPr lang="sr-Latn-CS" dirty="0"/>
              <a:t>što je pretežno vertikalni artefakt: ormar, polica, sanduk, lampa</a:t>
            </a:r>
            <a:r>
              <a:rPr lang="sr-Latn-CS" baseline="-25000" dirty="0"/>
              <a:t>1</a:t>
            </a:r>
            <a:r>
              <a:rPr lang="sr-Latn-CS" dirty="0"/>
              <a:t>, fenjer, svjetiljka</a:t>
            </a:r>
            <a:r>
              <a:rPr lang="sr-Latn-CS" baseline="-25000" dirty="0"/>
              <a:t>1</a:t>
            </a:r>
            <a:r>
              <a:rPr lang="sr-Latn-CS" dirty="0"/>
              <a:t>, ogledalo, lončić</a:t>
            </a:r>
            <a:r>
              <a:rPr lang="sr-Latn-CS" baseline="-25000" dirty="0"/>
              <a:t>1</a:t>
            </a:r>
            <a:r>
              <a:rPr lang="sr-Latn-CS" dirty="0"/>
              <a:t>, spomenik</a:t>
            </a:r>
            <a:r>
              <a:rPr lang="sr-Latn-CS" baseline="-25000" dirty="0"/>
              <a:t>2</a:t>
            </a:r>
            <a:r>
              <a:rPr lang="sr-Latn-CS" dirty="0"/>
              <a:t>, bure(</a:t>
            </a:r>
            <a:r>
              <a:rPr lang="sr-Latn-CS" dirty="0" err="1"/>
              <a:t>ence</a:t>
            </a:r>
            <a:r>
              <a:rPr lang="sr-Latn-CS" dirty="0"/>
              <a:t>)</a:t>
            </a:r>
            <a:r>
              <a:rPr lang="sr-Latn-CS" baseline="-25000" dirty="0"/>
              <a:t> 2</a:t>
            </a:r>
            <a:r>
              <a:rPr lang="sr-Latn-CS" dirty="0"/>
              <a:t>, </a:t>
            </a:r>
            <a:r>
              <a:rPr lang="sr-Latn-CS" dirty="0" smtClean="0"/>
              <a:t>boca</a:t>
            </a:r>
            <a:r>
              <a:rPr lang="sr-Latn-CS" baseline="-25000" dirty="0" smtClean="0"/>
              <a:t>1</a:t>
            </a:r>
            <a:endParaRPr lang="de-AT" dirty="0"/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2349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370</Words>
  <Application>Microsoft Office PowerPoint</Application>
  <PresentationFormat>Bildschirmpräsentation (4:3)</PresentationFormat>
  <Paragraphs>55</Paragraphs>
  <Slides>17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18" baseType="lpstr">
      <vt:lpstr>Default Design</vt:lpstr>
      <vt:lpstr> Branko Tošović   Institut für Slawistik  der Karl-Franzens Universität Graz http://www-gewi.kfunigraz.ac.at/gralis branko.tosovic@uni-graz.at    Ćopićeva poetičnost prostora   </vt:lpstr>
      <vt:lpstr>Sadržaj</vt:lpstr>
      <vt:lpstr>Poetika prostora</vt:lpstr>
      <vt:lpstr>Ćopićeva poetizacija prostora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Mjesec i mjesečina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Literatura</vt:lpstr>
    </vt:vector>
  </TitlesOfParts>
  <Company>UNI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Branko Tošović Aoristno-imperfektno  emajliranje i čatovanje</dc:title>
  <dc:creator>BT</dc:creator>
  <cp:lastModifiedBy>branko</cp:lastModifiedBy>
  <cp:revision>2619</cp:revision>
  <dcterms:created xsi:type="dcterms:W3CDTF">2005-05-16T09:32:41Z</dcterms:created>
  <dcterms:modified xsi:type="dcterms:W3CDTF">2016-09-07T21:39:52Z</dcterms:modified>
</cp:coreProperties>
</file>