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60" r:id="rId3"/>
    <p:sldId id="261" r:id="rId4"/>
    <p:sldId id="259" r:id="rId5"/>
    <p:sldId id="262" r:id="rId6"/>
    <p:sldId id="263" r:id="rId7"/>
    <p:sldId id="265" r:id="rId8"/>
    <p:sldId id="264" r:id="rId9"/>
    <p:sldId id="266" r:id="rId10"/>
    <p:sldId id="273" r:id="rId11"/>
    <p:sldId id="267" r:id="rId12"/>
    <p:sldId id="269" r:id="rId13"/>
    <p:sldId id="271" r:id="rId14"/>
    <p:sldId id="270" r:id="rId15"/>
    <p:sldId id="268" r:id="rId16"/>
    <p:sldId id="272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9" r:id="rId30"/>
    <p:sldId id="291" r:id="rId31"/>
    <p:sldId id="292" r:id="rId32"/>
    <p:sldId id="294" r:id="rId33"/>
    <p:sldId id="295" r:id="rId34"/>
    <p:sldId id="293" r:id="rId35"/>
    <p:sldId id="296" r:id="rId36"/>
    <p:sldId id="297" r:id="rId37"/>
    <p:sldId id="257" r:id="rId38"/>
    <p:sldId id="299" r:id="rId39"/>
    <p:sldId id="300" r:id="rId40"/>
    <p:sldId id="301" r:id="rId41"/>
    <p:sldId id="302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52F73C6-05C6-4297-886E-F8F0C9C13F38}">
          <p14:sldIdLst>
            <p14:sldId id="256"/>
            <p14:sldId id="260"/>
            <p14:sldId id="261"/>
            <p14:sldId id="259"/>
            <p14:sldId id="262"/>
            <p14:sldId id="263"/>
            <p14:sldId id="265"/>
            <p14:sldId id="264"/>
            <p14:sldId id="266"/>
            <p14:sldId id="273"/>
            <p14:sldId id="267"/>
          </p14:sldIdLst>
        </p14:section>
        <p14:section name="Untitled Section" id="{387C96B2-A2F4-4579-8CB3-FD1783F91111}">
          <p14:sldIdLst>
            <p14:sldId id="269"/>
            <p14:sldId id="271"/>
            <p14:sldId id="270"/>
            <p14:sldId id="268"/>
            <p14:sldId id="272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9"/>
            <p14:sldId id="291"/>
            <p14:sldId id="292"/>
            <p14:sldId id="294"/>
            <p14:sldId id="295"/>
            <p14:sldId id="293"/>
            <p14:sldId id="296"/>
            <p14:sldId id="297"/>
            <p14:sldId id="257"/>
            <p14:sldId id="299"/>
            <p14:sldId id="300"/>
            <p14:sldId id="301"/>
            <p14:sldId id="30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7" autoAdjust="0"/>
  </p:normalViewPr>
  <p:slideViewPr>
    <p:cSldViewPr>
      <p:cViewPr varScale="1">
        <p:scale>
          <a:sx n="64" d="100"/>
          <a:sy n="64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5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CF373-3FF0-4806-B014-8571148A143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FEA87-1287-4174-A1DB-28D408739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34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15FC3-ECF3-48A3-A79D-98D30B0169D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59F32-346A-41E4-BF64-1E0FC21E5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310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59F32-346A-41E4-BF64-1E0FC21E5C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5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C6FD-CCE4-49C9-A51B-9AF79D3F2144}" type="datetime1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9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A1A5-0381-4495-9AA2-D4FDCD402F26}" type="datetime1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6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5860-19EC-4376-9A53-397B54CF3AD4}" type="datetime1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8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DA09-F035-4E01-BB19-A7693FAA33E3}" type="datetime1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0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FFA8-34AC-45ED-9F71-07A906E4A85B}" type="datetime1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2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0461-3B15-4A4F-9EDF-CF3D3E994CFE}" type="datetime1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3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E68-7229-4902-852C-443F24608236}" type="datetime1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D298-721E-4C68-8DFB-E4E1C36CEC4A}" type="datetime1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5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6EC5-AEE2-4644-ACFF-54137A5D2079}" type="datetime1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7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7621-BDB5-4B17-A612-F40BA8CB96EE}" type="datetime1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4505-460D-46D3-A4BB-7078006B29EC}" type="datetime1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4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89549-5734-428E-9AD9-EA6D82F5706F}" type="datetime1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74C47-94F0-44BE-891A-809464237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3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paser@hemo.net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457200"/>
            <a:ext cx="8153400" cy="5791200"/>
          </a:xfrm>
        </p:spPr>
        <p:txBody>
          <a:bodyPr>
            <a:normAutofit fontScale="90000"/>
          </a:bodyPr>
          <a:lstStyle/>
          <a:p>
            <a:r>
              <a:rPr lang="sr-Latn-BA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600" b="1" dirty="0" smtClean="0">
                <a:latin typeface="Arial" pitchFamily="34" charset="0"/>
                <a:cs typeface="Arial" pitchFamily="34" charset="0"/>
              </a:rPr>
            </a:br>
            <a:r>
              <a:rPr lang="sr-Latn-BA" sz="3600" b="1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3600" b="1" dirty="0">
                <a:latin typeface="Arial" pitchFamily="34" charset="0"/>
                <a:cs typeface="Arial" pitchFamily="34" charset="0"/>
              </a:rPr>
            </a:b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Sne</a:t>
            </a:r>
            <a:r>
              <a:rPr lang="sr-Latn-BA" sz="4000" b="1" dirty="0" err="1" smtClean="0">
                <a:latin typeface="Arial" pitchFamily="34" charset="0"/>
                <a:cs typeface="Arial" pitchFamily="34" charset="0"/>
              </a:rPr>
              <a:t>žana</a:t>
            </a:r>
            <a:r>
              <a:rPr lang="sr-Latn-BA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4000" b="1" dirty="0" err="1" smtClean="0">
                <a:latin typeface="Arial" pitchFamily="34" charset="0"/>
                <a:cs typeface="Arial" pitchFamily="34" charset="0"/>
              </a:rPr>
              <a:t>Paser</a:t>
            </a:r>
            <a:r>
              <a:rPr lang="sr-Latn-BA" sz="4000" dirty="0" smtClean="0">
                <a:latin typeface="Arial" pitchFamily="34" charset="0"/>
                <a:cs typeface="Arial" pitchFamily="34" charset="0"/>
              </a:rPr>
              <a:t> (Vršac)</a:t>
            </a:r>
            <a:br>
              <a:rPr lang="sr-Latn-BA" sz="400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1800" b="1" dirty="0" smtClean="0">
                <a:latin typeface="Arial" pitchFamily="34" charset="0"/>
                <a:cs typeface="Arial" pitchFamily="34" charset="0"/>
              </a:rPr>
              <a:t>Školski centar </a:t>
            </a:r>
            <a:br>
              <a:rPr lang="sr-Latn-BA" sz="1800" b="1" dirty="0" smtClean="0">
                <a:latin typeface="Arial" pitchFamily="34" charset="0"/>
                <a:cs typeface="Arial" pitchFamily="34" charset="0"/>
              </a:rPr>
            </a:br>
            <a:r>
              <a:rPr lang="sr-Latn-BA" sz="1800" b="1" dirty="0" smtClean="0">
                <a:latin typeface="Arial" pitchFamily="34" charset="0"/>
                <a:cs typeface="Arial" pitchFamily="34" charset="0"/>
              </a:rPr>
              <a:t>„Nikola Tesla“, Vršac</a:t>
            </a:r>
            <a:br>
              <a:rPr lang="sr-Latn-BA" sz="1800" b="1" dirty="0" smtClean="0">
                <a:latin typeface="Arial" pitchFamily="34" charset="0"/>
                <a:cs typeface="Arial" pitchFamily="34" charset="0"/>
              </a:rPr>
            </a:br>
            <a:r>
              <a:rPr lang="sr-Latn-BA" sz="1600" b="1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1600" b="1" dirty="0">
                <a:latin typeface="Arial" pitchFamily="34" charset="0"/>
                <a:cs typeface="Arial" pitchFamily="34" charset="0"/>
              </a:rPr>
            </a:br>
            <a:r>
              <a:rPr lang="sr-Latn-BA" sz="1600" b="1" dirty="0" err="1" smtClean="0">
                <a:latin typeface="Arial" pitchFamily="34" charset="0"/>
                <a:cs typeface="Arial" pitchFamily="34" charset="0"/>
                <a:hlinkClick r:id="rId2"/>
              </a:rPr>
              <a:t>spaser</a:t>
            </a:r>
            <a:r>
              <a:rPr lang="en-US" sz="1600" b="1" dirty="0" smtClean="0">
                <a:latin typeface="Arial" pitchFamily="34" charset="0"/>
                <a:cs typeface="Arial" pitchFamily="34" charset="0"/>
                <a:hlinkClick r:id="rId2"/>
              </a:rPr>
              <a:t>@hemo.net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5300" b="1" dirty="0" err="1" smtClean="0">
                <a:latin typeface="Arial" pitchFamily="34" charset="0"/>
                <a:cs typeface="Arial" pitchFamily="34" charset="0"/>
              </a:rPr>
              <a:t>Poezija</a:t>
            </a:r>
            <a:r>
              <a:rPr lang="en-US" sz="53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300" b="1" dirty="0" err="1" smtClean="0">
                <a:latin typeface="Arial" pitchFamily="34" charset="0"/>
                <a:cs typeface="Arial" pitchFamily="34" charset="0"/>
              </a:rPr>
              <a:t>Branka</a:t>
            </a:r>
            <a:r>
              <a:rPr lang="en-US" sz="53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5300" b="1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en-US" sz="5300" b="1" dirty="0" err="1" smtClean="0">
                <a:latin typeface="Arial" pitchFamily="34" charset="0"/>
                <a:cs typeface="Arial" pitchFamily="34" charset="0"/>
              </a:rPr>
              <a:t>opi</a:t>
            </a:r>
            <a:r>
              <a:rPr lang="sr-Latn-BA" sz="5300" b="1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en-US" sz="5300" b="1" dirty="0" smtClean="0">
                <a:latin typeface="Arial" pitchFamily="34" charset="0"/>
                <a:cs typeface="Arial" pitchFamily="34" charset="0"/>
              </a:rPr>
              <a:t>a</a:t>
            </a:r>
            <a:br>
              <a:rPr lang="en-US" sz="5300" b="1" dirty="0" smtClean="0">
                <a:latin typeface="Arial" pitchFamily="34" charset="0"/>
                <a:cs typeface="Arial" pitchFamily="34" charset="0"/>
              </a:rPr>
            </a:br>
            <a:r>
              <a:rPr lang="sr-Latn-BA" sz="5300" b="1" dirty="0" smtClean="0">
                <a:latin typeface="Arial" pitchFamily="34" charset="0"/>
                <a:cs typeface="Arial" pitchFamily="34" charset="0"/>
              </a:rPr>
              <a:t>- prostor i vreme</a:t>
            </a:r>
            <a:br>
              <a:rPr lang="sr-Latn-BA" sz="5300" b="1" dirty="0" smtClean="0">
                <a:latin typeface="Arial" pitchFamily="34" charset="0"/>
                <a:cs typeface="Arial" pitchFamily="34" charset="0"/>
              </a:rPr>
            </a:br>
            <a:r>
              <a:rPr lang="sr-Latn-BA" sz="53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5300" b="1" dirty="0" smtClean="0">
                <a:latin typeface="Arial" pitchFamily="34" charset="0"/>
                <a:cs typeface="Arial" pitchFamily="34" charset="0"/>
              </a:rPr>
            </a:br>
            <a:r>
              <a:rPr lang="en-US" sz="2900" b="1" dirty="0">
                <a:latin typeface="Arial" pitchFamily="34" charset="0"/>
                <a:cs typeface="Arial" pitchFamily="34" charset="0"/>
              </a:rPr>
              <a:t>6</a:t>
            </a:r>
            <a:r>
              <a:rPr lang="sr-Latn-BA" sz="29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latin typeface="Arial" pitchFamily="34" charset="0"/>
                <a:cs typeface="Arial" pitchFamily="34" charset="0"/>
              </a:rPr>
              <a:t>Simpozijum</a:t>
            </a:r>
            <a:r>
              <a:rPr lang="sr-Latn-BA" sz="2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2900" b="1" dirty="0" smtClean="0">
                <a:latin typeface="Arial" pitchFamily="34" charset="0"/>
                <a:cs typeface="Arial" pitchFamily="34" charset="0"/>
              </a:rPr>
            </a:br>
            <a:r>
              <a:rPr lang="sr-Latn-BA" sz="2700" b="1" dirty="0" smtClean="0">
                <a:latin typeface="Arial" pitchFamily="34" charset="0"/>
                <a:cs typeface="Arial" pitchFamily="34" charset="0"/>
              </a:rPr>
              <a:t>Beograd, 10.8.2016.</a:t>
            </a:r>
            <a:r>
              <a:rPr lang="sr-Latn-BA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48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>
                <a:latin typeface="Arial" pitchFamily="34" charset="0"/>
                <a:cs typeface="Arial" pitchFamily="34" charset="0"/>
              </a:rPr>
            </a:br>
            <a:r>
              <a:rPr lang="sr-Latn-BA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BA" sz="1600" b="1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1600" b="1" dirty="0">
                <a:latin typeface="Arial" pitchFamily="34" charset="0"/>
                <a:cs typeface="Arial" pitchFamily="34" charset="0"/>
              </a:rPr>
            </a:br>
            <a:r>
              <a:rPr lang="sr-Latn-BA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1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sr-Latn-BA" sz="3200" dirty="0" err="1" smtClean="0">
                <a:latin typeface="Arial" pitchFamily="34" charset="0"/>
                <a:cs typeface="Arial" pitchFamily="34" charset="0"/>
              </a:rPr>
              <a:t>esme</a:t>
            </a:r>
            <a:r>
              <a:rPr lang="sr-Latn-BA" sz="3200" dirty="0">
                <a:latin typeface="Arial" pitchFamily="34" charset="0"/>
                <a:cs typeface="Arial" pitchFamily="34" charset="0"/>
              </a:rPr>
              <a:t> su nastale kad i istorija o kojoj pevaju, te su one morale zadovoljiti zahtev tačnosti. Ćopić je ostvario geografsku tačnost vodeći računa o konkretnim planinama i geografskim tačkama vojnog sukoba. Istorijska distanca nije bila moguća, a autorova  istorijska svest i odgovornost nisu dale prostora njegovoj mašti i mitopoetskoj svesti da se 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raskrili. Potvrdilo se </a:t>
            </a:r>
            <a:r>
              <a:rPr lang="sr-Latn-BA" sz="3200" dirty="0">
                <a:latin typeface="Arial" pitchFamily="34" charset="0"/>
                <a:cs typeface="Arial" pitchFamily="34" charset="0"/>
              </a:rPr>
              <a:t>pravilo da se s nultim stepenom mitopoetske svesti podudara visok stepen istorijske svesti 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BA" sz="3200" dirty="0" err="1" smtClean="0">
                <a:latin typeface="Arial" pitchFamily="34" charset="0"/>
                <a:cs typeface="Arial" pitchFamily="34" charset="0"/>
              </a:rPr>
              <a:t>Detelić</a:t>
            </a:r>
            <a:r>
              <a:rPr lang="sr-Cyrl-BA" sz="3200" dirty="0" smtClean="0">
                <a:latin typeface="Arial" pitchFamily="34" charset="0"/>
                <a:cs typeface="Arial" pitchFamily="34" charset="0"/>
              </a:rPr>
              <a:t>1992</a:t>
            </a:r>
            <a:r>
              <a:rPr lang="sr-Cyrl-BA" sz="3200" dirty="0">
                <a:latin typeface="Arial" pitchFamily="34" charset="0"/>
                <a:cs typeface="Arial" pitchFamily="34" charset="0"/>
              </a:rPr>
              <a:t>: 83).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8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algn="l"/>
            <a: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  <a:t>Uočeno je da i pesme s temom rata </a:t>
            </a:r>
            <a: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umnogome komuniciraju sa folklorom. </a:t>
            </a:r>
            <a:r>
              <a:rPr lang="en-US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en-US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ea typeface="SimSun"/>
                <a:cs typeface="Arial" pitchFamily="34" charset="0"/>
              </a:rPr>
              <a:t>U 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tom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smislu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se </a:t>
            </a:r>
            <a:r>
              <a:rPr lang="sr-Latn-BA" sz="3200" cap="small" dirty="0" smtClean="0">
                <a:latin typeface="Arial" pitchFamily="34" charset="0"/>
                <a:ea typeface="SimSun"/>
                <a:cs typeface="Arial" pitchFamily="34" charset="0"/>
              </a:rPr>
              <a:t>Balada o </a:t>
            </a:r>
            <a:r>
              <a:rPr lang="sr-Latn-BA" sz="3200" cap="small" dirty="0" err="1" smtClean="0">
                <a:latin typeface="Arial" pitchFamily="34" charset="0"/>
                <a:ea typeface="SimSun"/>
                <a:cs typeface="Arial" pitchFamily="34" charset="0"/>
              </a:rPr>
              <a:t>Zdravku</a:t>
            </a:r>
            <a:r>
              <a:rPr lang="sr-Latn-BA" sz="3200" cap="small" dirty="0" smtClean="0">
                <a:latin typeface="Arial" pitchFamily="34" charset="0"/>
                <a:ea typeface="SimSun"/>
                <a:cs typeface="Arial" pitchFamily="34" charset="0"/>
              </a:rPr>
              <a:t> proleteru</a:t>
            </a:r>
            <a: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ea typeface="SimSun"/>
                <a:cs typeface="Arial" pitchFamily="34" charset="0"/>
              </a:rPr>
              <a:t>navodi</a:t>
            </a:r>
            <a:r>
              <a:rPr lang="en-US" sz="3200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kao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paradigma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spc="130" dirty="0" err="1" smtClean="0">
                <a:latin typeface="Arial" pitchFamily="34" charset="0"/>
                <a:ea typeface="SimSun"/>
                <a:cs typeface="Arial" pitchFamily="34" charset="0"/>
              </a:rPr>
              <a:t>pozajmice</a:t>
            </a:r>
            <a:r>
              <a:rPr lang="en-US" sz="3200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sintagmi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iz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narodnih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pesama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: </a:t>
            </a:r>
            <a:r>
              <a:rPr lang="en-US" sz="3200" i="1" dirty="0" err="1" smtClean="0">
                <a:latin typeface="Arial" pitchFamily="34" charset="0"/>
                <a:ea typeface="SimSun"/>
                <a:cs typeface="Arial" pitchFamily="34" charset="0"/>
              </a:rPr>
              <a:t>djevojka</a:t>
            </a:r>
            <a:r>
              <a:rPr lang="en-US" sz="3200" i="1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i="1" dirty="0" err="1">
                <a:latin typeface="Arial" pitchFamily="34" charset="0"/>
                <a:ea typeface="SimSun"/>
                <a:cs typeface="Arial" pitchFamily="34" charset="0"/>
              </a:rPr>
              <a:t>jabuka</a:t>
            </a:r>
            <a:r>
              <a:rPr lang="en-US" sz="3200" i="1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ea typeface="SimSun"/>
                <a:cs typeface="Arial" pitchFamily="34" charset="0"/>
              </a:rPr>
              <a:t>rumena</a:t>
            </a:r>
            <a:r>
              <a:rPr lang="en-US" sz="3200" dirty="0" smtClean="0">
                <a:latin typeface="Arial" pitchFamily="34" charset="0"/>
                <a:ea typeface="SimSun"/>
                <a:cs typeface="Arial" pitchFamily="34" charset="0"/>
              </a:rPr>
              <a:t>, </a:t>
            </a:r>
            <a:r>
              <a:rPr lang="en-US" sz="3200" i="1" dirty="0" err="1" smtClean="0">
                <a:latin typeface="Arial" pitchFamily="34" charset="0"/>
                <a:ea typeface="SimSun"/>
                <a:cs typeface="Arial" pitchFamily="34" charset="0"/>
              </a:rPr>
              <a:t>voda</a:t>
            </a:r>
            <a:r>
              <a:rPr lang="en-US" sz="3200" i="1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ea typeface="SimSun"/>
                <a:cs typeface="Arial" pitchFamily="34" charset="0"/>
              </a:rPr>
              <a:t>studena</a:t>
            </a:r>
            <a:r>
              <a:rPr lang="en-US" sz="3200" dirty="0" smtClean="0">
                <a:latin typeface="Arial" pitchFamily="34" charset="0"/>
                <a:ea typeface="SimSun"/>
                <a:cs typeface="Arial" pitchFamily="34" charset="0"/>
              </a:rPr>
              <a:t>, </a:t>
            </a:r>
            <a:r>
              <a:rPr lang="en-US" sz="3200" i="1" dirty="0" err="1" smtClean="0">
                <a:latin typeface="Arial" pitchFamily="34" charset="0"/>
                <a:ea typeface="SimSun"/>
                <a:cs typeface="Arial" pitchFamily="34" charset="0"/>
              </a:rPr>
              <a:t>bijelo</a:t>
            </a:r>
            <a:r>
              <a:rPr lang="en-US" sz="3200" i="1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i="1" dirty="0" err="1" smtClean="0">
                <a:latin typeface="Arial" pitchFamily="34" charset="0"/>
                <a:ea typeface="SimSun"/>
                <a:cs typeface="Arial" pitchFamily="34" charset="0"/>
              </a:rPr>
              <a:t>platno</a:t>
            </a:r>
            <a:r>
              <a:rPr lang="en-US" sz="3200" dirty="0" smtClean="0">
                <a:latin typeface="Arial" pitchFamily="34" charset="0"/>
                <a:ea typeface="SimSun"/>
                <a:cs typeface="Arial" pitchFamily="34" charset="0"/>
              </a:rPr>
              <a:t>; </a:t>
            </a:r>
            <a:r>
              <a:rPr lang="en-US" sz="3200" dirty="0" err="1" smtClean="0">
                <a:latin typeface="Arial" pitchFamily="34" charset="0"/>
                <a:ea typeface="SimSun"/>
                <a:cs typeface="Arial" pitchFamily="34" charset="0"/>
              </a:rPr>
              <a:t>toposa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: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devojka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beli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platno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na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reci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dok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se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bistra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voda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ne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pomuti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od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krvi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ranjenih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i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poginulih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junaka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en-US" sz="3200" dirty="0" err="1" smtClean="0">
                <a:latin typeface="Arial" pitchFamily="34" charset="0"/>
                <a:ea typeface="SimSun"/>
                <a:cs typeface="Arial" pitchFamily="34" charset="0"/>
              </a:rPr>
              <a:t>uvod</a:t>
            </a:r>
            <a:r>
              <a:rPr lang="en-US" sz="3200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ea typeface="SimSun"/>
                <a:cs typeface="Arial" pitchFamily="34" charset="0"/>
              </a:rPr>
              <a:t>pesme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sr-Cyrl-BA" sz="2800" cap="small" dirty="0" smtClean="0">
                <a:latin typeface="Arial" pitchFamily="34" charset="0"/>
                <a:ea typeface="SimSun"/>
                <a:cs typeface="Arial" pitchFamily="34" charset="0"/>
              </a:rPr>
              <a:t>Марко Краљевић познаје  </a:t>
            </a:r>
            <a:r>
              <a:rPr lang="sr-Cyrl-BA" sz="2800" cap="small" dirty="0" err="1" smtClean="0">
                <a:latin typeface="Arial" pitchFamily="34" charset="0"/>
                <a:ea typeface="SimSun"/>
                <a:cs typeface="Arial" pitchFamily="34" charset="0"/>
              </a:rPr>
              <a:t>очину</a:t>
            </a:r>
            <a:r>
              <a:rPr lang="sr-Cyrl-BA" sz="2800" cap="small" dirty="0" smtClean="0">
                <a:latin typeface="Arial" pitchFamily="34" charset="0"/>
                <a:ea typeface="SimSun"/>
                <a:cs typeface="Arial" pitchFamily="34" charset="0"/>
              </a:rPr>
              <a:t> сабљу</a:t>
            </a:r>
            <a:r>
              <a:rPr lang="sr-Cyrl-BA" sz="2800" dirty="0" smtClean="0">
                <a:latin typeface="Arial" pitchFamily="34" charset="0"/>
                <a:ea typeface="SimSun"/>
                <a:cs typeface="Arial" pitchFamily="34" charset="0"/>
              </a:rPr>
              <a:t>, </a:t>
            </a:r>
            <a:r>
              <a:rPr lang="sr-Cyrl-BA" sz="2800" dirty="0">
                <a:latin typeface="Arial" pitchFamily="34" charset="0"/>
                <a:ea typeface="SimSun"/>
                <a:cs typeface="Arial" pitchFamily="34" charset="0"/>
              </a:rPr>
              <a:t>Вук </a:t>
            </a:r>
            <a:r>
              <a:rPr lang="en-US" sz="2800" dirty="0">
                <a:latin typeface="Arial" pitchFamily="34" charset="0"/>
                <a:ea typeface="SimSun"/>
                <a:cs typeface="Arial" pitchFamily="34" charset="0"/>
              </a:rPr>
              <a:t>II: 214).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973762"/>
          </a:xfrm>
        </p:spPr>
        <p:txBody>
          <a:bodyPr anchor="t">
            <a:normAutofit fontScale="90000"/>
          </a:bodyPr>
          <a:lstStyle/>
          <a:p>
            <a:pPr algn="l"/>
            <a:r>
              <a:rPr lang="sr-Latn-BA" sz="3600" spc="15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Topos reke/vode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kao opasnog mesta potiče iz tradicije</a:t>
            </a:r>
            <a:r>
              <a:rPr lang="en-US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. 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Htonska </a:t>
            </a:r>
            <a:r>
              <a:rPr lang="sr-Latn-BA" sz="3100" dirty="0">
                <a:latin typeface="Arial" pitchFamily="34" charset="0"/>
                <a:ea typeface="SimSun"/>
                <a:cs typeface="Arial" pitchFamily="34" charset="0"/>
              </a:rPr>
              <a:t>simbolika 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vode: </a:t>
            </a:r>
            <a:b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*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krvava rijeka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sr-Latn-BA" sz="3100" dirty="0">
                <a:latin typeface="Arial" pitchFamily="34" charset="0"/>
                <a:ea typeface="SimSun"/>
                <a:cs typeface="Arial" pitchFamily="34" charset="0"/>
              </a:rPr>
              <a:t>donosi mrtve 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junake; grob kraj reke: Nevena </a:t>
            </a:r>
            <a:r>
              <a:rPr lang="sr-Latn-BA" sz="3100" dirty="0">
                <a:latin typeface="Arial" pitchFamily="34" charset="0"/>
                <a:ea typeface="SimSun"/>
                <a:cs typeface="Arial" pitchFamily="34" charset="0"/>
              </a:rPr>
              <a:t>sahranjuje dragog kraj reke 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– 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kraj </a:t>
            </a:r>
            <a:r>
              <a:rPr lang="sr-Latn-BA" sz="3100" i="1" dirty="0">
                <a:latin typeface="Arial" pitchFamily="34" charset="0"/>
                <a:ea typeface="SimSun"/>
                <a:cs typeface="Arial" pitchFamily="34" charset="0"/>
              </a:rPr>
              <a:t>rijeke grob mu 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kopala </a:t>
            </a:r>
            <a:r>
              <a:rPr lang="sr-Latn-BA" sz="3100" dirty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sr-Latn-BA" sz="3100" cap="small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Balada o </a:t>
            </a:r>
            <a:r>
              <a:rPr lang="sr-Latn-BA" sz="3100" cap="small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Zdravku</a:t>
            </a:r>
            <a:r>
              <a:rPr lang="sr-Latn-BA" sz="3100" cap="small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proleteru</a:t>
            </a:r>
            <a:r>
              <a:rPr lang="sr-Latn-BA" sz="3100" dirty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)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;</a:t>
            </a:r>
            <a:b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*pogibija kraj reke, na daleko: 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čula </a:t>
            </a:r>
            <a:r>
              <a:rPr lang="sr-Latn-BA" sz="3100" i="1" dirty="0">
                <a:latin typeface="Arial" pitchFamily="34" charset="0"/>
                <a:ea typeface="SimSun"/>
                <a:cs typeface="Arial" pitchFamily="34" charset="0"/>
              </a:rPr>
              <a:t>je mama da si bio 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orao, | i </a:t>
            </a:r>
            <a:r>
              <a:rPr lang="sr-Latn-BA" sz="3100" i="1" dirty="0">
                <a:latin typeface="Arial" pitchFamily="34" charset="0"/>
                <a:ea typeface="SimSun"/>
                <a:cs typeface="Arial" pitchFamily="34" charset="0"/>
              </a:rPr>
              <a:t>da si pao negdje oko 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Drine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 | […] | </a:t>
            </a:r>
            <a:r>
              <a:rPr lang="sr-Latn-BA" sz="3100" i="1" dirty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Grob ti je, sinko, leden, u </a:t>
            </a:r>
            <a:r>
              <a:rPr lang="sr-Latn-BA" sz="3100" i="1" dirty="0" smtClean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divljini </a:t>
            </a:r>
            <a:r>
              <a:rPr lang="sr-Latn-BA" sz="3100" dirty="0" smtClean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sr-Latn-BA" sz="3100" cap="small" dirty="0" smtClean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Tugovanje </a:t>
            </a:r>
            <a:r>
              <a:rPr lang="sr-Latn-BA" sz="3100" cap="small" dirty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majke nad sinom orlom</a:t>
            </a:r>
            <a:r>
              <a:rPr lang="sr-Latn-BA" sz="3100" cap="small" dirty="0" smtClean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).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b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* </a:t>
            </a:r>
            <a:r>
              <a:rPr lang="sr-Latn-BA" sz="3100" dirty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smrt brata i </a:t>
            </a:r>
            <a:r>
              <a:rPr lang="sr-Latn-BA" sz="3100" dirty="0" smtClean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drugova: 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Nikad </a:t>
            </a:r>
            <a:r>
              <a:rPr lang="sr-Latn-BA" sz="3100" i="1" dirty="0" err="1" smtClean="0">
                <a:latin typeface="Arial" pitchFamily="34" charset="0"/>
                <a:ea typeface="SimSun"/>
                <a:cs typeface="Arial" pitchFamily="34" charset="0"/>
              </a:rPr>
              <a:t>Vrbas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sr-Latn-BA" sz="3100" i="1" dirty="0" err="1" smtClean="0">
                <a:latin typeface="Arial" pitchFamily="34" charset="0"/>
                <a:ea typeface="SimSun"/>
                <a:cs typeface="Arial" pitchFamily="34" charset="0"/>
              </a:rPr>
              <a:t>prijeći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 |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 […]</a:t>
            </a:r>
            <a:r>
              <a:rPr lang="sr-Latn-BA" sz="3100" i="1" dirty="0" smtClean="0">
                <a:latin typeface="Arial" pitchFamily="34" charset="0"/>
                <a:ea typeface="SimSun"/>
                <a:cs typeface="Arial" pitchFamily="34" charset="0"/>
              </a:rPr>
              <a:t> |Tu su mi brata s devet sokolova, |popili bezdan-vali 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sr-Latn-BA" sz="3100" cap="small" dirty="0" smtClean="0">
                <a:latin typeface="Arial" pitchFamily="34" charset="0"/>
                <a:ea typeface="SimSun"/>
                <a:cs typeface="Arial" pitchFamily="34" charset="0"/>
              </a:rPr>
              <a:t>Tužni putnik).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11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09600" y="304800"/>
            <a:ext cx="8229600" cy="1600200"/>
          </a:xfrm>
        </p:spPr>
        <p:txBody>
          <a:bodyPr anchor="t">
            <a:noAutofit/>
          </a:bodyPr>
          <a:lstStyle/>
          <a:p>
            <a:pPr algn="l"/>
            <a:r>
              <a:rPr lang="sr-Latn-BA" sz="3200" spc="15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	Topos gore</a:t>
            </a:r>
            <a: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– višestruka simbolika:</a:t>
            </a:r>
            <a:b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200" i="1" dirty="0">
                <a:latin typeface="Arial" pitchFamily="34" charset="0"/>
                <a:cs typeface="Arial" pitchFamily="34" charset="0"/>
              </a:rPr>
              <a:t>I nikad gorom tanko </a:t>
            </a:r>
            <a:r>
              <a:rPr lang="sr-Latn-BA" sz="3200" i="1" dirty="0" err="1">
                <a:latin typeface="Arial" pitchFamily="34" charset="0"/>
                <a:cs typeface="Arial" pitchFamily="34" charset="0"/>
              </a:rPr>
              <a:t>popjevati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>
                <a:latin typeface="Arial" pitchFamily="34" charset="0"/>
                <a:cs typeface="Arial" pitchFamily="34" charset="0"/>
              </a:rPr>
            </a:br>
            <a:r>
              <a:rPr lang="sr-Latn-BA" sz="3200" i="1" dirty="0">
                <a:latin typeface="Arial" pitchFamily="34" charset="0"/>
                <a:cs typeface="Arial" pitchFamily="34" charset="0"/>
              </a:rPr>
              <a:t>ko nekad junak i vila;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>
                <a:latin typeface="Arial" pitchFamily="34" charset="0"/>
                <a:cs typeface="Arial" pitchFamily="34" charset="0"/>
              </a:rPr>
            </a:br>
            <a:r>
              <a:rPr lang="sr-Latn-BA" sz="3200" i="1" dirty="0">
                <a:latin typeface="Arial" pitchFamily="34" charset="0"/>
                <a:cs typeface="Arial" pitchFamily="34" charset="0"/>
              </a:rPr>
              <a:t>polako, tiho, pod svodom lista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>
                <a:latin typeface="Arial" pitchFamily="34" charset="0"/>
                <a:cs typeface="Arial" pitchFamily="34" charset="0"/>
              </a:rPr>
            </a:br>
            <a:r>
              <a:rPr lang="sr-Latn-BA" sz="3200" i="1" dirty="0">
                <a:latin typeface="Arial" pitchFamily="34" charset="0"/>
                <a:cs typeface="Arial" pitchFamily="34" charset="0"/>
              </a:rPr>
              <a:t>tu mi je drugova trista tišina vječna pod krilo savila</a:t>
            </a:r>
            <a:r>
              <a:rPr lang="sr-Latn-BA" sz="32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sr-Latn-BA" sz="3200" dirty="0">
                <a:latin typeface="Arial" pitchFamily="34" charset="0"/>
                <a:cs typeface="Arial" pitchFamily="34" charset="0"/>
              </a:rPr>
              <a:t>(</a:t>
            </a:r>
            <a:r>
              <a:rPr lang="sr-Latn-BA" sz="3200" cap="small" dirty="0">
                <a:latin typeface="Arial" pitchFamily="34" charset="0"/>
                <a:cs typeface="Arial" pitchFamily="34" charset="0"/>
              </a:rPr>
              <a:t>Tužni putnik</a:t>
            </a:r>
            <a:r>
              <a:rPr lang="sr-Latn-BA" sz="3200" dirty="0">
                <a:latin typeface="Arial" pitchFamily="34" charset="0"/>
                <a:cs typeface="Arial" pitchFamily="34" charset="0"/>
              </a:rPr>
              <a:t>, 9: 43)  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000" dirty="0">
                <a:latin typeface="Arial" pitchFamily="34" charset="0"/>
                <a:ea typeface="SimSun"/>
                <a:cs typeface="Arial" pitchFamily="34" charset="0"/>
              </a:rPr>
              <a:t>*smrt u gori,</a:t>
            </a:r>
            <a:br>
              <a:rPr lang="sr-Latn-BA" sz="3000" dirty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000" dirty="0">
                <a:latin typeface="Arial" pitchFamily="34" charset="0"/>
                <a:ea typeface="SimSun"/>
                <a:cs typeface="Arial" pitchFamily="34" charset="0"/>
              </a:rPr>
              <a:t>*natpevavanje junaka i vile (</a:t>
            </a:r>
            <a:r>
              <a:rPr lang="sr-Cyrl-BA" sz="3000" cap="small" dirty="0" smtClean="0">
                <a:latin typeface="Arial" pitchFamily="34" charset="0"/>
                <a:ea typeface="SimSun"/>
                <a:cs typeface="Arial" pitchFamily="34" charset="0"/>
              </a:rPr>
              <a:t>Марко</a:t>
            </a:r>
            <a:r>
              <a:rPr lang="sr-Latn-BA" sz="3000" cap="small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sr-Cyrl-BA" sz="3000" cap="small" dirty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Краљевић и вила</a:t>
            </a:r>
            <a:r>
              <a:rPr lang="sr-Latn-BA" sz="3000" cap="small" dirty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,</a:t>
            </a:r>
            <a:r>
              <a:rPr lang="sr-Cyrl-BA" sz="3000" dirty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 Вук</a:t>
            </a:r>
            <a:r>
              <a:rPr lang="sr-Latn-BA" sz="3000" dirty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 II, 37</a:t>
            </a:r>
            <a:r>
              <a:rPr lang="sr-Latn-BA" sz="3000" dirty="0" smtClean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).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/>
            </a:r>
            <a:br>
              <a:rPr lang="en-US" sz="3000" dirty="0">
                <a:latin typeface="Arial" pitchFamily="34" charset="0"/>
                <a:cs typeface="Arial" pitchFamily="34" charset="0"/>
              </a:rPr>
            </a:br>
            <a:r>
              <a:rPr lang="sr-Latn-BA" sz="3000" dirty="0">
                <a:latin typeface="Arial" pitchFamily="34" charset="0"/>
                <a:cs typeface="Arial" pitchFamily="34" charset="0"/>
              </a:rPr>
              <a:t>*  </a:t>
            </a:r>
            <a:r>
              <a:rPr lang="sr-Latn-BA" sz="3000" i="1" dirty="0" smtClean="0">
                <a:latin typeface="Arial" pitchFamily="34" charset="0"/>
                <a:cs typeface="Arial" pitchFamily="34" charset="0"/>
              </a:rPr>
              <a:t>Bijela smrt</a:t>
            </a:r>
            <a:r>
              <a:rPr lang="sr-Latn-BA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3000" dirty="0">
                <a:latin typeface="Arial" pitchFamily="34" charset="0"/>
                <a:cs typeface="Arial" pitchFamily="34" charset="0"/>
              </a:rPr>
              <a:t>se oglašava iz gore/planine u pokušaju sa uplaši </a:t>
            </a:r>
            <a:r>
              <a:rPr lang="sr-Latn-BA" sz="3000" dirty="0" smtClean="0">
                <a:latin typeface="Arial" pitchFamily="34" charset="0"/>
                <a:cs typeface="Arial" pitchFamily="34" charset="0"/>
              </a:rPr>
              <a:t>kurire koji </a:t>
            </a:r>
            <a:r>
              <a:rPr lang="sr-Latn-BA" sz="3000" dirty="0">
                <a:latin typeface="Arial" pitchFamily="34" charset="0"/>
                <a:cs typeface="Arial" pitchFamily="34" charset="0"/>
              </a:rPr>
              <a:t>se probijaju kroz </a:t>
            </a:r>
            <a:r>
              <a:rPr lang="sr-Latn-BA" sz="3000" dirty="0" smtClean="0">
                <a:latin typeface="Arial" pitchFamily="34" charset="0"/>
                <a:cs typeface="Arial" pitchFamily="34" charset="0"/>
              </a:rPr>
              <a:t>goru (</a:t>
            </a:r>
            <a:r>
              <a:rPr lang="sr-Latn-BA" sz="3000" cap="small" dirty="0" smtClean="0">
                <a:latin typeface="Arial" pitchFamily="34" charset="0"/>
                <a:cs typeface="Arial" pitchFamily="34" charset="0"/>
              </a:rPr>
              <a:t>Zvijezde)</a:t>
            </a:r>
            <a:r>
              <a:rPr lang="sr-Latn-BA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09600" y="381000"/>
            <a:ext cx="8229600" cy="5638800"/>
          </a:xfrm>
        </p:spPr>
        <p:txBody>
          <a:bodyPr anchor="t">
            <a:normAutofit/>
          </a:bodyPr>
          <a:lstStyle/>
          <a:p>
            <a:pPr algn="l"/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Gora je mesto rođenja junaka (</a:t>
            </a:r>
            <a:r>
              <a:rPr lang="sr-Latn-BA" sz="3200" cap="small" dirty="0" smtClean="0">
                <a:latin typeface="Arial" pitchFamily="34" charset="0"/>
                <a:ea typeface="SimSun"/>
                <a:cs typeface="Arial" pitchFamily="34" charset="0"/>
              </a:rPr>
              <a:t>Otac </a:t>
            </a:r>
            <a:r>
              <a:rPr lang="sr-Latn-BA" sz="3200" cap="small" dirty="0" err="1" smtClean="0">
                <a:latin typeface="Arial" pitchFamily="34" charset="0"/>
                <a:ea typeface="SimSun"/>
                <a:cs typeface="Arial" pitchFamily="34" charset="0"/>
              </a:rPr>
              <a:t>Grmeč</a:t>
            </a:r>
            <a: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  <a:t>), paralela sa motivom rođenja vile u gori / </a:t>
            </a:r>
            <a:r>
              <a:rPr lang="sr-Latn-BA" sz="3200" dirty="0" err="1" smtClean="0">
                <a:latin typeface="Arial" pitchFamily="34" charset="0"/>
                <a:ea typeface="SimSun"/>
                <a:cs typeface="Arial" pitchFamily="34" charset="0"/>
              </a:rPr>
              <a:t>Muse</a:t>
            </a:r>
            <a: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  <a:t> Kesedžije.</a:t>
            </a:r>
            <a:b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  <a:t>*U gorskoj pećini živi junak Nebojša koji kreće u pobedonosni boj (</a:t>
            </a:r>
            <a:r>
              <a:rPr lang="sr-Latn-BA" sz="3200" cap="small" dirty="0" smtClean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Otac </a:t>
            </a:r>
            <a:r>
              <a:rPr lang="sr-Latn-BA" sz="3200" cap="small" dirty="0" err="1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Grmeč</a:t>
            </a:r>
            <a:r>
              <a:rPr lang="sr-Latn-BA" sz="3200" dirty="0" smtClean="0">
                <a:solidFill>
                  <a:prstClr val="black"/>
                </a:solidFill>
                <a:latin typeface="Arial" pitchFamily="34" charset="0"/>
                <a:ea typeface="SimSun"/>
                <a:cs typeface="Arial" pitchFamily="34" charset="0"/>
              </a:rPr>
              <a:t>), po predanju, p. je mitski prostor u kome žive Marko Kraljević i Novak Debeljak.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07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81000" y="609600"/>
            <a:ext cx="8305800" cy="6019800"/>
          </a:xfrm>
        </p:spPr>
        <p:txBody>
          <a:bodyPr anchor="t">
            <a:normAutofit/>
          </a:bodyPr>
          <a:lstStyle/>
          <a:p>
            <a:pPr algn="l"/>
            <a:r>
              <a:rPr lang="sr-Latn-BA" sz="3200" spc="15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spc="150" dirty="0" smtClean="0">
                <a:latin typeface="Arial" pitchFamily="34" charset="0"/>
                <a:cs typeface="Arial" pitchFamily="34" charset="0"/>
              </a:rPr>
            </a:br>
            <a:r>
              <a:rPr lang="en-US" sz="3200" spc="15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r-Latn-BA" sz="3200" spc="150" dirty="0" err="1" smtClean="0">
                <a:latin typeface="Arial" pitchFamily="34" charset="0"/>
                <a:cs typeface="Arial" pitchFamily="34" charset="0"/>
              </a:rPr>
              <a:t>opos</a:t>
            </a:r>
            <a:r>
              <a:rPr lang="sr-Latn-BA" sz="3200" spc="150" dirty="0" smtClean="0">
                <a:latin typeface="Arial" pitchFamily="34" charset="0"/>
                <a:cs typeface="Arial" pitchFamily="34" charset="0"/>
              </a:rPr>
              <a:t> puta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– običaj starih naroda 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да своје мртве </a:t>
            </a:r>
            <a:r>
              <a:rPr lang="sr-Latn-CS" sz="3200" i="1" dirty="0" err="1" smtClean="0">
                <a:latin typeface="Arial" pitchFamily="34" charset="0"/>
                <a:cs typeface="Arial" pitchFamily="34" charset="0"/>
              </a:rPr>
              <a:t>сахра</a:t>
            </a:r>
            <a:r>
              <a:rPr lang="sr-Cyrl-BA" sz="3200" i="1" dirty="0" smtClean="0">
                <a:latin typeface="Arial" pitchFamily="34" charset="0"/>
                <a:cs typeface="Arial" pitchFamily="34" charset="0"/>
              </a:rPr>
              <a:t>не</a:t>
            </a:r>
            <a:r>
              <a:rPr lang="sr-Latn-CS" sz="3200" i="1" dirty="0" smtClean="0">
                <a:latin typeface="Arial" pitchFamily="34" charset="0"/>
                <a:cs typeface="Arial" pitchFamily="34" charset="0"/>
              </a:rPr>
              <a:t> поред путева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(Чајкановић  1994</a:t>
            </a:r>
            <a:r>
              <a:rPr lang="sr-Latn-CS" sz="3200" dirty="0">
                <a:latin typeface="Arial" pitchFamily="34" charset="0"/>
                <a:cs typeface="Arial" pitchFamily="34" charset="0"/>
              </a:rPr>
              <a:t>: 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46–50):</a:t>
            </a:r>
            <a:br>
              <a:rPr lang="sr-Latn-CS" sz="3200" dirty="0" smtClean="0">
                <a:latin typeface="Arial" pitchFamily="34" charset="0"/>
                <a:cs typeface="Arial" pitchFamily="34" charset="0"/>
              </a:rPr>
            </a:br>
            <a:r>
              <a:rPr lang="sr-Latn-CS" sz="3200" dirty="0" smtClean="0">
                <a:latin typeface="Arial" pitchFamily="34" charset="0"/>
                <a:cs typeface="Arial" pitchFamily="34" charset="0"/>
              </a:rPr>
              <a:t>*grob kraj puta (</a:t>
            </a:r>
            <a:r>
              <a:rPr lang="sr-Latn-CS" sz="3200" cap="small" dirty="0" smtClean="0">
                <a:latin typeface="Arial" pitchFamily="34" charset="0"/>
                <a:cs typeface="Arial" pitchFamily="34" charset="0"/>
              </a:rPr>
              <a:t>Pastirica stado ostavila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cap="small" dirty="0" smtClean="0">
                <a:latin typeface="Arial" pitchFamily="34" charset="0"/>
                <a:cs typeface="Arial" pitchFamily="34" charset="0"/>
              </a:rPr>
              <a:t>Na Petrovačkoj cesti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3200" cap="small" dirty="0" smtClean="0">
                <a:latin typeface="Arial" pitchFamily="34" charset="0"/>
                <a:cs typeface="Arial" pitchFamily="34" charset="0"/>
              </a:rPr>
              <a:t>Grob u žitu</a:t>
            </a:r>
            <a:r>
              <a:rPr lang="sr-Latn-CS" sz="3200" dirty="0" smtClean="0">
                <a:latin typeface="Arial" pitchFamily="34" charset="0"/>
                <a:cs typeface="Arial" pitchFamily="34" charset="0"/>
              </a:rPr>
              <a:t>).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Zaključak: toposi vode, gore, pećine i puta počivaju na folklornoj simbolici. Negativno označeni.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1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126162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36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sr-Latn-BA" sz="3600" dirty="0" err="1" smtClean="0">
                <a:latin typeface="Arial" pitchFamily="34" charset="0"/>
                <a:cs typeface="Arial" pitchFamily="34" charset="0"/>
              </a:rPr>
              <a:t>oezija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za decu s temom rata (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Pjesme </a:t>
            </a:r>
            <a:r>
              <a:rPr lang="sr-Latn-BA" sz="3600" cap="small" dirty="0" err="1" smtClean="0">
                <a:latin typeface="Arial" pitchFamily="34" charset="0"/>
                <a:cs typeface="Arial" pitchFamily="34" charset="0"/>
              </a:rPr>
              <a:t>pionirke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Ćopić 9) </a:t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>
                <a:latin typeface="Arial" pitchFamily="34" charset="0"/>
                <a:cs typeface="Arial" pitchFamily="34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>*istorijski/fiktivan događaj </a:t>
            </a:r>
            <a:r>
              <a:rPr lang="vi-VN" sz="3600" dirty="0" smtClean="0">
                <a:latin typeface="Arial" pitchFamily="34" charset="0"/>
                <a:cs typeface="Arial" pitchFamily="34" charset="0"/>
              </a:rPr>
              <a:t>situira u određeno vreme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l-PL" sz="3600" i="1" dirty="0" smtClean="0">
                <a:latin typeface="Arial" pitchFamily="34" charset="0"/>
                <a:cs typeface="Arial" pitchFamily="34" charset="0"/>
              </a:rPr>
              <a:t>mjesec dana od ustanka</a:t>
            </a:r>
            <a:r>
              <a:rPr lang="pl-PL" sz="3600" i="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3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l-PL" sz="3600" cap="small" dirty="0" smtClean="0">
                <a:latin typeface="Arial" pitchFamily="34" charset="0"/>
                <a:cs typeface="Arial" pitchFamily="34" charset="0"/>
              </a:rPr>
              <a:t>Rodoljublje, nek se znade</a:t>
            </a:r>
            <a:r>
              <a:rPr lang="pl-PL" sz="3600" dirty="0" smtClean="0">
                <a:latin typeface="Arial" pitchFamily="34" charset="0"/>
                <a:cs typeface="Arial" pitchFamily="34" charset="0"/>
              </a:rPr>
              <a:t>...); </a:t>
            </a:r>
            <a:r>
              <a:rPr lang="pl-PL" sz="3600" i="1" dirty="0" smtClean="0">
                <a:latin typeface="Arial" pitchFamily="34" charset="0"/>
                <a:cs typeface="Arial" pitchFamily="34" charset="0"/>
              </a:rPr>
              <a:t>Oktobarska | kiša lije</a:t>
            </a:r>
            <a:r>
              <a:rPr lang="pl-PL" sz="3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pl-PL" sz="3600" cap="small" dirty="0" smtClean="0">
                <a:latin typeface="Arial" pitchFamily="34" charset="0"/>
                <a:cs typeface="Arial" pitchFamily="34" charset="0"/>
              </a:rPr>
              <a:t>Ruskoj braći mi za dar</a:t>
            </a:r>
            <a:r>
              <a:rPr lang="pl-PL" sz="3600" dirty="0" smtClean="0">
                <a:latin typeface="Arial" pitchFamily="34" charset="0"/>
                <a:cs typeface="Arial" pitchFamily="34" charset="0"/>
              </a:rPr>
              <a:t>...);</a:t>
            </a:r>
            <a:r>
              <a:rPr lang="pl-PL" sz="3600" dirty="0">
                <a:latin typeface="Arial" pitchFamily="34" charset="0"/>
                <a:cs typeface="Arial" pitchFamily="34" charset="0"/>
              </a:rPr>
              <a:t/>
            </a:r>
            <a:br>
              <a:rPr lang="pl-PL" sz="3600" dirty="0">
                <a:latin typeface="Arial" pitchFamily="34" charset="0"/>
                <a:cs typeface="Arial" pitchFamily="34" charset="0"/>
              </a:rPr>
            </a:br>
            <a:r>
              <a:rPr lang="pl-PL" sz="3600" dirty="0">
                <a:latin typeface="Arial" pitchFamily="34" charset="0"/>
                <a:cs typeface="Arial" pitchFamily="34" charset="0"/>
              </a:rPr>
              <a:t>*na određeni lokalitet: </a:t>
            </a:r>
            <a:r>
              <a:rPr lang="pl-PL" sz="3600" i="1" dirty="0" smtClean="0">
                <a:latin typeface="Arial" pitchFamily="34" charset="0"/>
                <a:cs typeface="Arial" pitchFamily="34" charset="0"/>
              </a:rPr>
              <a:t>nad Kozarom | nebo zvoni</a:t>
            </a:r>
            <a:r>
              <a:rPr lang="pl-PL" sz="3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pl-PL" sz="3600" cap="small" dirty="0" smtClean="0">
                <a:latin typeface="Arial" pitchFamily="34" charset="0"/>
                <a:cs typeface="Arial" pitchFamily="34" charset="0"/>
              </a:rPr>
              <a:t>Avijatičari i pioniri</a:t>
            </a:r>
            <a:r>
              <a:rPr lang="pl-PL" sz="3600" dirty="0" smtClean="0">
                <a:latin typeface="Arial" pitchFamily="34" charset="0"/>
                <a:cs typeface="Arial" pitchFamily="34" charset="0"/>
              </a:rPr>
              <a:t>);</a:t>
            </a:r>
            <a:br>
              <a:rPr lang="pl-PL" sz="3600" dirty="0" smtClean="0">
                <a:latin typeface="Arial" pitchFamily="34" charset="0"/>
                <a:cs typeface="Arial" pitchFamily="34" charset="0"/>
              </a:rPr>
            </a:br>
            <a:r>
              <a:rPr lang="pl-PL" sz="36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it-IT" sz="3600" baseline="0" dirty="0" smtClean="0">
                <a:latin typeface="Arial" pitchFamily="34" charset="0"/>
                <a:cs typeface="Arial" pitchFamily="34" charset="0"/>
              </a:rPr>
              <a:t>ili su </a:t>
            </a:r>
            <a:r>
              <a:rPr lang="it-IT" sz="3600" baseline="0" dirty="0" err="1" smtClean="0">
                <a:latin typeface="Arial" pitchFamily="34" charset="0"/>
                <a:cs typeface="Arial" pitchFamily="34" charset="0"/>
              </a:rPr>
              <a:t>već</a:t>
            </a:r>
            <a:r>
              <a:rPr lang="it-IT" sz="3600" baseline="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it-IT" sz="3600" baseline="0" dirty="0" err="1" smtClean="0">
                <a:latin typeface="Arial" pitchFamily="34" charset="0"/>
                <a:cs typeface="Arial" pitchFamily="34" charset="0"/>
              </a:rPr>
              <a:t>uvodu</a:t>
            </a:r>
            <a:r>
              <a:rPr lang="it-IT" sz="36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3600" baseline="0" dirty="0" err="1" smtClean="0">
                <a:latin typeface="Arial" pitchFamily="34" charset="0"/>
                <a:cs typeface="Arial" pitchFamily="34" charset="0"/>
              </a:rPr>
              <a:t>precizirani</a:t>
            </a:r>
            <a:r>
              <a:rPr lang="it-IT" sz="3600" baseline="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it-IT" sz="3600" baseline="0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it-IT" sz="3600" baseline="0" dirty="0" smtClean="0">
                <a:latin typeface="Arial" pitchFamily="34" charset="0"/>
                <a:cs typeface="Arial" pitchFamily="34" charset="0"/>
              </a:rPr>
              <a:t> i mesto i </a:t>
            </a:r>
            <a:r>
              <a:rPr lang="it-IT" sz="3600" baseline="0" dirty="0" err="1" smtClean="0">
                <a:latin typeface="Arial" pitchFamily="34" charset="0"/>
                <a:cs typeface="Arial" pitchFamily="34" charset="0"/>
              </a:rPr>
              <a:t>događaj</a:t>
            </a:r>
            <a:r>
              <a:rPr lang="sr-Latn-BA" sz="3600" baseline="0" dirty="0" smtClean="0">
                <a:latin typeface="Arial" pitchFamily="34" charset="0"/>
                <a:cs typeface="Arial" pitchFamily="34" charset="0"/>
              </a:rPr>
              <a:t>: Dan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pobede, mesec maj, Beograd, 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vojna parada 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Armija, odbrana tvoja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).</a:t>
            </a:r>
            <a:r>
              <a:rPr lang="pl-PL" sz="3600" dirty="0">
                <a:latin typeface="Arial" pitchFamily="34" charset="0"/>
                <a:cs typeface="Arial" pitchFamily="34" charset="0"/>
              </a:rPr>
              <a:t/>
            </a:r>
            <a:br>
              <a:rPr lang="pl-PL" sz="3600" dirty="0">
                <a:latin typeface="Arial" pitchFamily="34" charset="0"/>
                <a:cs typeface="Arial" pitchFamily="34" charset="0"/>
              </a:rPr>
            </a:br>
            <a:r>
              <a:rPr lang="pl-PL" sz="3200" dirty="0">
                <a:latin typeface="Arial" pitchFamily="34" charset="0"/>
                <a:cs typeface="Arial" pitchFamily="34" charset="0"/>
              </a:rPr>
              <a:t> </a:t>
            </a:r>
            <a:endParaRPr lang="pl-PL" sz="3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6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305800" cy="685800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Partizanske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tužne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bajke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077200" cy="5334000"/>
          </a:xfr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2500"/>
          </a:bodyPr>
          <a:lstStyle/>
          <a:p>
            <a:pPr algn="l">
              <a:spcBef>
                <a:spcPts val="0"/>
              </a:spcBef>
            </a:pPr>
            <a:r>
              <a:rPr lang="sr-Latn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*trg (</a:t>
            </a:r>
            <a:r>
              <a:rPr lang="sr-Latn-BA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agora</a:t>
            </a:r>
            <a:r>
              <a:rPr lang="sr-Latn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– veče – situacija pripovedanja – starci:</a:t>
            </a:r>
          </a:p>
          <a:p>
            <a:pPr algn="l">
              <a:spcBef>
                <a:spcPts val="0"/>
              </a:spcBef>
            </a:pPr>
            <a:r>
              <a:rPr lang="vi-VN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Kad </a:t>
            </a:r>
            <a:r>
              <a:rPr lang="vi-VN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veče</a:t>
            </a:r>
            <a:r>
              <a:rPr lang="vi-VN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modru doveze </a:t>
            </a:r>
            <a:r>
              <a:rPr lang="vi-VN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lađu</a:t>
            </a:r>
            <a:endParaRPr lang="sr-Latn-B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0"/>
              </a:spcBef>
            </a:pPr>
            <a:r>
              <a:rPr lang="vi-VN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 </a:t>
            </a:r>
            <a:r>
              <a:rPr lang="vi-VN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nebom – jedrom koje se žari</a:t>
            </a:r>
            <a:r>
              <a:rPr lang="vi-VN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sr-Latn-B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0"/>
              </a:spcBef>
            </a:pPr>
            <a:r>
              <a:rPr lang="vi-VN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vi-VN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malom </a:t>
            </a:r>
            <a:r>
              <a:rPr lang="vi-VN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trgu</a:t>
            </a:r>
            <a:r>
              <a:rPr lang="vi-VN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uvijek se </a:t>
            </a:r>
            <a:r>
              <a:rPr lang="vi-VN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nađu</a:t>
            </a:r>
            <a:endParaRPr lang="sr-Latn-BA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0"/>
              </a:spcBef>
            </a:pPr>
            <a:r>
              <a:rPr lang="vi-VN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mornari </a:t>
            </a:r>
            <a:r>
              <a:rPr lang="vi-VN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slavni, ribari stari.</a:t>
            </a:r>
            <a:r>
              <a:rPr lang="sr-Latn-BA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sr-Latn-BA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Kada se </a:t>
            </a:r>
            <a:r>
              <a:rPr lang="sr-Latn-BA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starci</a:t>
            </a:r>
            <a:r>
              <a:rPr lang="sr-Latn-BA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 trgu skupe</a:t>
            </a:r>
            <a:r>
              <a:rPr lang="sr-Latn-BA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,[…]</a:t>
            </a:r>
          </a:p>
          <a:p>
            <a:pPr algn="l">
              <a:spcBef>
                <a:spcPts val="0"/>
              </a:spcBef>
            </a:pPr>
            <a:r>
              <a:rPr lang="sr-Latn-BA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Marjan </a:t>
            </a:r>
            <a:r>
              <a:rPr lang="sr-Latn-BA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 sjeo kod prve </a:t>
            </a:r>
            <a:r>
              <a:rPr lang="sr-Latn-BA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klupe</a:t>
            </a:r>
          </a:p>
          <a:p>
            <a:pPr algn="l">
              <a:spcBef>
                <a:spcPts val="0"/>
              </a:spcBef>
            </a:pPr>
            <a:r>
              <a:rPr lang="sr-Latn-BA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 </a:t>
            </a:r>
            <a:r>
              <a:rPr lang="sr-Latn-BA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sluša </a:t>
            </a:r>
            <a:r>
              <a:rPr lang="sr-Latn-BA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priče </a:t>
            </a:r>
            <a:r>
              <a:rPr lang="sr-Latn-BA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sr-Latn-BA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doživljaje.</a:t>
            </a:r>
          </a:p>
          <a:p>
            <a:pPr algn="l">
              <a:spcBef>
                <a:spcPts val="0"/>
              </a:spcBef>
            </a:pPr>
            <a:r>
              <a:rPr lang="sr-Latn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BA" cap="smal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Veče na trgu</a:t>
            </a:r>
            <a:r>
              <a:rPr lang="sr-Latn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BA" cap="small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Vječiti</a:t>
            </a:r>
            <a:r>
              <a:rPr lang="sr-Latn-BA" cap="smal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stražar, 9: 250–251 </a:t>
            </a:r>
            <a:r>
              <a:rPr lang="sr-Latn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l">
              <a:spcBef>
                <a:spcPts val="0"/>
              </a:spcBef>
            </a:pPr>
            <a:r>
              <a:rPr lang="sr-Latn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sr-Latn-BA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Bahtin</a:t>
            </a:r>
            <a:r>
              <a:rPr lang="sr-Latn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1989: 248–253.  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6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BA" sz="3200" dirty="0" smtClean="0">
                <a:latin typeface="Arial" pitchFamily="34" charset="0"/>
                <a:cs typeface="Arial" pitchFamily="34" charset="0"/>
              </a:rPr>
              <a:t>* Ognjište – veče – situacija pripovedanja – baka: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Zimi </a:t>
            </a:r>
            <a:r>
              <a:rPr lang="sr-Latn-BA" i="1" dirty="0" err="1">
                <a:latin typeface="Arial" pitchFamily="34" charset="0"/>
                <a:ea typeface="SimSun"/>
                <a:cs typeface="Arial" pitchFamily="34" charset="0"/>
              </a:rPr>
              <a:t>dječaci</a:t>
            </a: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sr-Latn-BA" i="1" dirty="0" err="1">
                <a:latin typeface="Arial" pitchFamily="34" charset="0"/>
                <a:ea typeface="SimSun"/>
                <a:cs typeface="Arial" pitchFamily="34" charset="0"/>
              </a:rPr>
              <a:t>življahu</a:t>
            </a: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 tmurno,</a:t>
            </a:r>
            <a:endParaRPr lang="en-US" i="1" dirty="0">
              <a:latin typeface="Arial" pitchFamily="34" charset="0"/>
              <a:ea typeface="SimSun"/>
              <a:cs typeface="Arial" pitchFamily="34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Sedeći stalno u </a:t>
            </a:r>
            <a:r>
              <a:rPr lang="sr-Latn-BA" b="1" i="1" dirty="0">
                <a:latin typeface="Arial" pitchFamily="34" charset="0"/>
                <a:ea typeface="SimSun"/>
                <a:cs typeface="Arial" pitchFamily="34" charset="0"/>
              </a:rPr>
              <a:t>dimu</a:t>
            </a: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,</a:t>
            </a:r>
            <a:r>
              <a:rPr lang="sr-Latn-BA" b="1" i="1" dirty="0">
                <a:latin typeface="Arial" pitchFamily="34" charset="0"/>
                <a:ea typeface="SimSun"/>
                <a:cs typeface="Arial" pitchFamily="34" charset="0"/>
              </a:rPr>
              <a:t> mraku</a:t>
            </a: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, </a:t>
            </a:r>
            <a:endParaRPr lang="en-US" i="1" dirty="0">
              <a:latin typeface="Arial" pitchFamily="34" charset="0"/>
              <a:ea typeface="SimSun"/>
              <a:cs typeface="Arial" pitchFamily="34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napolju huji mećava burno,</a:t>
            </a:r>
            <a:endParaRPr lang="en-US" i="1" dirty="0">
              <a:latin typeface="Arial" pitchFamily="34" charset="0"/>
              <a:ea typeface="SimSun"/>
              <a:cs typeface="Arial" pitchFamily="34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dok </a:t>
            </a:r>
            <a:r>
              <a:rPr lang="sr-Latn-BA" b="1" i="1" dirty="0">
                <a:latin typeface="Arial" pitchFamily="34" charset="0"/>
                <a:ea typeface="SimSun"/>
                <a:cs typeface="Arial" pitchFamily="34" charset="0"/>
              </a:rPr>
              <a:t>baka</a:t>
            </a: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 priča u </a:t>
            </a:r>
            <a:r>
              <a:rPr lang="sr-Latn-BA" i="1" dirty="0" smtClean="0">
                <a:latin typeface="Arial" pitchFamily="34" charset="0"/>
                <a:ea typeface="SimSun"/>
                <a:cs typeface="Arial" pitchFamily="34" charset="0"/>
              </a:rPr>
              <a:t>budžaku.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i="1" dirty="0" smtClean="0">
                <a:latin typeface="Arial" pitchFamily="34" charset="0"/>
                <a:ea typeface="SimSun"/>
                <a:cs typeface="Arial" pitchFamily="34" charset="0"/>
              </a:rPr>
              <a:t>Zato su naših sedam dječaka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u</a:t>
            </a:r>
            <a:r>
              <a:rPr lang="sr-Latn-BA" i="1" dirty="0" smtClean="0">
                <a:latin typeface="Arial" pitchFamily="34" charset="0"/>
                <a:ea typeface="SimSun"/>
                <a:cs typeface="Arial" pitchFamily="34" charset="0"/>
              </a:rPr>
              <a:t> zimskoj noći, u gluvoj tmici,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i="1" dirty="0" err="1">
                <a:latin typeface="Arial" pitchFamily="34" charset="0"/>
                <a:ea typeface="SimSun"/>
                <a:cs typeface="Arial" pitchFamily="34" charset="0"/>
              </a:rPr>
              <a:t>v</a:t>
            </a:r>
            <a:r>
              <a:rPr lang="sr-Latn-BA" i="1" dirty="0" err="1" smtClean="0">
                <a:latin typeface="Arial" pitchFamily="34" charset="0"/>
                <a:ea typeface="SimSun"/>
                <a:cs typeface="Arial" pitchFamily="34" charset="0"/>
              </a:rPr>
              <a:t>oljeli</a:t>
            </a:r>
            <a:r>
              <a:rPr lang="sr-Latn-BA" i="1" dirty="0" smtClean="0">
                <a:latin typeface="Arial" pitchFamily="34" charset="0"/>
                <a:ea typeface="SimSun"/>
                <a:cs typeface="Arial" pitchFamily="34" charset="0"/>
              </a:rPr>
              <a:t> više od sviju priča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b="1" i="1" dirty="0" smtClean="0">
                <a:latin typeface="Arial" pitchFamily="34" charset="0"/>
                <a:ea typeface="SimSun"/>
                <a:cs typeface="Arial" pitchFamily="34" charset="0"/>
              </a:rPr>
              <a:t>čudesnu </a:t>
            </a:r>
            <a:r>
              <a:rPr lang="sr-Latn-BA" b="1" i="1" dirty="0">
                <a:latin typeface="Arial" pitchFamily="34" charset="0"/>
                <a:ea typeface="SimSun"/>
                <a:cs typeface="Arial" pitchFamily="34" charset="0"/>
              </a:rPr>
              <a:t>bajku</a:t>
            </a:r>
            <a:r>
              <a:rPr lang="sr-Latn-BA" i="1" dirty="0">
                <a:latin typeface="Arial" pitchFamily="34" charset="0"/>
                <a:ea typeface="SimSun"/>
                <a:cs typeface="Arial" pitchFamily="34" charset="0"/>
              </a:rPr>
              <a:t> o Žar ptici</a:t>
            </a:r>
            <a:r>
              <a:rPr lang="sr-Latn-BA" i="1" dirty="0" smtClean="0">
                <a:latin typeface="Arial" pitchFamily="34" charset="0"/>
                <a:ea typeface="SimSun"/>
                <a:cs typeface="Arial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sr-Latn-BA" dirty="0" smtClean="0"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sr-Latn-BA" cap="small" dirty="0" smtClean="0">
                <a:latin typeface="Arial" pitchFamily="34" charset="0"/>
                <a:ea typeface="SimSun"/>
                <a:cs typeface="Arial" pitchFamily="34" charset="0"/>
              </a:rPr>
              <a:t>Kako su </a:t>
            </a:r>
            <a:r>
              <a:rPr lang="sr-Latn-BA" cap="small" dirty="0" err="1" smtClean="0">
                <a:latin typeface="Arial" pitchFamily="34" charset="0"/>
                <a:ea typeface="SimSun"/>
                <a:cs typeface="Arial" pitchFamily="34" charset="0"/>
              </a:rPr>
              <a:t>dječaci</a:t>
            </a:r>
            <a:r>
              <a:rPr lang="sr-Latn-BA" cap="small" dirty="0" smtClean="0">
                <a:latin typeface="Arial" pitchFamily="34" charset="0"/>
                <a:ea typeface="SimSun"/>
                <a:cs typeface="Arial" pitchFamily="34" charset="0"/>
              </a:rPr>
              <a:t> živjeli</a:t>
            </a:r>
            <a:r>
              <a:rPr lang="sr-Latn-BA" dirty="0" smtClean="0">
                <a:latin typeface="Arial" pitchFamily="34" charset="0"/>
                <a:ea typeface="SimSun"/>
                <a:cs typeface="Arial" pitchFamily="34" charset="0"/>
              </a:rPr>
              <a:t>, poema </a:t>
            </a:r>
            <a:r>
              <a:rPr lang="sr-Latn-BA" cap="small" dirty="0" smtClean="0">
                <a:latin typeface="Arial" pitchFamily="34" charset="0"/>
                <a:ea typeface="SimSun"/>
                <a:cs typeface="Arial" pitchFamily="34" charset="0"/>
              </a:rPr>
              <a:t>Šest vukova i jedan rep</a:t>
            </a:r>
            <a:r>
              <a:rPr lang="sr-Latn-BA" dirty="0" smtClean="0">
                <a:latin typeface="Arial" pitchFamily="34" charset="0"/>
                <a:ea typeface="SimSun"/>
                <a:cs typeface="Arial" pitchFamily="34" charset="0"/>
              </a:rPr>
              <a:t>, 9: 286)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r>
              <a:rPr lang="sr-Latn-BA" sz="32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Topos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gore</a:t>
            </a:r>
            <a:r>
              <a:rPr lang="en-US" sz="32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Bosna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cap="small" dirty="0" err="1" smtClean="0">
                <a:latin typeface="Arial" pitchFamily="34" charset="0"/>
                <a:cs typeface="Arial" pitchFamily="34" charset="0"/>
              </a:rPr>
              <a:t>Vje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en-US" sz="3200" cap="small" dirty="0" smtClean="0">
                <a:latin typeface="Arial" pitchFamily="34" charset="0"/>
                <a:cs typeface="Arial" pitchFamily="34" charset="0"/>
              </a:rPr>
              <a:t>it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2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cap="small" dirty="0" err="1" smtClean="0">
                <a:latin typeface="Arial" pitchFamily="34" charset="0"/>
                <a:cs typeface="Arial" pitchFamily="34" charset="0"/>
              </a:rPr>
              <a:t>stra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žar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, 9: 258)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BA" dirty="0" smtClean="0">
                <a:latin typeface="Arial" pitchFamily="34" charset="0"/>
                <a:cs typeface="Arial" pitchFamily="34" charset="0"/>
              </a:rPr>
              <a:t>Bosna: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zemlja prepuna čari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trepeta šuma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brda joj kite gradovi stari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– realni prostor se prevodi u domen </a:t>
            </a:r>
            <a:r>
              <a:rPr lang="sr-Latn-BA" dirty="0" err="1" smtClean="0">
                <a:latin typeface="Arial" pitchFamily="34" charset="0"/>
                <a:cs typeface="Arial" pitchFamily="34" charset="0"/>
              </a:rPr>
              <a:t>bajkovitog</a:t>
            </a:r>
            <a:r>
              <a:rPr lang="sr-Latn-BA" dirty="0">
                <a:latin typeface="Arial" pitchFamily="34" charset="0"/>
                <a:cs typeface="Arial" pitchFamily="34" charset="0"/>
              </a:rPr>
              <a:t>;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sr-Latn-BA" dirty="0">
                <a:latin typeface="Arial" pitchFamily="34" charset="0"/>
                <a:cs typeface="Arial" pitchFamily="34" charset="0"/>
              </a:rPr>
              <a:t>*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u vlasništvu </a:t>
            </a:r>
            <a:r>
              <a:rPr lang="sr-Latn-BA" dirty="0" err="1" smtClean="0">
                <a:latin typeface="Arial" pitchFamily="34" charset="0"/>
                <a:cs typeface="Arial" pitchFamily="34" charset="0"/>
              </a:rPr>
              <a:t>numena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začaran kraj | kroz koji vilu progoni zmaj; duboke gore svečano ćute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 bez ljudskog zova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 igraju vile na mjesečini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duh rudarski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[…]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traži rudišta stara</a:t>
            </a:r>
          </a:p>
          <a:p>
            <a:pPr marL="0" indent="0">
              <a:buNone/>
            </a:pPr>
            <a:r>
              <a:rPr lang="sr-Latn-BA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sr-Latn-BA" spc="150" dirty="0">
                <a:latin typeface="Arial" pitchFamily="34" charset="0"/>
                <a:cs typeface="Arial" pitchFamily="34" charset="0"/>
              </a:rPr>
              <a:t>d</a:t>
            </a:r>
            <a:r>
              <a:rPr lang="sr-Latn-BA" spc="150" dirty="0" smtClean="0">
                <a:latin typeface="Arial" pitchFamily="34" charset="0"/>
                <a:cs typeface="Arial" pitchFamily="34" charset="0"/>
              </a:rPr>
              <a:t>obro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mesto, pozitivno označeno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6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r>
              <a:rPr lang="sr-Latn-BA" sz="3200" dirty="0" smtClean="0">
                <a:latin typeface="+mn-lt"/>
              </a:rPr>
              <a:t/>
            </a:r>
            <a:br>
              <a:rPr lang="sr-Latn-BA" sz="3200" dirty="0" smtClean="0">
                <a:latin typeface="+mn-lt"/>
              </a:rPr>
            </a:br>
            <a:r>
              <a:rPr lang="sr-Latn-BA" sz="3200" dirty="0">
                <a:latin typeface="+mn-lt"/>
              </a:rPr>
              <a:t/>
            </a:r>
            <a:br>
              <a:rPr lang="sr-Latn-BA" sz="3200" dirty="0">
                <a:latin typeface="+mn-lt"/>
              </a:rPr>
            </a:br>
            <a:r>
              <a:rPr lang="vi-VN" sz="3200" dirty="0" smtClean="0">
                <a:latin typeface="+mn-lt"/>
              </a:rPr>
              <a:t>Izučavanje prostora i vremena u </a:t>
            </a:r>
            <a:r>
              <a:rPr lang="sr-Latn-BA" sz="3200" dirty="0" err="1" smtClean="0">
                <a:latin typeface="Arial" pitchFamily="34" charset="0"/>
                <a:cs typeface="Arial" pitchFamily="34" charset="0"/>
              </a:rPr>
              <a:t>Ćopićevoj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3200" dirty="0" smtClean="0">
                <a:latin typeface="+mn-lt"/>
              </a:rPr>
              <a:t>poeziji otkrila su važnost prostorno-vremenskih odnosa i njihovu visoku semantičnost.</a:t>
            </a: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sr-Latn-BA" sz="3200" dirty="0" smtClean="0">
                <a:latin typeface="+mn-lt"/>
              </a:rPr>
              <a:t/>
            </a:r>
            <a:br>
              <a:rPr lang="sr-Latn-BA" sz="3200" dirty="0" smtClean="0">
                <a:latin typeface="+mn-lt"/>
              </a:rPr>
            </a:br>
            <a:r>
              <a:rPr lang="vi-VN" sz="3200" dirty="0" smtClean="0">
                <a:latin typeface="+mn-lt"/>
              </a:rPr>
              <a:t>U 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njihovom </a:t>
            </a:r>
            <a:r>
              <a:rPr lang="vi-VN" sz="3200" dirty="0" smtClean="0">
                <a:latin typeface="+mn-lt"/>
              </a:rPr>
              <a:t>razmatranju 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polazimo</a:t>
            </a:r>
            <a:r>
              <a:rPr lang="sr-Latn-BA" sz="3200" dirty="0" smtClean="0">
                <a:latin typeface="+mn-lt"/>
              </a:rPr>
              <a:t> </a:t>
            </a:r>
            <a:r>
              <a:rPr lang="vi-VN" sz="3200" dirty="0" smtClean="0">
                <a:latin typeface="+mn-lt"/>
              </a:rPr>
              <a:t>od Bahtinovog pojma hronotopa, kao prožimanja vremena i prostora u </a:t>
            </a:r>
            <a:r>
              <a:rPr lang="vi-VN" sz="3200" i="1" spc="100" baseline="0" dirty="0" smtClean="0">
                <a:latin typeface="+mn-lt"/>
              </a:rPr>
              <a:t>vremeprostoru</a:t>
            </a:r>
            <a:r>
              <a:rPr lang="vi-VN" sz="3200" dirty="0" smtClean="0">
                <a:latin typeface="+mn-lt"/>
              </a:rPr>
              <a:t> (Bahtin 1989: 193). 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639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143000"/>
          </a:xfrm>
        </p:spPr>
        <p:txBody>
          <a:bodyPr>
            <a:normAutofit/>
          </a:bodyPr>
          <a:lstStyle/>
          <a:p>
            <a:pPr algn="l"/>
            <a:r>
              <a:rPr lang="sr-Latn-BA" sz="3200" dirty="0" smtClean="0">
                <a:latin typeface="Arial" pitchFamily="34" charset="0"/>
                <a:cs typeface="Arial" pitchFamily="34" charset="0"/>
              </a:rPr>
              <a:t>*isto (</a:t>
            </a:r>
            <a:r>
              <a:rPr lang="sr-Latn-BA" sz="3200" cap="small" baseline="0" dirty="0" smtClean="0">
                <a:latin typeface="Arial" pitchFamily="34" charset="0"/>
                <a:cs typeface="Arial" pitchFamily="34" charset="0"/>
              </a:rPr>
              <a:t>Zavičaj „Vukova“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BA" sz="3200" cap="small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cap="small" baseline="0" dirty="0" err="1" smtClean="0">
                <a:latin typeface="Arial" pitchFamily="34" charset="0"/>
                <a:cs typeface="Arial" pitchFamily="34" charset="0"/>
              </a:rPr>
              <a:t>Šest</a:t>
            </a:r>
            <a:r>
              <a:rPr lang="en-US" sz="3200" cap="small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cap="small" baseline="0" dirty="0" err="1">
                <a:latin typeface="Arial" pitchFamily="34" charset="0"/>
                <a:cs typeface="Arial" pitchFamily="34" charset="0"/>
              </a:rPr>
              <a:t>vukova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, 9:270)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r-Latn-BA" dirty="0" smtClean="0">
                <a:latin typeface="Arial" pitchFamily="34" charset="0"/>
                <a:cs typeface="Arial" pitchFamily="34" charset="0"/>
              </a:rPr>
              <a:t>Folklorno-</a:t>
            </a:r>
            <a:r>
              <a:rPr lang="sr-Latn-BA" dirty="0" err="1" smtClean="0">
                <a:latin typeface="Arial" pitchFamily="34" charset="0"/>
                <a:cs typeface="Arial" pitchFamily="34" charset="0"/>
              </a:rPr>
              <a:t>htonski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rekviziti: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mrka gora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BA" i="1" dirty="0" err="1" smtClean="0">
                <a:latin typeface="Arial" pitchFamily="34" charset="0"/>
                <a:cs typeface="Arial" pitchFamily="34" charset="0"/>
              </a:rPr>
              <a:t>tijesni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 klanci </a:t>
            </a:r>
            <a:r>
              <a:rPr lang="sr-Latn-BA" i="1" dirty="0" err="1" smtClean="0">
                <a:latin typeface="Arial" pitchFamily="34" charset="0"/>
                <a:cs typeface="Arial" pitchFamily="34" charset="0"/>
              </a:rPr>
              <a:t>jadikovci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svaka staza gluva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ǀ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tu pamti mrke osvetnike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BA" dirty="0" err="1" smtClean="0">
                <a:latin typeface="Arial" pitchFamily="34" charset="0"/>
                <a:cs typeface="Arial" pitchFamily="34" charset="0"/>
              </a:rPr>
              <a:t>ǀ</a:t>
            </a:r>
            <a:r>
              <a:rPr lang="sr-Latn-BA" i="1" dirty="0" err="1" smtClean="0">
                <a:latin typeface="Arial" pitchFamily="34" charset="0"/>
                <a:cs typeface="Arial" pitchFamily="34" charset="0"/>
              </a:rPr>
              <a:t>hajdučke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 stope čuva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kad mjesec sjene po gori splete 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ǀ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ti vidiš davno nestale čete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; noću se sreću patuljci, divovi, Ćoso;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crni ćumurdžija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je video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čudo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lisica jaše na kobili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BA" cap="small" dirty="0" smtClean="0">
                <a:latin typeface="Arial" pitchFamily="34" charset="0"/>
                <a:cs typeface="Arial" pitchFamily="34" charset="0"/>
              </a:rPr>
              <a:t>Lisica se osvetila vuku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>
              <a:buNone/>
            </a:pPr>
            <a:r>
              <a:rPr lang="sr-Latn-BA" dirty="0" smtClean="0">
                <a:latin typeface="Arial" pitchFamily="34" charset="0"/>
                <a:cs typeface="Arial" pitchFamily="34" charset="0"/>
              </a:rPr>
              <a:t>*Ć. za topose bira u tradiciji naglašena mesta sa ambivalentnom simbolikom.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5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81000" y="228600"/>
            <a:ext cx="8229600" cy="6324600"/>
          </a:xfrm>
        </p:spPr>
        <p:txBody>
          <a:bodyPr anchor="t">
            <a:normAutofit fontScale="90000"/>
          </a:bodyPr>
          <a:lstStyle/>
          <a:p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Čarobna šuma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(9:405) </a:t>
            </a:r>
            <a:r>
              <a:rPr lang="sr-Cyrl-BA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Uvod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sadrži po jednu sliku, motiv, junaka iz tradicije čime se detaljno sklapa slika toposa iz naslova zbirke:</a:t>
            </a:r>
            <a:r>
              <a:rPr lang="sr-Cyrl-BA" sz="3600" dirty="0">
                <a:latin typeface="Arial" pitchFamily="34" charset="0"/>
                <a:cs typeface="Arial" pitchFamily="34" charset="0"/>
              </a:rPr>
              <a:t/>
            </a:r>
            <a:br>
              <a:rPr lang="sr-Cyrl-BA" sz="3600" dirty="0">
                <a:latin typeface="Arial" pitchFamily="34" charset="0"/>
                <a:cs typeface="Arial" pitchFamily="34" charset="0"/>
              </a:rPr>
            </a:br>
            <a:r>
              <a:rPr lang="sr-Latn-BA" sz="3600" i="1" dirty="0" smtClean="0">
                <a:latin typeface="Arial" pitchFamily="34" charset="0"/>
                <a:cs typeface="Arial" pitchFamily="34" charset="0"/>
              </a:rPr>
              <a:t>na kraju svijeta, kod zadnjeg druma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;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3600" i="1" dirty="0" smtClean="0">
                <a:latin typeface="Arial" pitchFamily="34" charset="0"/>
                <a:cs typeface="Arial" pitchFamily="34" charset="0"/>
              </a:rPr>
              <a:t>stara, prastara – </a:t>
            </a:r>
            <a:r>
              <a:rPr lang="sr-Latn-BA" sz="3600" dirty="0" err="1" smtClean="0">
                <a:latin typeface="Arial" pitchFamily="34" charset="0"/>
                <a:cs typeface="Arial" pitchFamily="34" charset="0"/>
              </a:rPr>
              <a:t>delok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i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ukidanje kategorije vremena;</a:t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i="1" dirty="0" smtClean="0">
                <a:latin typeface="Arial" pitchFamily="34" charset="0"/>
                <a:cs typeface="Arial" pitchFamily="34" charset="0"/>
              </a:rPr>
              <a:t>šapuće lišće ko začarano – </a:t>
            </a:r>
            <a:r>
              <a:rPr lang="sr-Latn-BA" sz="3600" dirty="0" err="1" smtClean="0">
                <a:latin typeface="Arial" pitchFamily="34" charset="0"/>
                <a:cs typeface="Arial" pitchFamily="34" charset="0"/>
              </a:rPr>
              <a:t>anim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.;</a:t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>Sunčeva majka, Mjesečeva baka, Sunce i Mjesec kao nestašni dečaci – </a:t>
            </a:r>
            <a:r>
              <a:rPr lang="sr-Latn-BA" sz="3600" dirty="0" err="1" smtClean="0">
                <a:latin typeface="Arial" pitchFamily="34" charset="0"/>
                <a:cs typeface="Arial" pitchFamily="34" charset="0"/>
              </a:rPr>
              <a:t>antrop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.; </a:t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>čarobni predmeti: kapa </a:t>
            </a:r>
            <a:r>
              <a:rPr lang="sr-Latn-BA" sz="3600" dirty="0" err="1" smtClean="0">
                <a:latin typeface="Arial" pitchFamily="34" charset="0"/>
                <a:cs typeface="Arial" pitchFamily="34" charset="0"/>
              </a:rPr>
              <a:t>nevidljivica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, čarobni pasulj;</a:t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8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126162"/>
          </a:xfrm>
        </p:spPr>
        <p:txBody>
          <a:bodyPr anchor="t">
            <a:normAutofit/>
          </a:bodyPr>
          <a:lstStyle/>
          <a:p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>
                <a:latin typeface="Arial" pitchFamily="34" charset="0"/>
                <a:cs typeface="Arial" pitchFamily="34" charset="0"/>
              </a:rPr>
            </a:br>
            <a:r>
              <a:rPr lang="vi-VN" sz="3200" dirty="0" smtClean="0">
                <a:latin typeface="Arial" pitchFamily="34" charset="0"/>
                <a:cs typeface="Arial" pitchFamily="34" charset="0"/>
              </a:rPr>
              <a:t>Lakat  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Brade, Palčić, Crvenkapa, Ćoso;</a:t>
            </a:r>
            <a:br>
              <a:rPr lang="vi-VN" sz="3200" dirty="0">
                <a:latin typeface="Arial" pitchFamily="34" charset="0"/>
                <a:cs typeface="Arial" pitchFamily="34" charset="0"/>
              </a:rPr>
            </a:br>
            <a:r>
              <a:rPr lang="vi-VN" sz="3200" dirty="0">
                <a:latin typeface="Arial" pitchFamily="34" charset="0"/>
                <a:cs typeface="Arial" pitchFamily="34" charset="0"/>
              </a:rPr>
              <a:t>Brko juri Međedovića (</a:t>
            </a:r>
            <a:r>
              <a:rPr lang="sr-Cyrl-BA" sz="3200" dirty="0" err="1">
                <a:latin typeface="Arial" pitchFamily="34" charset="0"/>
                <a:cs typeface="Arial" pitchFamily="34" charset="0"/>
              </a:rPr>
              <a:t>Међедовић</a:t>
            </a:r>
            <a:r>
              <a:rPr lang="sr-Cyrl-BA" sz="3200" dirty="0">
                <a:latin typeface="Arial" pitchFamily="34" charset="0"/>
                <a:cs typeface="Arial" pitchFamily="34" charset="0"/>
              </a:rPr>
              <a:t>, СНП, 1);</a:t>
            </a:r>
            <a:br>
              <a:rPr lang="sr-Cyrl-BA" sz="3200" dirty="0">
                <a:latin typeface="Arial" pitchFamily="34" charset="0"/>
                <a:cs typeface="Arial" pitchFamily="34" charset="0"/>
              </a:rPr>
            </a:br>
            <a:r>
              <a:rPr lang="vi-VN" sz="3200" dirty="0">
                <a:latin typeface="Arial" pitchFamily="34" charset="0"/>
                <a:cs typeface="Arial" pitchFamily="34" charset="0"/>
              </a:rPr>
              <a:t>motiv 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zasp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log junaka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Cyrl-BA" sz="3200" cap="small" dirty="0" smtClean="0">
                <a:latin typeface="Arial" pitchFamily="34" charset="0"/>
                <a:cs typeface="Arial" pitchFamily="34" charset="0"/>
              </a:rPr>
              <a:t>Златна јабука и девет пауница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3200" cap="small" dirty="0" smtClean="0">
                <a:latin typeface="Arial" pitchFamily="34" charset="0"/>
                <a:cs typeface="Arial" pitchFamily="34" charset="0"/>
              </a:rPr>
              <a:t> СНП, 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);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potok – vodenica – </a:t>
            </a:r>
            <a:r>
              <a:rPr lang="sr-Latn-BA" sz="3200" i="1" dirty="0" smtClean="0">
                <a:latin typeface="Arial" pitchFamily="34" charset="0"/>
                <a:cs typeface="Arial" pitchFamily="34" charset="0"/>
              </a:rPr>
              <a:t>igra vilinsko kolo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;</a:t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i="1" dirty="0" smtClean="0">
                <a:latin typeface="Arial" pitchFamily="34" charset="0"/>
                <a:cs typeface="Arial" pitchFamily="34" charset="0"/>
              </a:rPr>
              <a:t>pod samim vrhom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BA" sz="3200" i="1" dirty="0" smtClean="0">
                <a:latin typeface="Arial" pitchFamily="34" charset="0"/>
                <a:cs typeface="Arial" pitchFamily="34" charset="0"/>
              </a:rPr>
              <a:t>vrelo pod jelom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BA" sz="3200" i="1" dirty="0" smtClean="0">
                <a:latin typeface="Arial" pitchFamily="34" charset="0"/>
                <a:cs typeface="Arial" pitchFamily="34" charset="0"/>
              </a:rPr>
              <a:t>tu nam se Marko prestavio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Cyrl-BA" sz="3200" cap="small" dirty="0">
                <a:latin typeface="Arial" pitchFamily="34" charset="0"/>
                <a:ea typeface="SimSun"/>
                <a:cs typeface="Arial" pitchFamily="34" charset="0"/>
              </a:rPr>
              <a:t>Смрт Марка </a:t>
            </a:r>
            <a:r>
              <a:rPr lang="sr-Cyrl-BA" sz="3200" cap="small" dirty="0" smtClean="0">
                <a:latin typeface="Arial" pitchFamily="34" charset="0"/>
                <a:ea typeface="SimSun"/>
                <a:cs typeface="Arial" pitchFamily="34" charset="0"/>
              </a:rPr>
              <a:t>Краљевића</a:t>
            </a:r>
            <a: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  <a:t>, Вук </a:t>
            </a:r>
            <a:r>
              <a:rPr lang="sr-Latn-BA" sz="3200" dirty="0">
                <a:latin typeface="Arial" pitchFamily="34" charset="0"/>
                <a:ea typeface="SimSun"/>
                <a:cs typeface="Arial" pitchFamily="34" charset="0"/>
              </a:rPr>
              <a:t>II, 73</a:t>
            </a:r>
            <a:r>
              <a:rPr lang="sr-Latn-BA" sz="3200" dirty="0" smtClean="0">
                <a:latin typeface="Arial" pitchFamily="34" charset="0"/>
                <a:ea typeface="SimSun"/>
                <a:cs typeface="Arial" pitchFamily="34" charset="0"/>
              </a:rPr>
              <a:t>).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63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en-US" sz="3600" cap="small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sr-Latn-BA" sz="3600" cap="small" dirty="0" err="1" smtClean="0">
                <a:latin typeface="Arial" pitchFamily="34" charset="0"/>
                <a:cs typeface="Arial" pitchFamily="34" charset="0"/>
              </a:rPr>
              <a:t>arobna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 šuma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se prikazuje kao hronotop dobra, mesta naklonjenog junacima. 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U njoj se kao izraziti </a:t>
            </a:r>
            <a:r>
              <a:rPr lang="sr-Latn-BA" sz="3600" dirty="0" err="1">
                <a:latin typeface="Arial" pitchFamily="34" charset="0"/>
                <a:cs typeface="Arial" pitchFamily="34" charset="0"/>
              </a:rPr>
              <a:t>hronotopi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 dobra javljaju svetovi u </a:t>
            </a:r>
            <a:r>
              <a:rPr lang="sr-Latn-BA" sz="3600" cap="small" dirty="0">
                <a:latin typeface="Arial" pitchFamily="34" charset="0"/>
                <a:cs typeface="Arial" pitchFamily="34" charset="0"/>
              </a:rPr>
              <a:t>Crvenom Vrapcu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 i </a:t>
            </a:r>
            <a:r>
              <a:rPr lang="sr-Latn-BA" sz="3600" cap="small" dirty="0">
                <a:latin typeface="Arial" pitchFamily="34" charset="0"/>
                <a:cs typeface="Arial" pitchFamily="34" charset="0"/>
              </a:rPr>
              <a:t>Bajci o 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dobrom</a:t>
            </a:r>
            <a:r>
              <a:rPr lang="en-US" sz="36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Ćosi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latin typeface="Arial" pitchFamily="34" charset="0"/>
                <a:cs typeface="Arial" pitchFamily="34" charset="0"/>
              </a:rPr>
            </a:br>
            <a:r>
              <a:rPr lang="sr-Latn-BA" sz="3600" dirty="0">
                <a:latin typeface="Arial" pitchFamily="34" charset="0"/>
                <a:cs typeface="Arial" pitchFamily="34" charset="0"/>
              </a:rPr>
              <a:t>Demonski </a:t>
            </a:r>
            <a:r>
              <a:rPr lang="sr-Latn-BA" sz="3600" dirty="0" err="1">
                <a:latin typeface="Arial" pitchFamily="34" charset="0"/>
                <a:cs typeface="Arial" pitchFamily="34" charset="0"/>
              </a:rPr>
              <a:t>hronotopi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 dobra su oni </a:t>
            </a:r>
            <a:r>
              <a:rPr lang="sr-Latn-BA" sz="3600" i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sr-Latn-BA" sz="3600" i="1" dirty="0">
                <a:latin typeface="Arial" pitchFamily="34" charset="0"/>
                <a:cs typeface="Arial" pitchFamily="34" charset="0"/>
              </a:rPr>
              <a:t>kojima junak, voljom viših sila stiče bogatstvo ili moć. Proizilaze iz utopijskih projekcija zadovoljenih potreba, želja za obiljem ili </a:t>
            </a:r>
            <a:r>
              <a:rPr lang="sr-Latn-BA" sz="3600" i="1" dirty="0" smtClean="0">
                <a:latin typeface="Arial" pitchFamily="34" charset="0"/>
                <a:cs typeface="Arial" pitchFamily="34" charset="0"/>
              </a:rPr>
              <a:t>samoostvarenjem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.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Dobri prostori poseduju solarnu </a:t>
            </a:r>
            <a:r>
              <a:rPr lang="sr-Latn-BA" sz="3600" dirty="0" err="1">
                <a:latin typeface="Arial" pitchFamily="34" charset="0"/>
                <a:cs typeface="Arial" pitchFamily="34" charset="0"/>
              </a:rPr>
              <a:t>blještavost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 i 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sjaj, </a:t>
            </a:r>
            <a:r>
              <a:rPr lang="sr-Latn-BA" sz="3600" dirty="0">
                <a:latin typeface="Arial" pitchFamily="34" charset="0"/>
                <a:cs typeface="Arial" pitchFamily="34" charset="0"/>
              </a:rPr>
              <a:t>obiluju zlatnim plodovima i raskošnim biljem (uporediti sa kristalnom gorom u bajci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sr-Latn-BA" sz="3600" dirty="0" err="1" smtClean="0">
                <a:latin typeface="Arial" pitchFamily="34" charset="0"/>
                <a:cs typeface="Arial" pitchFamily="34" charset="0"/>
              </a:rPr>
              <a:t>Ajdačić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sr-Latn-BA" sz="3600" dirty="0" err="1" smtClean="0">
                <a:latin typeface="Arial" pitchFamily="34" charset="0"/>
                <a:cs typeface="Arial" pitchFamily="34" charset="0"/>
              </a:rPr>
              <a:t>www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47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sr-Latn-BA" sz="3100" b="1" i="1" dirty="0" err="1" smtClean="0">
                <a:latin typeface="Arial" pitchFamily="34" charset="0"/>
                <a:cs typeface="Arial" pitchFamily="34" charset="0"/>
              </a:rPr>
              <a:t>Vječita</a:t>
            </a:r>
            <a:r>
              <a:rPr lang="sr-Latn-BA" sz="3100" b="1" i="1" dirty="0" smtClean="0">
                <a:latin typeface="Arial" pitchFamily="34" charset="0"/>
                <a:cs typeface="Arial" pitchFamily="34" charset="0"/>
              </a:rPr>
              <a:t> sreća</a:t>
            </a: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 tu se skriva</a:t>
            </a:r>
            <a:br>
              <a:rPr lang="sr-Latn-BA" sz="31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sr-Latn-BA" sz="3100" b="1" i="1" dirty="0" smtClean="0">
                <a:latin typeface="Arial" pitchFamily="34" charset="0"/>
                <a:cs typeface="Arial" pitchFamily="34" charset="0"/>
              </a:rPr>
              <a:t>trepti radost sunčana</a:t>
            </a: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, živa,</a:t>
            </a:r>
            <a:br>
              <a:rPr lang="sr-Latn-BA" sz="31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čitava zemlja cvjetni je vrt.</a:t>
            </a:r>
            <a:br>
              <a:rPr lang="sr-Latn-BA" sz="31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Crveni vrabac </a:t>
            </a:r>
            <a:r>
              <a:rPr lang="sr-Latn-BA" sz="3100" b="1" i="1" dirty="0" smtClean="0">
                <a:latin typeface="Arial" pitchFamily="34" charset="0"/>
                <a:cs typeface="Arial" pitchFamily="34" charset="0"/>
              </a:rPr>
              <a:t>hiljade ljeta</a:t>
            </a: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1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po zemlji ovoj bezbrižno </a:t>
            </a:r>
            <a:r>
              <a:rPr lang="sr-Latn-BA" sz="3100" i="1" dirty="0" err="1" smtClean="0">
                <a:latin typeface="Arial" pitchFamily="34" charset="0"/>
                <a:cs typeface="Arial" pitchFamily="34" charset="0"/>
              </a:rPr>
              <a:t>ljieta</a:t>
            </a: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1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i ne zna šta su tuga i smrt.</a:t>
            </a:r>
            <a:br>
              <a:rPr lang="sr-Latn-BA" sz="31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100" dirty="0" smtClean="0">
                <a:latin typeface="Arial" pitchFamily="34" charset="0"/>
                <a:cs typeface="Arial" pitchFamily="34" charset="0"/>
              </a:rPr>
              <a:t>(Crveni vrabac, 9: 427)</a:t>
            </a:r>
            <a:br>
              <a:rPr lang="sr-Latn-BA" sz="31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Tamo, za lancem planine sive,</a:t>
            </a:r>
            <a:br>
              <a:rPr lang="sr-Latn-BA" sz="31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Žarko i Žuća i </a:t>
            </a:r>
            <a:r>
              <a:rPr lang="sr-Latn-BA" sz="3100" b="1" i="1" dirty="0" smtClean="0">
                <a:latin typeface="Arial" pitchFamily="34" charset="0"/>
                <a:cs typeface="Arial" pitchFamily="34" charset="0"/>
              </a:rPr>
              <a:t>sada žive</a:t>
            </a: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,</a:t>
            </a:r>
            <a:br>
              <a:rPr lang="sr-Latn-BA" sz="31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100" i="1" dirty="0" smtClean="0">
                <a:latin typeface="Arial" pitchFamily="34" charset="0"/>
                <a:cs typeface="Arial" pitchFamily="34" charset="0"/>
              </a:rPr>
              <a:t>veseli, srećni u kraju tom.</a:t>
            </a:r>
            <a:br>
              <a:rPr lang="sr-Latn-BA" sz="31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100" dirty="0" smtClean="0">
                <a:latin typeface="Arial" pitchFamily="34" charset="0"/>
                <a:cs typeface="Arial" pitchFamily="34" charset="0"/>
              </a:rPr>
              <a:t>(isto, 9: 432)  </a:t>
            </a:r>
            <a:br>
              <a:rPr lang="sr-Latn-BA" sz="31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*Kada dosegnu najviše vrednosti, bitisanje junaka postaje idealno-vanvremensko (</a:t>
            </a:r>
            <a:r>
              <a:rPr lang="sr-Latn-BA" sz="3200" dirty="0" err="1" smtClean="0">
                <a:latin typeface="Arial" pitchFamily="34" charset="0"/>
                <a:cs typeface="Arial" pitchFamily="34" charset="0"/>
              </a:rPr>
              <a:t>Bahtin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1989: 265).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17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8229600" cy="6019800"/>
          </a:xfrm>
        </p:spPr>
        <p:txBody>
          <a:bodyPr anchor="ctr">
            <a:noAutofit/>
          </a:bodyPr>
          <a:lstStyle/>
          <a:p>
            <a:pPr algn="l"/>
            <a:r>
              <a:rPr lang="sr-Latn-BA" sz="32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Cvjetaju lale i ruža rujna,</a:t>
            </a:r>
            <a:endParaRPr lang="en-US" sz="3200" i="1" dirty="0" smtClean="0">
              <a:effectLst/>
              <a:latin typeface="Arial" pitchFamily="34" charset="0"/>
              <a:ea typeface="SimSun"/>
              <a:cs typeface="Arial" pitchFamily="34" charset="0"/>
            </a:endParaRPr>
          </a:p>
          <a:p>
            <a:pPr algn="l">
              <a:spcBef>
                <a:spcPts val="0"/>
              </a:spcBef>
            </a:pPr>
            <a:r>
              <a:rPr lang="sr-Latn-BA" sz="32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diže se hrašće il' bukva neka,</a:t>
            </a:r>
            <a:endParaRPr lang="en-US" sz="3200" i="1" dirty="0" smtClean="0">
              <a:effectLst/>
              <a:latin typeface="Arial" pitchFamily="34" charset="0"/>
              <a:ea typeface="SimSun"/>
              <a:cs typeface="Arial" pitchFamily="34" charset="0"/>
            </a:endParaRPr>
          </a:p>
          <a:p>
            <a:pPr algn="l"/>
            <a:r>
              <a:rPr lang="sr-Latn-BA" sz="32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za Ćosom niče pšenica bujna</a:t>
            </a:r>
            <a:endParaRPr lang="en-US" sz="3200" i="1" dirty="0" smtClean="0">
              <a:effectLst/>
              <a:latin typeface="Arial" pitchFamily="34" charset="0"/>
              <a:ea typeface="SimSun"/>
              <a:cs typeface="Arial" pitchFamily="34" charset="0"/>
            </a:endParaRPr>
          </a:p>
          <a:p>
            <a:pPr algn="l"/>
            <a:r>
              <a:rPr lang="sr-Latn-BA" sz="32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ili se širi livada meka.</a:t>
            </a:r>
            <a:endParaRPr lang="en-US" sz="3200" i="1" dirty="0" smtClean="0">
              <a:effectLst/>
              <a:latin typeface="Arial" pitchFamily="34" charset="0"/>
              <a:ea typeface="SimSun"/>
              <a:cs typeface="Arial" pitchFamily="34" charset="0"/>
            </a:endParaRPr>
          </a:p>
          <a:p>
            <a:pPr algn="l"/>
            <a:r>
              <a:rPr lang="sr-Latn-BA" sz="32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Zelenim ruhom kite se </a:t>
            </a:r>
            <a:r>
              <a:rPr lang="sr-Latn-BA" sz="3200" i="1" dirty="0" err="1" smtClean="0">
                <a:effectLst/>
                <a:latin typeface="Arial" pitchFamily="34" charset="0"/>
                <a:ea typeface="SimSun"/>
                <a:cs typeface="Arial" pitchFamily="34" charset="0"/>
              </a:rPr>
              <a:t>puti</a:t>
            </a:r>
            <a:r>
              <a:rPr lang="sr-Latn-BA" sz="32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,</a:t>
            </a:r>
            <a:endParaRPr lang="en-US" sz="3200" i="1" dirty="0" smtClean="0">
              <a:effectLst/>
              <a:latin typeface="Arial" pitchFamily="34" charset="0"/>
              <a:ea typeface="SimSun"/>
              <a:cs typeface="Arial" pitchFamily="34" charset="0"/>
            </a:endParaRPr>
          </a:p>
          <a:p>
            <a:pPr algn="l"/>
            <a:r>
              <a:rPr lang="sr-Latn-BA" sz="32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a </a:t>
            </a:r>
            <a:r>
              <a:rPr lang="sr-Latn-BA" sz="3200" i="1" dirty="0" err="1" smtClean="0">
                <a:effectLst/>
                <a:latin typeface="Arial" pitchFamily="34" charset="0"/>
                <a:ea typeface="SimSun"/>
                <a:cs typeface="Arial" pitchFamily="34" charset="0"/>
              </a:rPr>
              <a:t>Ćosa</a:t>
            </a:r>
            <a:r>
              <a:rPr lang="sr-Latn-BA" sz="32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ide, ništa ne sluti.</a:t>
            </a:r>
            <a:r>
              <a:rPr lang="sr-Latn-BA" sz="3200" i="1" dirty="0"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sr-Latn-BA" sz="3200" i="1" dirty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sr-Latn-BA" sz="3200" cap="small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Bajka o dobrom Ćosi</a:t>
            </a:r>
            <a: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, 9: 438)</a:t>
            </a:r>
            <a:r>
              <a:rPr lang="sr-Latn-BA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68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049962"/>
          </a:xfrm>
        </p:spPr>
        <p:txBody>
          <a:bodyPr anchor="ctr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Građenje hronotopa dobra</a:t>
            </a:r>
            <a:r>
              <a:rPr lang="sr-Latn-BA" sz="32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sr-Latn-BA" sz="32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on </a:t>
            </a:r>
            <a:r>
              <a:rPr lang="sr-Latn-BA" sz="32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je proizvod </a:t>
            </a:r>
            <a:r>
              <a:rPr lang="sr-Latn-BA" sz="3200" kern="12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očuđavanja</a:t>
            </a:r>
            <a:r>
              <a:rPr lang="sr-Latn-BA" sz="32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 idealizacije realnog hronotopa. Postiže se </a:t>
            </a:r>
            <a:r>
              <a:rPr lang="sr-Latn-BA" sz="3200" kern="12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pripisivanjem</a:t>
            </a:r>
            <a:r>
              <a:rPr lang="sr-Latn-BA" sz="3200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čudesnih svojstava (karakterističnim za bajku) profanim stvarima. Time se iz realnog prostora pesma seli u idiličan svet. Od realnog, hronotop postaje idilični prostor obilja.</a:t>
            </a:r>
            <a:endParaRPr lang="en-US" sz="3200" dirty="0" smtClean="0">
              <a:effectLst/>
              <a:latin typeface="Arial" pitchFamily="34" charset="0"/>
              <a:cs typeface="Arial" pitchFamily="34" charset="0"/>
            </a:endParaRPr>
          </a:p>
          <a:p>
            <a: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8229600" cy="3124200"/>
          </a:xfrm>
        </p:spPr>
        <p:txBody>
          <a:bodyPr anchor="t">
            <a:normAutofit fontScale="90000"/>
          </a:bodyPr>
          <a:lstStyle/>
          <a:p>
            <a:pPr algn="l"/>
            <a:r>
              <a:rPr lang="sr-Latn-BA" sz="3200" dirty="0" smtClean="0"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n-US" sz="3200" cap="small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eda </a:t>
            </a:r>
            <a:r>
              <a:rPr lang="sr-Latn-BA" sz="3200" cap="small" dirty="0" err="1" smtClean="0">
                <a:latin typeface="Arial" pitchFamily="34" charset="0"/>
                <a:cs typeface="Arial" pitchFamily="34" charset="0"/>
              </a:rPr>
              <a:t>Trišin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 mlin</a:t>
            </a:r>
            <a:br>
              <a:rPr lang="sr-Latn-BA" sz="3200" cap="small" dirty="0" smtClean="0">
                <a:latin typeface="Arial" pitchFamily="34" charset="0"/>
                <a:cs typeface="Arial" pitchFamily="34" charset="0"/>
              </a:rPr>
            </a:br>
            <a:r>
              <a:rPr lang="sr-Latn-BA" sz="3200" i="1" dirty="0" smtClean="0">
                <a:latin typeface="Arial" pitchFamily="34" charset="0"/>
                <a:cs typeface="Arial" pitchFamily="34" charset="0"/>
              </a:rPr>
              <a:t>Eh, čudna mlina, šta da ti pričam,</a:t>
            </a:r>
            <a:br>
              <a:rPr lang="sr-Latn-BA" sz="32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200" i="1" dirty="0" smtClean="0">
                <a:latin typeface="Arial" pitchFamily="34" charset="0"/>
                <a:cs typeface="Arial" pitchFamily="34" charset="0"/>
              </a:rPr>
              <a:t>stotinu leta i više ima,</a:t>
            </a:r>
            <a:br>
              <a:rPr lang="sr-Latn-BA" sz="32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200" i="1" dirty="0" smtClean="0">
                <a:latin typeface="Arial" pitchFamily="34" charset="0"/>
                <a:cs typeface="Arial" pitchFamily="34" charset="0"/>
              </a:rPr>
              <a:t>brvana belih, a krova siva.</a:t>
            </a:r>
            <a:br>
              <a:rPr lang="sr-Latn-BA" sz="32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200" b="1" i="1" dirty="0" smtClean="0">
                <a:latin typeface="Arial" pitchFamily="34" charset="0"/>
                <a:cs typeface="Arial" pitchFamily="34" charset="0"/>
              </a:rPr>
              <a:t>Povazdan tutnji</a:t>
            </a:r>
            <a:r>
              <a:rPr lang="sr-Latn-BA" sz="3200" i="1" dirty="0" smtClean="0">
                <a:latin typeface="Arial" pitchFamily="34" charset="0"/>
                <a:cs typeface="Arial" pitchFamily="34" charset="0"/>
              </a:rPr>
              <a:t>, pljuska i lupa:</a:t>
            </a:r>
            <a:br>
              <a:rPr lang="sr-Latn-BA" sz="3200" i="1" dirty="0" smtClean="0">
                <a:latin typeface="Arial" pitchFamily="34" charset="0"/>
                <a:cs typeface="Arial" pitchFamily="34" charset="0"/>
              </a:rPr>
            </a:br>
            <a:r>
              <a:rPr lang="sr-Latn-BA" sz="3200" b="1" i="1" dirty="0" smtClean="0">
                <a:latin typeface="Arial" pitchFamily="34" charset="0"/>
                <a:cs typeface="Arial" pitchFamily="34" charset="0"/>
              </a:rPr>
              <a:t>ukleto mesto đavoljeg skupa</a:t>
            </a:r>
            <a:r>
              <a:rPr lang="sr-Latn-BA" sz="3200" i="1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sr-Latn-BA" sz="3200" i="1" dirty="0" smtClean="0">
                <a:latin typeface="Arial" pitchFamily="34" charset="0"/>
                <a:cs typeface="Arial" pitchFamily="34" charset="0"/>
              </a:rPr>
            </a:br>
            <a:r>
              <a:rPr lang="sr-Cyrl-BA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Kod starog mlina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, 9: 488)</a:t>
            </a:r>
            <a:r>
              <a:rPr lang="sr-Latn-BA" sz="3200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*„</a:t>
            </a:r>
            <a:r>
              <a:rPr lang="sr-Cyrl-BA" sz="3200" dirty="0" smtClean="0">
                <a:latin typeface="Arial" pitchFamily="34" charset="0"/>
                <a:cs typeface="Arial" pitchFamily="34" charset="0"/>
              </a:rPr>
              <a:t>Млин/воденица – […] стална бука, коју ствара в., дају јој статус </a:t>
            </a:r>
            <a:r>
              <a:rPr lang="sr-Cyrl-BA" sz="3200" dirty="0" err="1" smtClean="0">
                <a:latin typeface="Arial" pitchFamily="34" charset="0"/>
                <a:cs typeface="Arial" pitchFamily="34" charset="0"/>
              </a:rPr>
              <a:t>демонолошког</a:t>
            </a:r>
            <a:r>
              <a:rPr lang="sr-Cyrl-BA" sz="3200" dirty="0" smtClean="0">
                <a:latin typeface="Arial" pitchFamily="34" charset="0"/>
                <a:cs typeface="Arial" pitchFamily="34" charset="0"/>
              </a:rPr>
              <a:t> објекта. Сматра се да је в. – ђавољи изум. В., поготову ако је забачена, урушена, јесте маркирани </a:t>
            </a:r>
            <a:r>
              <a:rPr lang="sr-Cyrl-BA" sz="3200" dirty="0" err="1" smtClean="0">
                <a:latin typeface="Arial" pitchFamily="34" charset="0"/>
                <a:cs typeface="Arial" pitchFamily="34" charset="0"/>
              </a:rPr>
              <a:t>локус</a:t>
            </a:r>
            <a:r>
              <a:rPr lang="sr-Cyrl-BA" sz="3200" dirty="0" smtClean="0">
                <a:latin typeface="Arial" pitchFamily="34" charset="0"/>
                <a:cs typeface="Arial" pitchFamily="34" charset="0"/>
              </a:rPr>
              <a:t>, место боравка митолошких ликова“ (водењак, русалка, ђаволи), СМ: 90. 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33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 anchor="t">
            <a:noAutofit/>
          </a:bodyPr>
          <a:lstStyle/>
          <a:p>
            <a:pPr algn="l"/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 čiča Triša, gospodar mlina,</a:t>
            </a:r>
            <a:b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starina svakom </a:t>
            </a:r>
            <a:r>
              <a:rPr lang="sr-Latn-BA" sz="3200" b="1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draga i znana</a:t>
            </a:r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,</a:t>
            </a:r>
            <a:b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prekrasne ćudi, s navikom čudnom:</a:t>
            </a:r>
            <a:b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svađa se s mačkom svakoga dana</a:t>
            </a:r>
            <a:r>
              <a:rPr lang="sr-Cyrl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</a:t>
            </a:r>
            <a:br>
              <a:rPr lang="sr-Cyrl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Cyrl-BA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sr-Latn-BA" sz="3200" dirty="0" smtClean="0">
                <a:solidFill>
                  <a:srgbClr val="000000"/>
                </a:solidFill>
                <a:latin typeface="Arial"/>
                <a:cs typeface="Arial"/>
              </a:rPr>
              <a:t>isto, 9: 488)</a:t>
            </a:r>
            <a:br>
              <a:rPr lang="sr-Latn-BA" sz="320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sr-Latn-BA" sz="3200" dirty="0" smtClean="0">
                <a:solidFill>
                  <a:srgbClr val="000000"/>
                </a:solidFill>
                <a:latin typeface="Arial"/>
                <a:cs typeface="Arial"/>
              </a:rPr>
              <a:t>*„</a:t>
            </a:r>
            <a:r>
              <a:rPr lang="sr-Cyrl-BA" sz="3200" dirty="0" smtClean="0">
                <a:solidFill>
                  <a:srgbClr val="000000"/>
                </a:solidFill>
                <a:latin typeface="Arial"/>
                <a:cs typeface="Arial"/>
              </a:rPr>
              <a:t>Воденичар, по веровањима, обавезно мора да је у контакту с нечистом силом (воденим демоном). […] Воденичар је, у народним представама, и сам вештац“ (СМ: 91). </a:t>
            </a:r>
            <a:br>
              <a:rPr lang="sr-Cyrl-BA" sz="320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sr-Cyrl-BA" sz="3200" dirty="0" smtClean="0">
                <a:solidFill>
                  <a:srgbClr val="000000"/>
                </a:solidFill>
                <a:latin typeface="Arial"/>
                <a:cs typeface="Arial"/>
              </a:rPr>
              <a:t>*</a:t>
            </a:r>
            <a:r>
              <a:rPr lang="sr-Latn-BA" sz="3200" dirty="0" err="1" smtClean="0">
                <a:solidFill>
                  <a:srgbClr val="000000"/>
                </a:solidFill>
                <a:latin typeface="Arial"/>
                <a:cs typeface="Arial"/>
              </a:rPr>
              <a:t>Prekodirana</a:t>
            </a:r>
            <a:r>
              <a:rPr lang="sr-Latn-BA" sz="3200" dirty="0" smtClean="0">
                <a:solidFill>
                  <a:srgbClr val="000000"/>
                </a:solidFill>
                <a:latin typeface="Arial"/>
                <a:cs typeface="Arial"/>
              </a:rPr>
              <a:t> simbolika objekta i izmenjena tradicionalna semantika lika vodeničara. Mlin – dobro mesto.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694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29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algn="l"/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              </a:t>
            </a:r>
            <a:r>
              <a:rPr lang="en-US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M</a:t>
            </a:r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ala moja iz Bosanske Krupe</a:t>
            </a:r>
            <a:b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*Voda/reka:</a:t>
            </a:r>
            <a:b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nastanak stihova podstaknut ponovnim susretom  s rekom (</a:t>
            </a:r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Na obali Une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),</a:t>
            </a:r>
            <a:b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obraćanje reci kao bliskom, dragom (isto),</a:t>
            </a:r>
            <a:b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ispovedao reci bol zbog socijalne razlike (isto),</a:t>
            </a:r>
            <a:b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nostalgija za rodnim krajem (isto, </a:t>
            </a:r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Pismo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), </a:t>
            </a:r>
            <a:b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kraj reke je dečak postao pesnik (</a:t>
            </a:r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Na obali 		Une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),</a:t>
            </a:r>
            <a:b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kraj reke je snevao o velikoj ljubavi (isto, </a:t>
            </a:r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Mala 	moja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…),</a:t>
            </a:r>
            <a:b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r. kao granica/međa: detinjstvo – zrelo doba, 	</a:t>
            </a:r>
            <a:r>
              <a:rPr lang="sr-Latn-BA" sz="2900" kern="1200" dirty="0" err="1" smtClean="0">
                <a:solidFill>
                  <a:srgbClr val="000000"/>
                </a:solidFill>
                <a:effectLst/>
                <a:latin typeface="Arial"/>
                <a:cs typeface="Arial"/>
              </a:rPr>
              <a:t>Hašani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 – </a:t>
            </a:r>
            <a:r>
              <a:rPr lang="sr-Latn-BA" sz="2900" kern="1200" dirty="0" err="1" smtClean="0">
                <a:solidFill>
                  <a:srgbClr val="000000"/>
                </a:solidFill>
                <a:effectLst/>
                <a:latin typeface="Arial"/>
                <a:cs typeface="Arial"/>
              </a:rPr>
              <a:t>Bihać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 (</a:t>
            </a:r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Tužni harambaša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),</a:t>
            </a:r>
            <a:b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 motiv traganja za srećom (</a:t>
            </a:r>
            <a:r>
              <a:rPr lang="sr-Latn-BA" sz="2900" kern="1200" cap="small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Ribica na Vrbasu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). 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09656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897562"/>
          </a:xfrm>
        </p:spPr>
        <p:txBody>
          <a:bodyPr anchor="ctr">
            <a:noAutofit/>
          </a:bodyPr>
          <a:lstStyle/>
          <a:p>
            <a:pPr algn="just"/>
            <a:r>
              <a:rPr lang="vi-VN" sz="3200" dirty="0" smtClean="0">
                <a:latin typeface="+mn-lt"/>
              </a:rPr>
              <a:t>Poetski prostor je posmatran kao diskretan niz jakih mesta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/</a:t>
            </a:r>
            <a:r>
              <a:rPr lang="vi-VN" sz="3200" dirty="0" smtClean="0">
                <a:latin typeface="+mn-lt"/>
              </a:rPr>
              <a:t> markiranih lokusa </a:t>
            </a:r>
            <a:r>
              <a:rPr lang="vi-VN" sz="3200" dirty="0" smtClean="0">
                <a:latin typeface="+mn-lt"/>
              </a:rPr>
              <a:t>koji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vi-VN" sz="3200" dirty="0" smtClean="0">
                <a:latin typeface="+mn-lt"/>
              </a:rPr>
              <a:t>  </a:t>
            </a:r>
            <a:r>
              <a:rPr lang="vi-VN" sz="3200" dirty="0" smtClean="0">
                <a:latin typeface="+mn-lt"/>
              </a:rPr>
              <a:t>frekventni i visoko semantizovani. </a:t>
            </a:r>
            <a:r>
              <a:rPr lang="en-US" sz="3200" dirty="0" smtClean="0">
                <a:latin typeface="+mn-lt"/>
              </a:rPr>
              <a:t> 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500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algn="just"/>
            <a:r>
              <a:rPr lang="sr-Latn-BA" sz="3000" dirty="0">
                <a:latin typeface="Arial" pitchFamily="34" charset="0"/>
                <a:ea typeface="SimSun"/>
                <a:cs typeface="Arial" pitchFamily="34" charset="0"/>
              </a:rPr>
              <a:t>U</a:t>
            </a:r>
            <a:r>
              <a:rPr lang="sr-Latn-BA" sz="30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zbirci </a:t>
            </a:r>
            <a:r>
              <a:rPr lang="sr-Latn-BA" sz="3000" cap="small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Mala moja iz Bosanske Krupe</a:t>
            </a:r>
            <a:r>
              <a:rPr lang="sr-Latn-BA" sz="30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Ćopić aktivirao ambivalentnu simboliku vode, kao osobenog toposa u usmenoj tradiciji. Kod njega, kao i u tradiciji, ona je blizak prostor, čuvar tabuisanog predmeta, a može posedovati izrazito </a:t>
            </a:r>
            <a:r>
              <a:rPr lang="sr-Latn-BA" sz="3000" dirty="0" err="1" smtClean="0">
                <a:effectLst/>
                <a:latin typeface="Arial" pitchFamily="34" charset="0"/>
                <a:ea typeface="SimSun"/>
                <a:cs typeface="Arial" pitchFamily="34" charset="0"/>
              </a:rPr>
              <a:t>htonsku</a:t>
            </a:r>
            <a:r>
              <a:rPr lang="sr-Latn-BA" sz="30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simboliku – odvaja ovaj od onog sveta. Otuda se cela zbirka može posmatrati u svetlu susreta (i sudara) dva sveta: prošlog – sveta deteta, srećnog i  osunčanog i sadašnjeg – sveta odraslog čoveka, usamljenog i razočaranog. Reka označava proticanje vremena, patnju zbog  gubitka, rastanka, osujećenih očekivanja (</a:t>
            </a:r>
            <a:r>
              <a:rPr lang="sr-Cyrl-BA" sz="30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СМ</a:t>
            </a:r>
            <a:r>
              <a:rPr lang="sr-Latn-BA" sz="30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2001: 467).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5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31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6019800"/>
          </a:xfrm>
        </p:spPr>
        <p:txBody>
          <a:bodyPr anchor="t"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sr-Latn-BA" sz="3200" dirty="0" smtClean="0">
                <a:latin typeface="Arial" pitchFamily="34" charset="0"/>
                <a:cs typeface="Arial" pitchFamily="34" charset="0"/>
              </a:rPr>
              <a:t>			Seosko groblje</a:t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*Carstvo mrtvih je na groblju, pod zemljom  (Rudar iz </a:t>
            </a:r>
            <a:r>
              <a:rPr lang="sr-Latn-BA" sz="3200" dirty="0" err="1" smtClean="0">
                <a:latin typeface="Arial" pitchFamily="34" charset="0"/>
                <a:cs typeface="Arial" pitchFamily="34" charset="0"/>
              </a:rPr>
              <a:t>Minesote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,Školski podvornik).</a:t>
            </a:r>
            <a:r>
              <a:rPr lang="sr-Latn-BA" sz="3200" cap="small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br>
              <a:rPr lang="sr-Latn-BA" sz="3200" cap="small" dirty="0" smtClean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200" cap="small" dirty="0" smtClean="0"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sr-Latn-BA" sz="3200" cap="small" dirty="0" smtClean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200" cap="small" dirty="0" smtClean="0">
                <a:latin typeface="Arial" pitchFamily="34" charset="0"/>
                <a:ea typeface="SimSun"/>
                <a:cs typeface="Arial" pitchFamily="34" charset="0"/>
              </a:rPr>
              <a:t>*</a:t>
            </a:r>
            <a:r>
              <a:rPr lang="en-US" sz="3200" dirty="0" smtClean="0">
                <a:latin typeface="Arial" pitchFamily="34" charset="0"/>
                <a:ea typeface="SimSun"/>
                <a:cs typeface="Arial" pitchFamily="34" charset="0"/>
              </a:rPr>
              <a:t>„</a:t>
            </a:r>
            <a:r>
              <a:rPr lang="sr-Cyrl-BA" sz="3200" dirty="0">
                <a:latin typeface="Arial" pitchFamily="34" charset="0"/>
                <a:ea typeface="SimSun"/>
                <a:cs typeface="Arial" pitchFamily="34" charset="0"/>
              </a:rPr>
              <a:t>Други свет” / „царство мртвих” / „онај свет” / „доњи свет” народна машта је замишљала на различитим местима „– неки  пут на небу, неки пут на дну морском, или на каквом острву, али ипак најчешће испод </a:t>
            </a:r>
            <a:r>
              <a:rPr lang="sr-Cyrl-BA" sz="3200" dirty="0" smtClean="0">
                <a:latin typeface="Arial" pitchFamily="34" charset="0"/>
                <a:ea typeface="SimSun"/>
                <a:cs typeface="Arial" pitchFamily="34" charset="0"/>
              </a:rPr>
              <a:t>земље” </a:t>
            </a:r>
            <a:r>
              <a:rPr lang="sr-Cyrl-BA" sz="3200" dirty="0">
                <a:latin typeface="Arial" pitchFamily="34" charset="0"/>
                <a:ea typeface="SimSun"/>
                <a:cs typeface="Arial" pitchFamily="34" charset="0"/>
              </a:rPr>
              <a:t>(Чајкановић 1994: 55)</a:t>
            </a:r>
            <a:r>
              <a:rPr lang="sr-Latn-BA" sz="3200" dirty="0">
                <a:latin typeface="Arial" pitchFamily="34" charset="0"/>
                <a:ea typeface="SimSun"/>
                <a:cs typeface="Arial" pitchFamily="34" charset="0"/>
              </a:rPr>
              <a:t>.</a:t>
            </a:r>
            <a:r>
              <a:rPr lang="en-US" sz="3200" dirty="0"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en-US" sz="3200" dirty="0"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15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32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049962"/>
          </a:xfrm>
        </p:spPr>
        <p:txBody>
          <a:bodyPr anchor="t"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Mesto na kome počivaju junaci zbirke u skladu je sa tradicijom i društvenom praksom: </a:t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>- počasno, centralno mesto (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Spomenik junaku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),</a:t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>- uz ogradu groblja (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Đukan s lulicom, Poljar Jovan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),</a:t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>- van groblja (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Bezimeni mladenac</a:t>
            </a:r>
            <a:r>
              <a:rPr lang="sr-Latn-BA" sz="3600" dirty="0" smtClean="0">
                <a:latin typeface="Arial" pitchFamily="34" charset="0"/>
                <a:cs typeface="Arial" pitchFamily="34" charset="0"/>
              </a:rPr>
              <a:t>).</a:t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100" dirty="0">
                <a:latin typeface="Arial" pitchFamily="34" charset="0"/>
                <a:ea typeface="SimSun"/>
                <a:cs typeface="Arial" pitchFamily="34" charset="0"/>
              </a:rPr>
              <a:t>Žrtve nasilja i neprirodne smrti (ovde spadaju  žene umrle na porođaju, mrtvorođenčad, vanbračna, nekrštena i </a:t>
            </a:r>
            <a:r>
              <a:rPr lang="sr-Latn-BA" sz="3100" dirty="0" err="1">
                <a:latin typeface="Arial" pitchFamily="34" charset="0"/>
                <a:ea typeface="SimSun"/>
                <a:cs typeface="Arial" pitchFamily="34" charset="0"/>
              </a:rPr>
              <a:t>prvorođena</a:t>
            </a:r>
            <a:r>
              <a:rPr lang="sr-Latn-BA" sz="3100" dirty="0">
                <a:latin typeface="Arial" pitchFamily="34" charset="0"/>
                <a:ea typeface="SimSun"/>
                <a:cs typeface="Arial" pitchFamily="34" charset="0"/>
              </a:rPr>
              <a:t> deca) nisu imala  pravo na redovnu sahranu niti na propisani obred. Oni se nisu smeli unositi u </a:t>
            </a:r>
            <a:r>
              <a:rPr lang="sr-Latn-BA" sz="3100" dirty="0" smtClean="0">
                <a:latin typeface="Arial" pitchFamily="34" charset="0"/>
                <a:ea typeface="SimSun"/>
                <a:cs typeface="Arial" pitchFamily="34" charset="0"/>
              </a:rPr>
              <a:t>groblje </a:t>
            </a:r>
            <a:r>
              <a:rPr lang="sr-Cyrl-BA" sz="3100" dirty="0" smtClean="0"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sr-Latn-BA" sz="3100" dirty="0" err="1" smtClean="0">
                <a:latin typeface="Arial" pitchFamily="34" charset="0"/>
                <a:ea typeface="SimSun"/>
                <a:cs typeface="Arial" pitchFamily="34" charset="0"/>
              </a:rPr>
              <a:t>Detelić</a:t>
            </a:r>
            <a:r>
              <a:rPr lang="sr-Cyrl-BA" sz="3100" dirty="0" smtClean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sr-Cyrl-BA" sz="3100" dirty="0">
                <a:latin typeface="Arial" pitchFamily="34" charset="0"/>
                <a:ea typeface="SimSun"/>
                <a:cs typeface="Arial" pitchFamily="34" charset="0"/>
              </a:rPr>
              <a:t>1992: 74). 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2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33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r>
              <a:rPr lang="sr-Latn-BA" sz="3200" dirty="0" smtClean="0">
                <a:latin typeface="Arial" pitchFamily="34" charset="0"/>
                <a:cs typeface="Arial" pitchFamily="34" charset="0"/>
              </a:rPr>
              <a:t> *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Junaci oglašavaju </a:t>
            </a:r>
            <a:r>
              <a:rPr lang="sr-Latn-BA" sz="3600" spc="15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noću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. </a:t>
            </a:r>
            <a:b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Seni poginulih boraca se noću sastaju, a sa prvim petlovima razilaze (</a:t>
            </a:r>
            <a:r>
              <a:rPr lang="sr-Latn-BA" sz="3600" cap="small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Spomenik junaku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). Lopov </a:t>
            </a:r>
            <a:r>
              <a:rPr lang="sr-Latn-BA" sz="3600" dirty="0" err="1" smtClean="0">
                <a:effectLst/>
                <a:latin typeface="Arial" pitchFamily="34" charset="0"/>
                <a:ea typeface="SimSun"/>
                <a:cs typeface="Arial" pitchFamily="34" charset="0"/>
              </a:rPr>
              <a:t>Mikailo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noću prati mesec (</a:t>
            </a:r>
            <a:r>
              <a:rPr lang="sr-Latn-BA" sz="3600" cap="small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Lopov </a:t>
            </a:r>
            <a:r>
              <a:rPr lang="sr-Latn-BA" sz="3600" cap="small" dirty="0" err="1" smtClean="0">
                <a:effectLst/>
                <a:latin typeface="Arial" pitchFamily="34" charset="0"/>
                <a:ea typeface="SimSun"/>
                <a:cs typeface="Arial" pitchFamily="34" charset="0"/>
              </a:rPr>
              <a:t>Mikailo</a:t>
            </a:r>
            <a:r>
              <a:rPr lang="sr-Cyrl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)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,</a:t>
            </a:r>
            <a:r>
              <a:rPr lang="sr-Cyrl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u noći </a:t>
            </a:r>
            <a:r>
              <a:rPr lang="sr-Latn-BA" sz="36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posljednjoj, bez kraja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brine svoju muku i Todor </a:t>
            </a:r>
            <a:r>
              <a:rPr lang="sr-Cyrl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sr-Latn-BA" sz="3600" cap="small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Policajac Todor</a:t>
            </a:r>
            <a:r>
              <a:rPr lang="sr-Cyrl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).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Noću</a:t>
            </a:r>
            <a:r>
              <a:rPr lang="sr-Cyrl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, 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kada svetlost obasja učiteljičine prozore, </a:t>
            </a:r>
            <a:r>
              <a:rPr lang="sr-Latn-BA" sz="3600" i="1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zanesen, lagan, zaplovi kroz tamu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Jelisije </a:t>
            </a:r>
            <a:r>
              <a:rPr lang="sr-Cyrl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sr-Latn-BA" sz="3600" cap="small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Školski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sr-Latn-BA" sz="3600" cap="small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podvornik</a:t>
            </a:r>
            <a:r>
              <a:rPr lang="sr-Cyrl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).</a:t>
            </a:r>
            <a:r>
              <a:rPr lang="sr-Latn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Noću majka traži bezimenog sina </a:t>
            </a:r>
            <a:r>
              <a:rPr lang="sr-Cyrl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sr-Latn-BA" sz="3600" cap="small" dirty="0" smtClean="0">
                <a:latin typeface="Arial" pitchFamily="34" charset="0"/>
                <a:ea typeface="SimSun"/>
                <a:cs typeface="Arial" pitchFamily="34" charset="0"/>
              </a:rPr>
              <a:t>B</a:t>
            </a:r>
            <a:r>
              <a:rPr lang="sr-Latn-BA" sz="3600" cap="small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ezimeni mladenac</a:t>
            </a:r>
            <a:r>
              <a:rPr lang="sr-Cyrl-BA" sz="36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).</a:t>
            </a:r>
            <a:r>
              <a:rPr lang="sr-Latn-BA" sz="3600" dirty="0"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sr-Latn-BA" sz="3600" dirty="0">
                <a:latin typeface="Arial" pitchFamily="34" charset="0"/>
                <a:ea typeface="SimSun"/>
                <a:cs typeface="Arial" pitchFamily="34" charset="0"/>
              </a:rPr>
            </a:b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34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algn="just"/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Arial"/>
              </a:rPr>
              <a:t/>
            </a:r>
            <a:b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Arial"/>
              </a:rPr>
            </a:br>
            <a:r>
              <a:rPr lang="sr-Latn-BA" sz="3200" dirty="0">
                <a:solidFill>
                  <a:srgbClr val="000000"/>
                </a:solidFill>
                <a:latin typeface="Arial"/>
                <a:ea typeface="SimSun"/>
                <a:cs typeface="Arial"/>
              </a:rPr>
              <a:t/>
            </a:r>
            <a:br>
              <a:rPr lang="sr-Latn-BA" sz="3200" dirty="0">
                <a:solidFill>
                  <a:srgbClr val="000000"/>
                </a:solidFill>
                <a:latin typeface="Arial"/>
                <a:ea typeface="SimSun"/>
                <a:cs typeface="Arial"/>
              </a:rPr>
            </a:br>
            <a:r>
              <a:rPr lang="sr-Latn-BA" sz="3200" dirty="0" smtClean="0">
                <a:solidFill>
                  <a:srgbClr val="000000"/>
                </a:solidFill>
                <a:latin typeface="Arial"/>
                <a:ea typeface="SimSun"/>
                <a:cs typeface="Arial"/>
              </a:rPr>
              <a:t/>
            </a:r>
            <a:br>
              <a:rPr lang="sr-Latn-BA" sz="3200" dirty="0" smtClean="0">
                <a:solidFill>
                  <a:srgbClr val="000000"/>
                </a:solidFill>
                <a:latin typeface="Arial"/>
                <a:ea typeface="SimSun"/>
                <a:cs typeface="Arial"/>
              </a:rPr>
            </a:br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Arial"/>
              </a:rPr>
              <a:t>*U tradiciji indoevropskih naroda i šire, duše se vezuju za noć, odn. posle zalaska i pre izlaska sunca, jer se verovalo „</a:t>
            </a:r>
            <a:r>
              <a:rPr lang="sr-Cyrl-BA" sz="3200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Arial"/>
              </a:rPr>
              <a:t>да душе предака имају слободу кретања по правилу само ноћу” (Чајкановић 2014: 504)</a:t>
            </a:r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Arial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410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35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/>
            </a:r>
            <a:b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</a:br>
            <a: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U radu se došlo do zaključka da se hronotop u </a:t>
            </a:r>
            <a:r>
              <a:rPr lang="sr-Latn-BA" sz="3200" dirty="0" err="1" smtClean="0">
                <a:effectLst/>
                <a:latin typeface="Arial" pitchFamily="34" charset="0"/>
                <a:ea typeface="SimSun"/>
                <a:cs typeface="Arial" pitchFamily="34" charset="0"/>
              </a:rPr>
              <a:t>Ćopićevoj</a:t>
            </a:r>
            <a:r>
              <a:rPr lang="sr-Latn-BA" sz="3200" dirty="0" smtClean="0">
                <a:effectLst/>
                <a:latin typeface="Arial" pitchFamily="34" charset="0"/>
                <a:ea typeface="SimSun"/>
                <a:cs typeface="Arial" pitchFamily="34" charset="0"/>
              </a:rPr>
              <a:t> poeziji stvara kroz sadejstvo tradicionalno shvaćenih elemenata i specifičnih pesničkih postupaka. Pojam prostora i vremena se kod Ćopića formira ne kao homogeni niz elemenata jednake valentnosti, već pre kao diskretni niz jakih mesta, odnosno mesta-znakova.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16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36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algn="just"/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Arial"/>
              </a:rPr>
              <a:t/>
            </a:r>
            <a:b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Arial"/>
              </a:rPr>
            </a:br>
            <a:r>
              <a:rPr lang="sr-Latn-BA" sz="3200" dirty="0">
                <a:solidFill>
                  <a:srgbClr val="000000"/>
                </a:solidFill>
                <a:latin typeface="Arial"/>
                <a:ea typeface="SimSun"/>
                <a:cs typeface="Arial"/>
              </a:rPr>
              <a:t/>
            </a:r>
            <a:br>
              <a:rPr lang="sr-Latn-BA" sz="3200" dirty="0">
                <a:solidFill>
                  <a:srgbClr val="000000"/>
                </a:solidFill>
                <a:latin typeface="Arial"/>
                <a:ea typeface="SimSun"/>
                <a:cs typeface="Arial"/>
              </a:rPr>
            </a:br>
            <a:r>
              <a:rPr lang="sr-Latn-BA" sz="3200" kern="1200" dirty="0" smtClean="0">
                <a:solidFill>
                  <a:srgbClr val="000000"/>
                </a:solidFill>
                <a:effectLst/>
                <a:latin typeface="Arial"/>
                <a:ea typeface="SimSun"/>
                <a:cs typeface="Arial"/>
              </a:rPr>
              <a:t>Prostorne kategorije se kreću od semantike i simbolike koju je uspostavila tradicija ka njihovim preoblikovanju i usaglašavanju sa autentičnom autorovom slikom sveta. Mesta se kreću od prijateljskih do krajnje neprijateljskih i nenaklonjenih junacima.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598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-533400"/>
            <a:ext cx="8229600" cy="7162800"/>
          </a:xfrm>
        </p:spPr>
        <p:txBody>
          <a:bodyPr anchor="t">
            <a:normAutofit fontScale="90000"/>
          </a:bodyPr>
          <a:lstStyle/>
          <a:p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Izvori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200" dirty="0" smtClean="0">
                <a:latin typeface="Arial" pitchFamily="34" charset="0"/>
                <a:cs typeface="Arial" pitchFamily="34" charset="0"/>
              </a:rPr>
              <a:t>1.	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Ćopić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1982: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Ćopić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Branko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Sabrana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djela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Branka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Ćopića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IX,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Pjesme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Pjesme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pionirke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Sarajevo–Beograd.</a:t>
            </a:r>
          </a:p>
          <a:p>
            <a:pPr algn="l"/>
            <a:r>
              <a:rPr lang="en-US" sz="3200" dirty="0" smtClean="0">
                <a:latin typeface="Arial" pitchFamily="34" charset="0"/>
                <a:cs typeface="Arial" pitchFamily="34" charset="0"/>
              </a:rPr>
              <a:t>2.	</a:t>
            </a:r>
            <a:r>
              <a:rPr lang="sr-Cyrl-BA" sz="3200" dirty="0" smtClean="0">
                <a:latin typeface="Arial" pitchFamily="34" charset="0"/>
                <a:cs typeface="Arial" pitchFamily="34" charset="0"/>
              </a:rPr>
              <a:t>Ћопић 1978: Ћопић, Бранко. Сеоско гробље. Београд.</a:t>
            </a:r>
          </a:p>
          <a:p>
            <a:pPr algn="l"/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Literatura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vi-VN" sz="3200" dirty="0">
                <a:latin typeface="Arial" pitchFamily="34" charset="0"/>
                <a:cs typeface="Arial" pitchFamily="34" charset="0"/>
              </a:rPr>
              <a:t>1.	Ajdačić www: Ajdačić, Dejan. Demonski hronotopi u usmenoj književnosti. – U: http://www.rastko.rs/rastko/delo/10038/. Stanje 04. Avgust 2007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r-Latn-BA" dirty="0" smtClean="0"/>
              <a:t>37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26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38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2.	Bahtin 1989: Bahtin, Mihail. O romanu. Beograd. </a:t>
            </a:r>
            <a:b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3.	Bašlar 2005: Bašlar, Gaston. Poetika prostora. Čačak.</a:t>
            </a:r>
            <a:b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4.	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Вук </a:t>
            </a:r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I – II: 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Караџић Стефановић, Вук, Српске народне пјесме </a:t>
            </a:r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I – II. 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Београд, 1975.</a:t>
            </a:r>
            <a:b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5.	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Детелић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 1992: 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Детелић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, Мирјана. Митски простор и епика. Београд.</a:t>
            </a:r>
            <a:b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6.	</a:t>
            </a:r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J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еремић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 1978:  </a:t>
            </a:r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J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еремић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, Драган. Три ступња поређења. Крагујевац.</a:t>
            </a:r>
            <a:b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7.	Карановић, Пешикан-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Љуштановић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 1994: Карановић, 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Зоја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 и Пешикан-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Љуштановић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, Љиљана. Послови и дани српске песничке традиције. Нови Сад.</a:t>
            </a:r>
            <a:b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8.	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Љуштановић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 2009: 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Љуштановић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, Јован. Брисање лава: поетика модерног и српска поезија за децу од 1951. до 1971. Године. Нови Сад.  </a:t>
            </a:r>
            <a: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/>
            </a:r>
            <a:br>
              <a:rPr lang="sr-Latn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/>
            </a:r>
            <a:b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0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39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9.	</a:t>
            </a:r>
            <a:r>
              <a:rPr lang="sr-Cyrl-BA" sz="3100" kern="1200" dirty="0" err="1" smtClean="0">
                <a:solidFill>
                  <a:srgbClr val="000000"/>
                </a:solidFill>
                <a:effectLst/>
                <a:latin typeface="Arial"/>
                <a:cs typeface="Arial"/>
              </a:rPr>
              <a:t>Љуштановић</a:t>
            </a: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-Пешикан 2009:	</a:t>
            </a:r>
            <a:r>
              <a:rPr lang="sr-Cyrl-BA" sz="3100" kern="1200" dirty="0" err="1" smtClean="0">
                <a:solidFill>
                  <a:srgbClr val="000000"/>
                </a:solidFill>
                <a:effectLst/>
                <a:latin typeface="Arial"/>
                <a:cs typeface="Arial"/>
              </a:rPr>
              <a:t>Љуштановић</a:t>
            </a: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-Пешикан, Љиљана. Усмено у писаном. Београд.</a:t>
            </a:r>
            <a:b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10.	Марјановић 2003: Марјановић, Воја. Живот и дело Бранка Ћопића. Бања Лука.</a:t>
            </a:r>
            <a:b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11.	Марковић 1996: Марковић, Слободан Ж. Поема у стваралаштву за децу. У: Марковић, Слободан Ж. (</a:t>
            </a:r>
            <a:r>
              <a:rPr lang="sr-Cyrl-BA" sz="3100" kern="1200" dirty="0" err="1" smtClean="0">
                <a:solidFill>
                  <a:srgbClr val="000000"/>
                </a:solidFill>
                <a:effectLst/>
                <a:latin typeface="Arial"/>
                <a:cs typeface="Arial"/>
              </a:rPr>
              <a:t>прир</a:t>
            </a: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.) Антологија српских поема за децу. Београд. С. 435-447.</a:t>
            </a:r>
            <a:b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12.	Марковић 1973: Марковић, Слободан Ж. Записи о књижевности за децу. Београд.</a:t>
            </a:r>
            <a:b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13.	Милошевић-Ђорђевић 2006: Милошевић-Ђорђевић, Нада. Од бајке до изреке, обликовање и облици српске усмене прозе. Београд.</a:t>
            </a:r>
            <a:b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Cyrl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/>
            </a:r>
            <a:br>
              <a:rPr lang="sr-Cyrl-BA" sz="32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06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8229600" cy="6202362"/>
          </a:xfrm>
        </p:spPr>
        <p:txBody>
          <a:bodyPr anchor="t">
            <a:normAutofit/>
          </a:bodyPr>
          <a:lstStyle/>
          <a:p>
            <a:pPr algn="l"/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Cilj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rada</a:t>
            </a:r>
            <a:r>
              <a:rPr lang="sr-Latn-BA" sz="3200" dirty="0">
                <a:latin typeface="Arial" pitchFamily="34" charset="0"/>
                <a:cs typeface="Arial" pitchFamily="34" charset="0"/>
              </a:rPr>
              <a:t>: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*uočiti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 frekventne hronotope u stihovima;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*paralela sa usmenom književnošću, mitologijom, religijom, etnologijom. </a:t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dirty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**</a:t>
            </a:r>
            <a:r>
              <a:rPr lang="sr-Latn-BA" sz="3200" dirty="0">
                <a:latin typeface="Arial" pitchFamily="34" charset="0"/>
                <a:cs typeface="Arial" pitchFamily="34" charset="0"/>
              </a:rPr>
              <a:t>„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Dobri“ </a:t>
            </a:r>
            <a:r>
              <a:rPr lang="sr-Latn-BA" sz="3200" dirty="0" err="1" smtClean="0">
                <a:latin typeface="Arial" pitchFamily="34" charset="0"/>
                <a:cs typeface="Arial" pitchFamily="34" charset="0"/>
              </a:rPr>
              <a:t>hronotopi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(mesta blagostanja, sreće i obilja; dobro doba dana – jutro); „zli“ </a:t>
            </a:r>
            <a:r>
              <a:rPr lang="sr-Latn-BA" sz="3200" dirty="0" err="1" smtClean="0">
                <a:latin typeface="Arial" pitchFamily="34" charset="0"/>
                <a:cs typeface="Arial" pitchFamily="34" charset="0"/>
              </a:rPr>
              <a:t>hronotopi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 (šuma/ gora, voda, mlin, put; zlo vreme: noć).</a:t>
            </a:r>
            <a:br>
              <a:rPr lang="sr-Latn-BA" sz="3200" dirty="0" smtClean="0">
                <a:latin typeface="Arial" pitchFamily="34" charset="0"/>
                <a:cs typeface="Arial" pitchFamily="34" charset="0"/>
              </a:rPr>
            </a:br>
            <a:r>
              <a:rPr lang="sr-Latn-BA" sz="3200" dirty="0" smtClean="0">
                <a:latin typeface="Arial" pitchFamily="34" charset="0"/>
                <a:cs typeface="Arial" pitchFamily="34" charset="0"/>
              </a:rPr>
              <a:t>**Kako se manifestuju u poeziji za odrasle, a kako u stihovima za decu?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31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40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14.     </a:t>
            </a:r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Pešič, Milošević-Đorđević 1984: Pešić, Radmila – Milošević-Đorđević, Nada. Narodna književnost. Beograd.</a:t>
            </a:r>
            <a:b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15.	RS: Rečnik simbola: mitovi, snovi, običaji, postupci, oblici, likovi, boje, brojevi. Priredili Ševalije, Žan – Gerbran, Alen. Novi Sad. 2004.</a:t>
            </a:r>
            <a:b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vi-VN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16.	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Самарџија 1997: Самарџија, Снежана. Поетика усмених прозних облика. Београд.</a:t>
            </a:r>
            <a:b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17.	СМ: Словенска митологија: енциклопедијски речник. Редактори Толстој, Светлана М. –  Раденковић, Љубинко. Београд, 2001.</a:t>
            </a:r>
            <a:b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18.	СНП: Караџић Стефановић, Вук, Српске народне 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приповијетке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. Београд, 1975.	</a:t>
            </a:r>
            <a:b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19.	СР: Караџић Стефановић, Вук, Српски </a:t>
            </a:r>
            <a:r>
              <a:rPr lang="sr-Cyrl-BA" sz="2900" kern="1200" dirty="0" err="1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рјечник</a:t>
            </a:r>
            <a:r>
              <a:rPr lang="sr-Cyrl-BA" sz="29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>. Београд, 1975.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4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41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sr-Cyrl-BA" sz="26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  <a:t/>
            </a:r>
            <a:br>
              <a:rPr lang="sr-Cyrl-BA" sz="2600" kern="1200" dirty="0" smtClean="0">
                <a:solidFill>
                  <a:srgbClr val="000000"/>
                </a:solidFill>
                <a:effectLst/>
                <a:latin typeface="Arial"/>
                <a:ea typeface="+mj-ea"/>
                <a:cs typeface="Arial"/>
              </a:rPr>
            </a:b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20.	Чајкановић 2014: Чајкановић, Веселин. Из српске религије, митологије и фолклора, изабране студије. Изабрала Светлана </a:t>
            </a:r>
            <a:r>
              <a:rPr lang="sr-Cyrl-BA" sz="3100" kern="1200" dirty="0" err="1" smtClean="0">
                <a:solidFill>
                  <a:srgbClr val="000000"/>
                </a:solidFill>
                <a:effectLst/>
                <a:latin typeface="Arial"/>
                <a:cs typeface="Arial"/>
              </a:rPr>
              <a:t>Курћубић</a:t>
            </a: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 Ружић. Београд.</a:t>
            </a:r>
            <a:b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</a:b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21.	Чајкановић 1994: Чајкановић, Веселин. Култ мртвих, Доњи свет код старих. У: Чајкановић, Веселин (</a:t>
            </a:r>
            <a:r>
              <a:rPr lang="sr-Cyrl-BA" sz="3100" kern="1200" dirty="0" err="1" smtClean="0">
                <a:solidFill>
                  <a:srgbClr val="000000"/>
                </a:solidFill>
                <a:effectLst/>
                <a:latin typeface="Arial"/>
                <a:cs typeface="Arial"/>
              </a:rPr>
              <a:t>прир</a:t>
            </a:r>
            <a:r>
              <a:rPr lang="sr-Cyrl-BA" sz="3100" kern="1200" dirty="0" smtClean="0">
                <a:solidFill>
                  <a:srgbClr val="000000"/>
                </a:solidFill>
                <a:effectLst/>
                <a:latin typeface="Arial"/>
                <a:cs typeface="Arial"/>
              </a:rPr>
              <a:t>.) Студије из српске религије и фолклора 1925−1942. Београд.</a:t>
            </a:r>
            <a:r>
              <a:rPr lang="sr-Latn-BA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100" dirty="0" smtClean="0">
                <a:latin typeface="Arial" pitchFamily="34" charset="0"/>
                <a:cs typeface="Arial" pitchFamily="34" charset="0"/>
              </a:rPr>
            </a:b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79937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algn="l"/>
            <a:r>
              <a:rPr lang="vi-VN" sz="2800" dirty="0" smtClean="0">
                <a:latin typeface="Arial" pitchFamily="34" charset="0"/>
                <a:cs typeface="Arial" pitchFamily="34" charset="0"/>
              </a:rPr>
              <a:t>Realni istorijsko-geografski hronotop</a:t>
            </a:r>
            <a:r>
              <a:rPr lang="sr-Latn-BA" sz="2800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sr-Latn-BA" sz="2800" dirty="0" smtClean="0">
                <a:latin typeface="Arial" pitchFamily="34" charset="0"/>
                <a:cs typeface="Arial" pitchFamily="34" charset="0"/>
              </a:rPr>
            </a:br>
            <a:r>
              <a:rPr lang="sr-Latn-BA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2800" dirty="0" smtClean="0">
                <a:latin typeface="Arial" pitchFamily="34" charset="0"/>
                <a:cs typeface="Arial" pitchFamily="34" charset="0"/>
              </a:rPr>
            </a:br>
            <a:r>
              <a:rPr lang="sr-Latn-BA" sz="28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preovlađuje u pesmama sa temom nacionalne prošlosti (zbirke</a:t>
            </a:r>
            <a:r>
              <a:rPr lang="sr-Latn-BA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2800" cap="small" dirty="0" smtClean="0">
                <a:latin typeface="Arial" pitchFamily="34" charset="0"/>
                <a:cs typeface="Arial" pitchFamily="34" charset="0"/>
              </a:rPr>
              <a:t>Ognjeno rađanje domovine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BA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2800" cap="small" dirty="0" smtClean="0">
                <a:latin typeface="Arial" pitchFamily="34" charset="0"/>
                <a:cs typeface="Arial" pitchFamily="34" charset="0"/>
              </a:rPr>
              <a:t>Ratnikovo proljeće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800" cap="small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sr-Latn-BA" sz="2800" cap="small" dirty="0" err="1" smtClean="0">
                <a:latin typeface="Arial" pitchFamily="34" charset="0"/>
                <a:cs typeface="Arial" pitchFamily="34" charset="0"/>
              </a:rPr>
              <a:t>ojna</a:t>
            </a:r>
            <a:r>
              <a:rPr lang="sr-Latn-BA" sz="2800" cap="small" dirty="0" smtClean="0">
                <a:latin typeface="Arial" pitchFamily="34" charset="0"/>
                <a:cs typeface="Arial" pitchFamily="34" charset="0"/>
              </a:rPr>
              <a:t> lira pionira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800" cap="small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BA" sz="2800" cap="small" dirty="0" err="1" smtClean="0">
                <a:latin typeface="Arial" pitchFamily="34" charset="0"/>
                <a:cs typeface="Arial" pitchFamily="34" charset="0"/>
              </a:rPr>
              <a:t>rmija</a:t>
            </a:r>
            <a:r>
              <a:rPr lang="sr-Latn-BA" sz="2800" cap="small" dirty="0" smtClean="0">
                <a:latin typeface="Arial" pitchFamily="34" charset="0"/>
                <a:cs typeface="Arial" pitchFamily="34" charset="0"/>
              </a:rPr>
              <a:t>, odbrana tvoja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Latn-BA" sz="28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2800" dirty="0" smtClean="0">
                <a:latin typeface="Arial" pitchFamily="34" charset="0"/>
                <a:cs typeface="Arial" pitchFamily="34" charset="0"/>
              </a:rPr>
            </a:br>
            <a:r>
              <a:rPr lang="sr-Latn-BA" sz="2800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2800" dirty="0">
                <a:latin typeface="Arial" pitchFamily="34" charset="0"/>
                <a:cs typeface="Arial" pitchFamily="34" charset="0"/>
              </a:rPr>
            </a:br>
            <a:r>
              <a:rPr lang="sr-Latn-BA" sz="2800" dirty="0" smtClean="0">
                <a:latin typeface="Arial" pitchFamily="34" charset="0"/>
                <a:cs typeface="Arial" pitchFamily="34" charset="0"/>
              </a:rPr>
              <a:t>*M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esne odrednice slikaju Krajinu: Grmeč planinu (</a:t>
            </a:r>
            <a:r>
              <a:rPr lang="vi-VN" sz="2800" cap="small" baseline="0" dirty="0" smtClean="0">
                <a:latin typeface="Arial" pitchFamily="34" charset="0"/>
                <a:cs typeface="Arial" pitchFamily="34" charset="0"/>
              </a:rPr>
              <a:t>Otac Grmeč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); Krupu i Vignjevića gaj (</a:t>
            </a:r>
            <a:r>
              <a:rPr lang="vi-VN" sz="2800" cap="small" baseline="0" dirty="0" smtClean="0">
                <a:latin typeface="Arial" pitchFamily="34" charset="0"/>
                <a:cs typeface="Arial" pitchFamily="34" charset="0"/>
              </a:rPr>
              <a:t>Kolijevka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); borbu na Kozari, Grmeču, Drvaru i sela u ognju (</a:t>
            </a:r>
            <a:r>
              <a:rPr lang="vi-VN" sz="2800" cap="small" baseline="0" dirty="0" smtClean="0">
                <a:latin typeface="Arial" pitchFamily="34" charset="0"/>
                <a:cs typeface="Arial" pitchFamily="34" charset="0"/>
              </a:rPr>
              <a:t>Oj, đevojko, dragaj dušo moja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); reku Vrbas (</a:t>
            </a:r>
            <a:r>
              <a:rPr lang="vi-VN" sz="2800" cap="small" baseline="0" dirty="0" smtClean="0">
                <a:latin typeface="Arial" pitchFamily="34" charset="0"/>
                <a:cs typeface="Arial" pitchFamily="34" charset="0"/>
              </a:rPr>
              <a:t>Balada o Zdravku proleteru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sr-Latn-BA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2800" dirty="0" smtClean="0">
                <a:latin typeface="Arial" pitchFamily="34" charset="0"/>
                <a:cs typeface="Arial" pitchFamily="34" charset="0"/>
              </a:rPr>
            </a:br>
            <a:r>
              <a:rPr lang="vi-VN" sz="2800" dirty="0" smtClean="0">
                <a:latin typeface="Arial" pitchFamily="34" charset="0"/>
                <a:cs typeface="Arial" pitchFamily="34" charset="0"/>
              </a:rPr>
              <a:t>Prostorne odrednice pripadaju Ćopićevom rodnom kraju. </a:t>
            </a:r>
            <a:r>
              <a:rPr lang="sr-Latn-BA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algn="l"/>
            <a:r>
              <a:rPr lang="sr-Latn-BA" sz="3200" dirty="0" smtClean="0">
                <a:latin typeface="Arial" pitchFamily="34" charset="0"/>
                <a:cs typeface="Arial" pitchFamily="34" charset="0"/>
              </a:rPr>
              <a:t>* Vremenske odrednice: e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ksplicirano je i </a:t>
            </a:r>
            <a:r>
              <a:rPr lang="vi-VN" sz="3200" i="0" dirty="0" smtClean="0">
                <a:latin typeface="Arial" pitchFamily="34" charset="0"/>
                <a:cs typeface="Arial" pitchFamily="34" charset="0"/>
              </a:rPr>
              <a:t>vreme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 kada se odvijaju događaji. </a:t>
            </a:r>
            <a:r>
              <a:rPr lang="vi-VN" sz="3200" b="0" spc="110" baseline="0" dirty="0" smtClean="0">
                <a:latin typeface="Arial" pitchFamily="34" charset="0"/>
                <a:cs typeface="Arial" pitchFamily="34" charset="0"/>
              </a:rPr>
              <a:t>Noć</a:t>
            </a:r>
            <a:r>
              <a:rPr lang="vi-VN" sz="3200" dirty="0" smtClean="0">
                <a:latin typeface="Arial" pitchFamily="34" charset="0"/>
                <a:cs typeface="Arial" pitchFamily="34" charset="0"/>
              </a:rPr>
              <a:t> je, po pravilu, doba nepovoljno po čoveka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 Ona je vreme kada se vode bitke i kada se gine:</a:t>
            </a:r>
            <a:br>
              <a:rPr lang="sr-Latn-BA" sz="3200" baseline="0" dirty="0" smtClean="0">
                <a:latin typeface="Arial" pitchFamily="34" charset="0"/>
                <a:cs typeface="Arial" pitchFamily="34" charset="0"/>
              </a:rPr>
            </a:br>
            <a:endParaRPr lang="sr-Latn-BA" sz="3200" baseline="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„Deset na jednog u kišnoj noći, a mi smo umorni bili,</a:t>
            </a:r>
          </a:p>
          <a:p>
            <a:pPr algn="l"/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bili smo gladni i mokri, na jednog – deset zvijeri.”</a:t>
            </a:r>
          </a:p>
          <a:p>
            <a:pPr algn="l"/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Pjesma mrtvih proletera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sr-Latn-BA" sz="3600" baseline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600" baseline="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3600" dirty="0">
                <a:latin typeface="Arial" pitchFamily="34" charset="0"/>
                <a:cs typeface="Arial" pitchFamily="34" charset="0"/>
              </a:rPr>
            </a:br>
            <a:r>
              <a:rPr lang="sr-Latn-BA" sz="3600" baseline="0" dirty="0" smtClean="0">
                <a:latin typeface="Arial" pitchFamily="34" charset="0"/>
                <a:cs typeface="Arial" pitchFamily="34" charset="0"/>
              </a:rPr>
              <a:t>U pesmama s posleratnom tematikom noć je doba nesanice, tugovanja za poginulim bratom i sestrom 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BA" sz="3200" cap="small" baseline="0" dirty="0" smtClean="0">
                <a:latin typeface="Arial" pitchFamily="34" charset="0"/>
                <a:cs typeface="Arial" pitchFamily="34" charset="0"/>
              </a:rPr>
              <a:t>Priča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 o tuzi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).</a:t>
            </a:r>
            <a:br>
              <a:rPr lang="sr-Latn-BA" sz="3200" baseline="0" dirty="0" smtClean="0">
                <a:latin typeface="Arial" pitchFamily="34" charset="0"/>
                <a:cs typeface="Arial" pitchFamily="34" charset="0"/>
              </a:rPr>
            </a:br>
            <a:endParaRPr lang="sr-Latn-BA" sz="3200" baseline="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sr-Latn-BA" sz="3600" baseline="0" dirty="0" smtClean="0">
                <a:latin typeface="Arial" pitchFamily="34" charset="0"/>
                <a:cs typeface="Arial" pitchFamily="34" charset="0"/>
              </a:rPr>
              <a:t>Generalno, </a:t>
            </a:r>
            <a:r>
              <a:rPr lang="sr-Latn-BA" sz="3600" spc="100" baseline="0" dirty="0" smtClean="0">
                <a:latin typeface="Arial" pitchFamily="34" charset="0"/>
                <a:cs typeface="Arial" pitchFamily="34" charset="0"/>
              </a:rPr>
              <a:t>noći</a:t>
            </a:r>
            <a:r>
              <a:rPr lang="sr-Latn-BA" sz="3600" baseline="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sr-Latn-BA" sz="3600" baseline="0" dirty="0" err="1" smtClean="0">
                <a:latin typeface="Arial" pitchFamily="34" charset="0"/>
                <a:cs typeface="Arial" pitchFamily="34" charset="0"/>
              </a:rPr>
              <a:t>Ćopićevim</a:t>
            </a:r>
            <a:r>
              <a:rPr lang="sr-Latn-BA" sz="3600" baseline="0" dirty="0" smtClean="0">
                <a:latin typeface="Arial" pitchFamily="34" charset="0"/>
                <a:cs typeface="Arial" pitchFamily="34" charset="0"/>
              </a:rPr>
              <a:t> ratnim stihovima imaju </a:t>
            </a:r>
            <a:r>
              <a:rPr lang="sr-Latn-BA" sz="3600" i="1" baseline="0" dirty="0" smtClean="0">
                <a:latin typeface="Arial" pitchFamily="34" charset="0"/>
                <a:cs typeface="Arial" pitchFamily="34" charset="0"/>
              </a:rPr>
              <a:t>negativnu konotaciju</a:t>
            </a:r>
            <a:r>
              <a:rPr lang="sr-Latn-BA" sz="3600" baseline="0" dirty="0" smtClean="0">
                <a:latin typeface="Arial" pitchFamily="34" charset="0"/>
                <a:cs typeface="Arial" pitchFamily="34" charset="0"/>
              </a:rPr>
              <a:t>. Čak i kada donesu pobedu partizanima, one su imenovane kao </a:t>
            </a:r>
            <a:r>
              <a:rPr lang="sr-Latn-BA" sz="3600" i="1" baseline="0" dirty="0" smtClean="0">
                <a:latin typeface="Arial" pitchFamily="34" charset="0"/>
                <a:cs typeface="Arial" pitchFamily="34" charset="0"/>
              </a:rPr>
              <a:t>noći jada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BA" sz="3200" cap="small" baseline="0" dirty="0" smtClean="0">
                <a:latin typeface="Arial" pitchFamily="34" charset="0"/>
                <a:cs typeface="Arial" pitchFamily="34" charset="0"/>
              </a:rPr>
              <a:t>Oj,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3200" cap="small" dirty="0" err="1" smtClean="0">
                <a:latin typeface="Arial" pitchFamily="34" charset="0"/>
                <a:cs typeface="Arial" pitchFamily="34" charset="0"/>
              </a:rPr>
              <a:t>đevojko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, dragaj dušo moja</a:t>
            </a:r>
            <a:r>
              <a:rPr lang="sr-Latn-BA" sz="3200" cap="small" baseline="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l"/>
            <a:r>
              <a:rPr lang="sr-Latn-BA" sz="3200" baseline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200" baseline="0" dirty="0" smtClean="0">
                <a:latin typeface="Arial" pitchFamily="34" charset="0"/>
                <a:cs typeface="Arial" pitchFamily="34" charset="0"/>
              </a:rPr>
            </a:br>
            <a:endParaRPr lang="sr-Latn-BA" sz="3200" baseline="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sr-Latn-BA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sr-Latn-BA" sz="3600" dirty="0">
                <a:latin typeface="Arial" pitchFamily="34" charset="0"/>
                <a:cs typeface="Arial" pitchFamily="34" charset="0"/>
              </a:rPr>
              <a:t/>
            </a:r>
            <a:br>
              <a:rPr lang="sr-Latn-BA" sz="3600" dirty="0">
                <a:latin typeface="Arial" pitchFamily="34" charset="0"/>
                <a:cs typeface="Arial" pitchFamily="34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600" spc="130" dirty="0" err="1" smtClean="0">
                <a:latin typeface="Arial" pitchFamily="34" charset="0"/>
                <a:cs typeface="Arial" pitchFamily="34" charset="0"/>
              </a:rPr>
              <a:t>Jutro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imenovano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veliko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svitanje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predstavlja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nagoveštaj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slutnju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dolazeće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slobode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r>
              <a:rPr lang="sr-Latn-BA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BA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Veliko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svitanje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čekam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srce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mi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radosno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bije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l"/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daleko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mi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djeca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jedva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mitraljez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čuje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l"/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posmrtnu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košulju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šije</a:t>
            </a:r>
            <a:endParaRPr lang="en-US" sz="3600" i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3600" i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pobjedom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600" i="1" dirty="0" err="1" smtClean="0">
                <a:latin typeface="Arial" pitchFamily="34" charset="0"/>
                <a:cs typeface="Arial" pitchFamily="34" charset="0"/>
              </a:rPr>
              <a:t>smije</a:t>
            </a:r>
            <a:r>
              <a:rPr lang="en-US" sz="36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en-US" sz="3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BA" sz="3600" cap="small" dirty="0" smtClean="0">
                <a:latin typeface="Arial" pitchFamily="34" charset="0"/>
                <a:cs typeface="Arial" pitchFamily="34" charset="0"/>
              </a:rPr>
              <a:t>Otac </a:t>
            </a:r>
            <a:r>
              <a:rPr lang="sr-Latn-BA" sz="3600" cap="small" dirty="0" err="1" smtClean="0">
                <a:latin typeface="Arial" pitchFamily="34" charset="0"/>
                <a:cs typeface="Arial" pitchFamily="34" charset="0"/>
              </a:rPr>
              <a:t>Grmeč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3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4C47-94F0-44BE-891A-8094642379A5}" type="slidenum">
              <a:rPr lang="en-US" smtClean="0"/>
              <a:t>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anchor="t">
            <a:noAutofit/>
          </a:bodyPr>
          <a:lstStyle/>
          <a:p>
            <a:pPr algn="l"/>
            <a:r>
              <a:rPr lang="vi-VN" sz="3000" dirty="0" smtClean="0">
                <a:latin typeface="Arial" pitchFamily="34" charset="0"/>
                <a:cs typeface="Arial" pitchFamily="34" charset="0"/>
              </a:rPr>
              <a:t>Realističke odlike hronotopa</a:t>
            </a:r>
            <a:r>
              <a:rPr lang="sr-Latn-BA" sz="3000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sr-Latn-BA" sz="3000" dirty="0" smtClean="0">
                <a:latin typeface="Arial" pitchFamily="34" charset="0"/>
                <a:cs typeface="Arial" pitchFamily="34" charset="0"/>
              </a:rPr>
            </a:br>
            <a:r>
              <a:rPr lang="vi-VN" sz="3000" dirty="0" smtClean="0">
                <a:latin typeface="Arial" pitchFamily="34" charset="0"/>
                <a:cs typeface="Arial" pitchFamily="34" charset="0"/>
              </a:rPr>
              <a:t>Ćopić</a:t>
            </a:r>
            <a:r>
              <a:rPr lang="sr-Latn-BA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BA" sz="3000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 biografsko vreme (vreme ljudskog života, konkretno svog) smestio u određeno istorijsko vreme – vreme Drugog svetskog rata  (</a:t>
            </a:r>
            <a:r>
              <a:rPr lang="sr-Latn-BA" sz="3000" cap="small" dirty="0" smtClean="0">
                <a:latin typeface="Arial" pitchFamily="34" charset="0"/>
                <a:cs typeface="Arial" pitchFamily="34" charset="0"/>
              </a:rPr>
              <a:t>Ratnik pred kartom domovine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). Pri tome pesme slikaju konkretno društveno-istorijsko tlo i događaje koji su se odvijali na njemu (</a:t>
            </a:r>
            <a:r>
              <a:rPr lang="sr-Latn-BA" sz="3000" cap="small" dirty="0" smtClean="0">
                <a:latin typeface="Arial" pitchFamily="34" charset="0"/>
                <a:cs typeface="Arial" pitchFamily="34" charset="0"/>
              </a:rPr>
              <a:t>Pjesma mrtvih proletera</a:t>
            </a:r>
            <a:r>
              <a:rPr lang="vi-VN" sz="3000" cap="small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BA" sz="3000" cap="small" dirty="0" smtClean="0">
                <a:latin typeface="Arial" pitchFamily="34" charset="0"/>
                <a:cs typeface="Arial" pitchFamily="34" charset="0"/>
              </a:rPr>
              <a:t> Priča o šest stotina orača, Omladina Drvara nad opustošenim njivama, Marija na Prkosima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). Realistička amblematika upotpunjena je unošenjem realij</a:t>
            </a:r>
            <a:r>
              <a:rPr lang="sr-Latn-BA" sz="3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 iz sopstvenog života </a:t>
            </a:r>
            <a:r>
              <a:rPr lang="sr-Latn-BA" sz="3000" dirty="0" smtClean="0">
                <a:latin typeface="Arial" pitchFamily="34" charset="0"/>
                <a:cs typeface="Arial" pitchFamily="34" charset="0"/>
              </a:rPr>
              <a:t>autora</a:t>
            </a:r>
            <a:r>
              <a:rPr lang="vi-VN" sz="3000" dirty="0" smtClean="0">
                <a:latin typeface="Arial" pitchFamily="34" charset="0"/>
                <a:cs typeface="Arial" pitchFamily="34" charset="0"/>
              </a:rPr>
              <a:t>: školovanje, lik dede, majke, brat</a:t>
            </a:r>
            <a:r>
              <a:rPr lang="sr-Latn-BA" sz="3000" dirty="0" smtClean="0">
                <a:latin typeface="Arial" pitchFamily="34" charset="0"/>
                <a:cs typeface="Arial" pitchFamily="34" charset="0"/>
              </a:rPr>
              <a:t>a.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17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778</Words>
  <Application>Microsoft Office PowerPoint</Application>
  <PresentationFormat>On-screen Show (4:3)</PresentationFormat>
  <Paragraphs>127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  Snežana Paser (Vršac)  Školski centar  „Nikola Tesla“, Vršac  spaser@hemo.net  Poezija Branka Ćopića - prostor i vreme  6. Simpozijum Beograd, 10.8.2016.     </vt:lpstr>
      <vt:lpstr>  Izučavanje prostora i vremena u Ćopićevoj poeziji otkrila su važnost prostorno-vremenskih odnosa i njihovu visoku semantičnost.  U njihovom razmatranju polazimo od Bahtinovog pojma hronotopa, kao prožimanja vremena i prostora u vremeprostoru (Bahtin 1989: 193). </vt:lpstr>
      <vt:lpstr>Poetski prostor je posmatran kao diskretan niz jakih mesta / markiranih lokusa koji su  frekventni i visoko semantizovani.  </vt:lpstr>
      <vt:lpstr> Cilj rada: *uočiti frekventne hronotope u stihovima; *paralela sa usmenom književnošću, mitologijom, religijom, etnologijom.   **„Dobri“ hronotopi (mesta blagostanja, sreće i obilja; dobro doba dana – jutro); „zli“ hronotopi (šuma/ gora, voda, mlin, put; zlo vreme: noć). **Kako se manifestuju u poeziji za odrasle, a kako u stihovima za decu? </vt:lpstr>
      <vt:lpstr>Realni istorijsko-geografski hronotop:  *preovlađuje u pesmama sa temom nacionalne prošlosti (zbirke Ognjeno rađanje domovine, Ratnikovo proljeće, Bojna lira pionira, Armija, odbrana tvoja);   *Mesne odrednice slikaju Krajinu: Grmeč planinu (Otac Grmeč); Krupu i Vignjevića gaj (Kolijevka); borbu na Kozari, Grmeču, Drvaru i sela u ognju (Oj, đevojko, dragaj dušo moja); reku Vrbas (Balada o Zdravku proleteru).  Prostorne odrednice pripadaju Ćopićevom rodnom kraju.  </vt:lpstr>
      <vt:lpstr>* Vremenske odrednice: eksplicirano je i vreme kada se odvijaju događaji. Noć je, po pravilu, doba nepovoljno po čoveka. Ona je vreme kada se vode bitke i kada se gine:  „Deset na jednog u kišnoj noći, a mi smo umorni bili, bili smo gladni i mokri, na jednog – deset zvijeri.” (Pjesma mrtvih proletera)</vt:lpstr>
      <vt:lpstr>  U pesmama s posleratnom tematikom noć je doba nesanice, tugovanja za poginulim bratom i sestrom (Priča o tuzi).  Generalno, noći u Ćopićevim ratnim stihovima imaju negativnu konotaciju. Čak i kada donesu pobedu partizanima, one su imenovane kao noći jada (Oj, đevojko, dragaj dušo moja…).   </vt:lpstr>
      <vt:lpstr>  *Jutro, imenovano kao veliko svitanje, predstavlja nagoveštaj, slutnju dolazeće slobode:  Veliko svitanje čekam, srce mi radosno bije, daleko su mi djeca, jedva se mitraljez čuje, posmrtnu košulju šije i pobjedom se smije. (Otac Grmeč) </vt:lpstr>
      <vt:lpstr>Realističke odlike hronotopa: Ćopić je biografsko vreme (vreme ljudskog života, konkretno svog) smestio u određeno istorijsko vreme – vreme Drugog svetskog rata  (Ratnik pred kartom domovine). Pri tome pesme slikaju konkretno društveno-istorijsko tlo i događaje koji su se odvijali na njemu (Pjesma mrtvih proletera, Priča o šest stotina orača, Omladina Drvara nad opustošenim njivama, Marija na Prkosima). Realistička amblematika upotpunjena je unošenjem realija iz sopstvenog života autora: školovanje, lik dede, majke, brata.</vt:lpstr>
      <vt:lpstr>Pesme su nastale kad i istorija o kojoj pevaju, te su one morale zadovoljiti zahtev tačnosti. Ćopić je ostvario geografsku tačnost vodeći računa o konkretnim planinama i geografskim tačkama vojnog sukoba. Istorijska distanca nije bila moguća, a autorova  istorijska svest i odgovornost nisu dale prostora njegovoj mašti i mitopoetskoj svesti da se raskrili. Potvrdilo se pravilo da se s nultim stepenom mitopoetske svesti podudara visok stepen istorijske svesti (Detelić1992: 83).</vt:lpstr>
      <vt:lpstr> Uočeno je da i pesme s temom rata umnogome komuniciraju sa folklorom.  U tom smislu se Balada o Zdravku proleteru navodi kao paradigma pozajmice sintagmi iz narodnih pesama: djevojka jabuka rumena, voda studena, bijelo platno; toposa: devojka beli platno na reci dok se bistra voda ne pomuti od krvi ranjenih i poginulih junaka (uvod pesme Марко Краљевић познаје  очину сабљу, Вук II: 214). </vt:lpstr>
      <vt:lpstr>Topos reke/vode kao opasnog mesta potiče iz tradicije.  Htonska simbolika vode:  *krvava rijeka donosi mrtve junake; grob kraj reke: Nevena sahranjuje dragog kraj reke – kraj rijeke grob mu kopala (Balada o Zdravku proleteru); *pogibija kraj reke, na daleko: čula je mama da si bio orao, | i da si pao negdje oko Drine | […] | Grob ti je, sinko, leden, u divljini (Tugovanje majke nad sinom orlom).  * smrt brata i drugova: Nikad Vrbas prijeći | […] |Tu su mi brata s devet sokolova, |popili bezdan-vali (Tužni putnik). </vt:lpstr>
      <vt:lpstr> Topos gore – višestruka simbolika: I nikad gorom tanko popjevati ko nekad junak i vila; polako, tiho, pod svodom lista tu mi je drugova trista tišina vječna pod krilo savila. (Tužni putnik, 9: 43)   *smrt u gori, *natpevavanje junaka i vile (Марко Краљевић и вила, Вук II, 37). *  Bijela smrt se oglašava iz gore/planine u pokušaju sa uplaši kurire koji se probijaju kroz goru (Zvijezde).</vt:lpstr>
      <vt:lpstr>  *Gora je mesto rođenja junaka (Otac Grmeč), paralela sa motivom rođenja vile u gori / Muse Kesedžije.  *U gorskoj pećini živi junak Nebojša koji kreće u pobedonosni boj (Otac Grmeč), po predanju, p. je mitski prostor u kome žive Marko Kraljević i Novak Debeljak.</vt:lpstr>
      <vt:lpstr> Topos puta – običaj starih naroda да своје мртве сахране поред путева (Чајкановић  1994: 46–50): *grob kraj puta (Pastirica stado ostavila, Na Petrovačkoj cesti, Grob u žitu).  Zaključak: toposi vode, gore, pećine i puta počivaju na folklornoj simbolici. Negativno označeni.</vt:lpstr>
      <vt:lpstr>Poezija za decu s temom rata (Pjesme pionirke, Ćopić 9)   *istorijski/fiktivan događaj situira u određeno vreme: mjesec dana od ustanka (Rodoljublje, nek se znade...); Oktobarska | kiša lije (Ruskoj braći mi za dar...); *na određeni lokalitet: nad Kozarom | nebo zvoni (Avijatičari i pioniri); *ili su već u uvodu precizirani i vreme i mesto i događaj: Dan pobede, mesec maj, Beograd, vojna parada (Armija, odbrana tvoja).  </vt:lpstr>
      <vt:lpstr>Partizanske tužne bajke</vt:lpstr>
      <vt:lpstr>* Ognjište – veče – situacija pripovedanja – baka:</vt:lpstr>
      <vt:lpstr>*Topos gore (Bosna, Vječiti stražar, 9: 258)</vt:lpstr>
      <vt:lpstr>*isto (Zavičaj „Vukova“, Šest vukova…, 9:270)</vt:lpstr>
      <vt:lpstr>Čarobna šuma (9:405)   Uvod sadrži po jednu sliku, motiv, junaka iz tradicije čime se detaljno sklapa slika toposa iz naslova zbirke: na kraju svijeta, kod zadnjeg druma; stara, prastara – delok. i ukidanje kategorije vremena; šapuće lišće ko začarano – anim.; Sunčeva majka, Mjesečeva baka, Sunce i Mjesec kao nestašni dečaci – antrop.;  čarobni predmeti: kapa nevidljivica, čarobni pasulj;   </vt:lpstr>
      <vt:lpstr>  Lakat  Brade, Palčić, Crvenkapa, Ćoso; Brko juri Međedovića (Међедовић, СНП, 1); motiv zaspalog junaka (Златна јабука и девет пауница, СНП, 4); potok – vodenica – igra vilinsko kolo; pod samim vrhom – vrelo pod jelom – tu nam se Marko prestavio (Смрт Марка Краљевића, Вук II, 73). </vt:lpstr>
      <vt:lpstr>Čarobna šuma se prikazuje kao hronotop dobra, mesta naklonjenog junacima. U njoj se kao izraziti hronotopi dobra javljaju svetovi u Crvenom Vrapcu i Bajci o dobrom Ćosi.  Demonski hronotopi dobra su oni u kojima junak, voljom viših sila stiče bogatstvo ili moć. Proizilaze iz utopijskih projekcija zadovoljenih potreba, želja za obiljem ili samoostvarenjem. Dobri prostori poseduju solarnu blještavost i sjaj, obiluju zlatnim plodovima i raskošnim biljem (uporediti sa kristalnom gorom u bajci), Ajdačić  www.    </vt:lpstr>
      <vt:lpstr>Vječita sreća tu se skriva i trepti radost sunčana, živa, čitava zemlja cvjetni je vrt. Crveni vrabac hiljade ljeta po zemlji ovoj bezbrižno ljieta i ne zna šta su tuga i smrt. (Crveni vrabac, 9: 427)  Tamo, za lancem planine sive, Žarko i Žuća i sada žive, veseli, srećni u kraju tom. (isto, 9: 432)   *Kada dosegnu najviše vrednosti, bitisanje junaka postaje idealno-vanvremensko (Bahtin 1989: 265).</vt:lpstr>
      <vt:lpstr>Cvjetaju lale i ruža rujna, diže se hrašće il' bukva neka, za Ćosom niče pšenica bujna ili se širi livada meka. Zelenim ruhom kite se puti, a Ćosa ide, ništa ne sluti. (Bajka o dobrom Ćosi, 9: 438) </vt:lpstr>
      <vt:lpstr> Građenje hronotopa dobra: on je proizvod očuđavanja i idealizacije realnog hronotopa. Postiže se pripisivanjem čudesnih svojstava (karakterističnim za bajku) profanim stvarima. Time se iz realnog prostora pesma seli u idiličan svet. Od realnog, hronotop postaje idilični prostor obilja.  </vt:lpstr>
      <vt:lpstr>                       Deda Trišin mlin Eh, čudna mlina, šta da ti pričam, stotinu leta i više ima, brvana belih, a krova siva. Povazdan tutnji, pljuska i lupa: ukleto mesto đavoljeg skupa. (Kod starog mlina, 9: 488) *„Млин/воденица – […] стална бука, коју ствара в., дају јој статус демонолошког објекта. Сматра се да је в. – ђавољи изум. В., поготову ако је забачена, урушена, јесте маркирани локус, место боравка митолошких ликова“ (водењак, русалка, ђаволи), СМ: 90.  </vt:lpstr>
      <vt:lpstr>A čiča Triša, gospodar mlina, starina svakom draga i znana, prekrasne ćudi, s navikom čudnom: svađa se s mačkom svakoga dana. (isto, 9: 488) *„Воденичар, по веровањима, обавезно мора да је у контакту с нечистом силом (воденим демоном). […] Воденичар је, у народним представама, и сам вештац“ (СМ: 91).  *Prekodirana simbolika objekta i izmenjena tradicionalna semantika lika vodeničara. Mlin – dobro mesto.</vt:lpstr>
      <vt:lpstr>              Mala moja iz Bosanske Krupe *Voda/reka: - nastanak stihova podstaknut ponovnim susretom  s rekom (Na obali Une), - obraćanje reci kao bliskom, dragom (isto), - ispovedao reci bol zbog socijalne razlike (isto), - nostalgija za rodnim krajem (isto, Pismo),  - kraj reke je dečak postao pesnik (Na obali   Une), - kraj reke je snevao o velikoj ljubavi (isto, Mala  moja…), - r. kao granica/međa: detinjstvo – zrelo doba,  Hašani – Bihać (Tužni harambaša), - motiv traganja za srećom (Ribica na Vrbasu). </vt:lpstr>
      <vt:lpstr>U zbirci Mala moja iz Bosanske Krupe Ćopić aktivirao ambivalentnu simboliku vode, kao osobenog toposa u usmenoj tradiciji. Kod njega, kao i u tradiciji, ona je blizak prostor, čuvar tabuisanog predmeta, a može posedovati izrazito htonsku simboliku – odvaja ovaj od onog sveta. Otuda se cela zbirka može posmatrati u svetlu susreta (i sudara) dva sveta: prošlog – sveta deteta, srećnog i  osunčanog i sadašnjeg – sveta odraslog čoveka, usamljenog i razočaranog. Reka označava proticanje vremena, patnju zbog  gubitka, rastanka, osujećenih očekivanja (СМ 2001: 467).</vt:lpstr>
      <vt:lpstr>   Seosko groblje  *Carstvo mrtvih je na groblju, pod zemljom  (Rudar iz Minesote,Školski podvornik).   *„Други свет” / „царство мртвих” / „онај свет” / „доњи свет” народна машта је замишљала на различитим местима „– неки  пут на небу, неки пут на дну морском, или на каквом острву, али ипак најчешће испод земље” (Чајкановић 1994: 55).   </vt:lpstr>
      <vt:lpstr>*Mesto na kome počivaju junaci zbirke u skladu je sa tradicijom i društvenom praksom:  - počasno, centralno mesto (Spomenik junaku), - uz ogradu groblja (Đukan s lulicom, Poljar Jovan), - van groblja (Bezimeni mladenac). Žrtve nasilja i neprirodne smrti (ovde spadaju  žene umrle na porođaju, mrtvorođenčad, vanbračna, nekrštena i prvorođena deca) nisu imala  pravo na redovnu sahranu niti na propisani obred. Oni se nisu smeli unositi u groblje (Detelić 1992: 74). </vt:lpstr>
      <vt:lpstr> *Junaci oglašavaju noću.   Seni poginulih boraca se noću sastaju, a sa prvim petlovima razilaze (Spomenik junaku). Lopov Mikailo noću prati mesec (Lopov Mikailo), u noći posljednjoj, bez kraja brine svoju muku i Todor (Policajac Todor).Noću, kada svetlost obasja učiteljičine prozore, zanesen, lagan, zaplovi kroz tamu Jelisije (Školski podvornik). Noću majka traži bezimenog sina (Bezimeni mladenac). </vt:lpstr>
      <vt:lpstr>   *U tradiciji indoevropskih naroda i šire, duše se vezuju za noć, odn. posle zalaska i pre izlaska sunca, jer se verovalo „да душе предака имају слободу кретања по правилу само ноћу” (Чајкановић 2014: 504).</vt:lpstr>
      <vt:lpstr> U radu se došlo do zaključka da se hronotop u Ćopićevoj poeziji stvara kroz sadejstvo tradicionalno shvaćenih elemenata i specifičnih pesničkih postupaka. Pojam prostora i vremena se kod Ćopića formira ne kao homogeni niz elemenata jednake valentnosti, već pre kao diskretni niz jakih mesta, odnosno mesta-znakova. </vt:lpstr>
      <vt:lpstr>  Prostorne kategorije se kreću od semantike i simbolike koju je uspostavila tradicija ka njihovim preoblikovanju i usaglašavanju sa autentičnom autorovom slikom sveta. Mesta se kreću od prijateljskih do krajnje neprijateljskih i nenaklonjenih junacima.</vt:lpstr>
      <vt:lpstr>  Izvori:  1. Ćopić 1982: Ćopić, Branko. Sabrana djela Branka Ćopića IX, Pjesme, Pjesme pionirke. Sarajevo–Beograd. 2. Ћопић 1978: Ћопић, Бранко. Сеоско гробље. Београд.                                Literatura: 1. Ajdačić www: Ajdačić, Dejan. Demonski hronotopi u usmenoj književnosti. – U: http://www.rastko.rs/rastko/delo/10038/. Stanje 04. Avgust 2007.  </vt:lpstr>
      <vt:lpstr>2. Bahtin 1989: Bahtin, Mihail. O romanu. Beograd.  3. Bašlar 2005: Bašlar, Gaston. Poetika prostora. Čačak. 4. Вук I – II: Караџић Стефановић, Вук, Српске народне пјесме I – II. Београд, 1975. 5. Детелић 1992: Детелић, Мирјана. Митски простор и епика. Београд. 6. Jеремић 1978:  Jеремић, Драган. Три ступња поређења. Крагујевац. 7. Карановић, Пешикан-Љуштановић 1994: Карановић, Зоја и Пешикан-Љуштановић, Љиљана. Послови и дани српске песничке традиције. Нови Сад. 8. Љуштановић 2009: Љуштановић, Јован. Брисање лава: поетика модерног и српска поезија за децу од 1951. до 1971. Године. Нови Сад.    </vt:lpstr>
      <vt:lpstr>9. Љуштановић-Пешикан 2009: Љуштановић-Пешикан, Љиљана. Усмено у писаном. Београд. 10. Марјановић 2003: Марјановић, Воја. Живот и дело Бранка Ћопића. Бања Лука. 11. Марковић 1996: Марковић, Слободан Ж. Поема у стваралаштву за децу. У: Марковић, Слободан Ж. (прир.) Антологија српских поема за децу. Београд. С. 435-447. 12. Марковић 1973: Марковић, Слободан Ж. Записи о књижевности за децу. Београд. 13. Милошевић-Ђорђевић 2006: Милошевић-Ђорђевић, Нада. Од бајке до изреке, обликовање и облици српске усмене прозе. Београд.  </vt:lpstr>
      <vt:lpstr>14.     Pešič, Milošević-Đorđević 1984: Pešić, Radmila – Milošević-Đorđević, Nada. Narodna književnost. Beograd. 15. RS: Rečnik simbola: mitovi, snovi, običaji, postupci, oblici, likovi, boje, brojevi. Priredili Ševalije, Žan – Gerbran, Alen. Novi Sad. 2004. 16. Самарџија 1997: Самарџија, Снежана. Поетика усмених прозних облика. Београд. 17. СМ: Словенска митологија: енциклопедијски речник. Редактори Толстој, Светлана М. –  Раденковић, Љубинко. Београд, 2001. 18. СНП: Караџић Стефановић, Вук, Српске народне приповијетке. Београд, 1975.  19. СР: Караџић Стефановић, Вук, Српски рјечник. Београд, 1975. </vt:lpstr>
      <vt:lpstr> 20. Чајкановић 2014: Чајкановић, Веселин. Из српске религије, митологије и фолклора, изабране студије. Изабрала Светлана Курћубић Ружић. Београд. 21. Чајкановић 1994: Чајкановић, Веселин. Култ мртвих, Доњи свет код старих. У: Чајкановић, Веселин (прир.) Студије из српске религије и фолклора 1925−1942. Београд.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Snežana Paser (Vršac)  Školski centar  „Nikola Tesla“, Vršac  spaser@hemo.net</dc:title>
  <dc:creator>Snezana</dc:creator>
  <cp:lastModifiedBy>Snezana</cp:lastModifiedBy>
  <cp:revision>119</cp:revision>
  <dcterms:created xsi:type="dcterms:W3CDTF">2016-08-17T07:57:08Z</dcterms:created>
  <dcterms:modified xsi:type="dcterms:W3CDTF">2016-09-01T17:32:13Z</dcterms:modified>
</cp:coreProperties>
</file>