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92" r:id="rId17"/>
    <p:sldId id="293" r:id="rId18"/>
    <p:sldId id="294" r:id="rId19"/>
    <p:sldId id="318" r:id="rId20"/>
    <p:sldId id="29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2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10A0B-0BBF-4CA8-B89F-68F3FC925E35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6D1C2-9E3B-49BE-A59A-6A7041CA5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213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BE493-532E-4D62-BC3B-B0C811028D94}" type="datetimeFigureOut">
              <a:rPr lang="en-GB" smtClean="0"/>
              <a:t>06/09/2016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F0F2D-7321-4CFA-9A15-E533A00C0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0887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41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037B-7BAB-4BDF-A051-E353E1D75451}" type="datetime1">
              <a:rPr lang="en-GB" smtClean="0"/>
              <a:t>06/09/2016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8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AC7D-32C0-4366-8272-6BD259651806}" type="datetime1">
              <a:rPr lang="en-GB" smtClean="0"/>
              <a:t>06/09/2016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20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E680F-E4B4-4697-BB83-9EC1197C0179}" type="datetime1">
              <a:rPr lang="en-GB" smtClean="0"/>
              <a:t>06/09/2016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47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78CD-4ED6-4FAF-8C44-1BAEE5E8DE81}" type="datetime1">
              <a:rPr lang="en-GB" smtClean="0"/>
              <a:t>06/09/2016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9144000" cy="365125"/>
          </a:xfrm>
        </p:spPr>
        <p:txBody>
          <a:bodyPr/>
          <a:lstStyle>
            <a:lvl1pPr algn="ctr">
              <a:defRPr/>
            </a:lvl1pPr>
          </a:lstStyle>
          <a:p>
            <a:fld id="{12F82DB3-48F0-4F8B-BC75-6E2E784B329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82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85D80-D7CA-4EE1-89E4-8D36A490F0F4}" type="datetime1">
              <a:rPr lang="en-GB" smtClean="0"/>
              <a:t>06/09/2016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65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C663-0533-49A7-99D4-D910CBC2D5CA}" type="datetime1">
              <a:rPr lang="en-GB" smtClean="0"/>
              <a:t>06/09/2016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05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D098A-BB23-4BE1-94DB-99AE93CA951C}" type="datetime1">
              <a:rPr lang="en-GB" smtClean="0"/>
              <a:t>06/09/2016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2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B44-874E-401D-8191-D143D003B924}" type="datetime1">
              <a:rPr lang="en-GB" smtClean="0"/>
              <a:t>06/09/2016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90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E906-9106-4CF2-AFF0-826745C00AE6}" type="datetime1">
              <a:rPr lang="en-GB" smtClean="0"/>
              <a:t>06/09/2016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8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928-D8EF-44E3-9C96-9BD6FFBE2226}" type="datetime1">
              <a:rPr lang="en-GB" smtClean="0"/>
              <a:t>06/09/2016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62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73D19-F45A-448A-9228-B6576A165B7E}" type="datetime1">
              <a:rPr lang="en-GB" smtClean="0"/>
              <a:t>06/09/2016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36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97D4-65DE-424D-8039-825723E9EE3A}" type="datetime1">
              <a:rPr lang="en-GB" smtClean="0"/>
              <a:t>06/09/2016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82DB3-48F0-4F8B-BC75-6E2E784B32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61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20880" cy="576064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sr-Cyrl-BA" sz="3600" b="1" dirty="0" smtClean="0">
                <a:latin typeface="Arial" pitchFamily="34" charset="0"/>
                <a:cs typeface="Arial" pitchFamily="34" charset="0"/>
              </a:rPr>
              <a:t>Марина Николић (Београд)</a:t>
            </a:r>
          </a:p>
          <a:p>
            <a:pPr lvl="0">
              <a:spcBef>
                <a:spcPts val="0"/>
              </a:spcBef>
            </a:pPr>
            <a:r>
              <a:rPr lang="sr-Cyrl-BA" sz="1600" b="1" dirty="0" smtClean="0">
                <a:solidFill>
                  <a:prstClr val="white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Институт за српски језик САНУ</a:t>
            </a:r>
            <a:endParaRPr lang="sr-Cyrl-BA" sz="1600" b="1" dirty="0">
              <a:solidFill>
                <a:prstClr val="white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sr-Latn-BA" sz="1400" b="1" dirty="0">
                <a:solidFill>
                  <a:prstClr val="white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marinanikolic769@gmail.com </a:t>
            </a:r>
            <a:endParaRPr lang="sr-Latn-BA" sz="1400" b="1" dirty="0" smtClean="0">
              <a:solidFill>
                <a:prstClr val="white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endParaRPr lang="sr-Latn-BA" sz="1400" b="1" dirty="0">
              <a:solidFill>
                <a:prstClr val="white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sr-Cyrl-BA" sz="3600" b="1" dirty="0" smtClean="0">
                <a:latin typeface="Arial" pitchFamily="34" charset="0"/>
                <a:cs typeface="Arial" pitchFamily="34" charset="0"/>
              </a:rPr>
              <a:t>Горан </a:t>
            </a:r>
            <a:r>
              <a:rPr lang="sr-Cyrl-BA" sz="3600" b="1" dirty="0" smtClean="0">
                <a:latin typeface="Arial" pitchFamily="34" charset="0"/>
                <a:cs typeface="Arial" pitchFamily="34" charset="0"/>
              </a:rPr>
              <a:t>Милашин (Бања Лука)</a:t>
            </a:r>
          </a:p>
          <a:p>
            <a:pPr>
              <a:spcBef>
                <a:spcPts val="0"/>
              </a:spcBef>
            </a:pPr>
            <a:r>
              <a:rPr lang="sr-Cyrl-BA" sz="1600" b="1" dirty="0" smtClean="0">
                <a:latin typeface="Arial" pitchFamily="34" charset="0"/>
                <a:cs typeface="Arial" pitchFamily="34" charset="0"/>
              </a:rPr>
              <a:t>Филолошки факултет Универзитета у Бањој Луци</a:t>
            </a:r>
          </a:p>
          <a:p>
            <a:pPr>
              <a:spcBef>
                <a:spcPts val="0"/>
              </a:spcBef>
            </a:pPr>
            <a:r>
              <a:rPr lang="sr-Latn-BA" sz="1400" b="1" dirty="0" smtClean="0">
                <a:latin typeface="Arial" pitchFamily="34" charset="0"/>
                <a:cs typeface="Arial" pitchFamily="34" charset="0"/>
              </a:rPr>
              <a:t>goran.milasin@unibl.rs</a:t>
            </a:r>
          </a:p>
          <a:p>
            <a:pPr>
              <a:spcBef>
                <a:spcPts val="0"/>
              </a:spcBef>
            </a:pPr>
            <a:endParaRPr lang="sr-Latn-BA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sr-Latn-BA" sz="1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sr-Cyrl-BA" sz="4800" b="1" dirty="0" smtClean="0">
                <a:latin typeface="Arial" pitchFamily="34" charset="0"/>
                <a:cs typeface="Arial" pitchFamily="34" charset="0"/>
              </a:rPr>
              <a:t>Изражавање семантичке категорије простора у </a:t>
            </a:r>
            <a:r>
              <a:rPr lang="sr-Cyrl-BA" sz="4800" b="1" cap="small" dirty="0" smtClean="0">
                <a:latin typeface="Arial" pitchFamily="34" charset="0"/>
                <a:cs typeface="Arial" pitchFamily="34" charset="0"/>
              </a:rPr>
              <a:t>Делијама на Бихаћу </a:t>
            </a:r>
            <a:r>
              <a:rPr lang="sr-Cyrl-BA" sz="4800" b="1" dirty="0" smtClean="0">
                <a:latin typeface="Arial" pitchFamily="34" charset="0"/>
                <a:cs typeface="Arial" pitchFamily="34" charset="0"/>
              </a:rPr>
              <a:t>Бранка Ћопића</a:t>
            </a:r>
            <a:endParaRPr lang="sr-Cyrl-BA" sz="48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sr-Cyrl-BA" sz="26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sr-Cyrl-BA" sz="2600" b="1" dirty="0" smtClean="0">
                <a:latin typeface="Arial" pitchFamily="34" charset="0"/>
                <a:cs typeface="Arial" pitchFamily="34" charset="0"/>
              </a:rPr>
              <a:t>Ћопићева поетика простора</a:t>
            </a:r>
            <a:endParaRPr lang="sr-Cyrl-BA" sz="26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sr-Cyrl-BA" sz="2400" b="1" dirty="0" smtClean="0">
                <a:latin typeface="Arial" pitchFamily="34" charset="0"/>
                <a:cs typeface="Arial" pitchFamily="34" charset="0"/>
              </a:rPr>
              <a:t>Београд, 9. </a:t>
            </a:r>
            <a:r>
              <a:rPr lang="sr-Latn-BA" sz="24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r-Cyrl-BA" sz="2400" b="1" dirty="0">
                <a:latin typeface="Arial" pitchFamily="34" charset="0"/>
                <a:cs typeface="Arial" pitchFamily="34" charset="0"/>
              </a:rPr>
              <a:t>Х</a:t>
            </a:r>
            <a:r>
              <a:rPr lang="sr-Latn-B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BA" sz="2400" b="1" dirty="0" smtClean="0">
                <a:latin typeface="Arial" pitchFamily="34" charset="0"/>
                <a:cs typeface="Arial" pitchFamily="34" charset="0"/>
              </a:rPr>
              <a:t>2016.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3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з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амјенички прилози:</a:t>
            </a:r>
            <a:endParaRPr lang="sr-Cyrl-BA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sr-Cyrl-BA" i="1" dirty="0">
                <a:latin typeface="Arial" pitchFamily="34" charset="0"/>
                <a:ea typeface="Calibri"/>
                <a:cs typeface="Arial" pitchFamily="34" charset="0"/>
              </a:rPr>
              <a:t>а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нафора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:</a:t>
            </a:r>
          </a:p>
          <a:p>
            <a:r>
              <a:rPr lang="sr-Cyrl-BA" i="1" dirty="0"/>
              <a:t>Не буде ли ме чета слушала и поштовала</a:t>
            </a:r>
            <a:r>
              <a:rPr lang="sr-Cyrl-BA" dirty="0"/>
              <a:t>,</a:t>
            </a:r>
            <a:r>
              <a:rPr lang="sr-Cyrl-BA" i="1" dirty="0"/>
              <a:t> одох ја с пролетерима</a:t>
            </a:r>
            <a:r>
              <a:rPr lang="sr-Cyrl-BA" dirty="0"/>
              <a:t>,</a:t>
            </a:r>
            <a:r>
              <a:rPr lang="sr-Cyrl-BA" i="1" dirty="0"/>
              <a:t> има </a:t>
            </a:r>
            <a:r>
              <a:rPr lang="sr-Cyrl-BA" b="1" i="1" dirty="0"/>
              <a:t>тамо</a:t>
            </a:r>
            <a:r>
              <a:rPr lang="sr-Cyrl-BA" i="1" dirty="0"/>
              <a:t> да ме пазе као мало воде на </a:t>
            </a:r>
            <a:r>
              <a:rPr lang="sr-Cyrl-BA" i="1" dirty="0" smtClean="0"/>
              <a:t>длану</a:t>
            </a:r>
            <a:r>
              <a:rPr lang="sr-Cyrl-BA" dirty="0" smtClean="0"/>
              <a:t>;</a:t>
            </a:r>
            <a:endParaRPr lang="en-GB" dirty="0"/>
          </a:p>
          <a:p>
            <a:r>
              <a:rPr lang="sr-Cyrl-BA" i="1" dirty="0" smtClean="0"/>
              <a:t>Ето </a:t>
            </a:r>
            <a:r>
              <a:rPr lang="sr-Cyrl-BA" i="1" dirty="0"/>
              <a:t>ти</a:t>
            </a:r>
            <a:r>
              <a:rPr lang="sr-Cyrl-BA" dirty="0"/>
              <a:t>, </a:t>
            </a:r>
            <a:r>
              <a:rPr lang="sr-Cyrl-BA" i="1" dirty="0"/>
              <a:t>Гаврило</a:t>
            </a:r>
            <a:r>
              <a:rPr lang="sr-Cyrl-BA" dirty="0"/>
              <a:t>, </a:t>
            </a:r>
            <a:r>
              <a:rPr lang="sr-Cyrl-BA" i="1" dirty="0"/>
              <a:t>ти</a:t>
            </a:r>
            <a:r>
              <a:rPr lang="sr-Cyrl-BA" dirty="0"/>
              <a:t>, </a:t>
            </a:r>
            <a:r>
              <a:rPr lang="sr-Cyrl-BA" i="1" dirty="0"/>
              <a:t>на примјер</a:t>
            </a:r>
            <a:r>
              <a:rPr lang="sr-Cyrl-BA" dirty="0"/>
              <a:t>, </a:t>
            </a:r>
            <a:r>
              <a:rPr lang="sr-Cyrl-BA" i="1" dirty="0"/>
              <a:t>прођеш поред неког крошњастог ораха на ивици шумарка и</a:t>
            </a:r>
            <a:r>
              <a:rPr lang="sr-Cyrl-BA" dirty="0"/>
              <a:t> – </a:t>
            </a:r>
            <a:r>
              <a:rPr lang="sr-Cyrl-BA" i="1" dirty="0"/>
              <a:t>ништа од тога</a:t>
            </a:r>
            <a:r>
              <a:rPr lang="sr-Cyrl-BA" dirty="0"/>
              <a:t>, </a:t>
            </a:r>
            <a:r>
              <a:rPr lang="sr-Cyrl-BA" i="1" dirty="0"/>
              <a:t>никакве користи</a:t>
            </a:r>
            <a:r>
              <a:rPr lang="sr-Cyrl-BA" dirty="0"/>
              <a:t>, </a:t>
            </a:r>
            <a:r>
              <a:rPr lang="sr-Cyrl-BA" i="1" dirty="0"/>
              <a:t>као да је прошла једна обична крава зекуља</a:t>
            </a:r>
            <a:r>
              <a:rPr lang="sr-Cyrl-BA" dirty="0"/>
              <a:t>. </a:t>
            </a:r>
            <a:r>
              <a:rPr lang="sr-Cyrl-BA" i="1" dirty="0"/>
              <a:t>Међутим</a:t>
            </a:r>
            <a:r>
              <a:rPr lang="sr-Cyrl-BA" dirty="0"/>
              <a:t>, </a:t>
            </a:r>
            <a:r>
              <a:rPr lang="sr-Cyrl-BA" i="1" dirty="0"/>
              <a:t>ако ја </a:t>
            </a:r>
            <a:r>
              <a:rPr lang="sr-Cyrl-BA" b="1" i="1" dirty="0"/>
              <a:t>туда</a:t>
            </a:r>
            <a:r>
              <a:rPr lang="sr-Cyrl-BA" i="1" dirty="0"/>
              <a:t> прођем</a:t>
            </a:r>
            <a:r>
              <a:rPr lang="sr-Cyrl-BA" dirty="0"/>
              <a:t>... </a:t>
            </a:r>
            <a:r>
              <a:rPr lang="sr-Cyrl-BA" dirty="0" smtClean="0"/>
              <a:t>и </a:t>
            </a:r>
            <a:r>
              <a:rPr lang="sr-Cyrl-BA" dirty="0"/>
              <a:t>др.</a:t>
            </a:r>
            <a:endParaRPr lang="sr-Cyrl-BA" dirty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263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Cyrl-BA" i="1" dirty="0" smtClean="0">
                <a:latin typeface="Arial" pitchFamily="34" charset="0"/>
                <a:cs typeface="Arial" pitchFamily="34" charset="0"/>
              </a:rPr>
              <a:t>катафора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: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Cyrl-BA" i="1" dirty="0"/>
              <a:t>Бојим се да не заспиш </a:t>
            </a:r>
            <a:r>
              <a:rPr lang="sr-Cyrl-BA" b="1" i="1" dirty="0"/>
              <a:t>овдје</a:t>
            </a:r>
            <a:r>
              <a:rPr lang="sr-Cyrl-BA" dirty="0"/>
              <a:t>, </a:t>
            </a:r>
            <a:r>
              <a:rPr lang="sr-Cyrl-BA" i="1" dirty="0"/>
              <a:t>на осматрачници</a:t>
            </a:r>
            <a:r>
              <a:rPr lang="sr-Cyrl-BA" dirty="0"/>
              <a:t>, </a:t>
            </a:r>
            <a:r>
              <a:rPr lang="sr-Cyrl-BA" i="1" dirty="0"/>
              <a:t>па сам зато и пошао с </a:t>
            </a:r>
            <a:r>
              <a:rPr lang="sr-Cyrl-BA" i="1" dirty="0" smtClean="0"/>
              <a:t>тобом</a:t>
            </a:r>
            <a:r>
              <a:rPr lang="sr-Cyrl-BA" dirty="0" smtClean="0"/>
              <a:t>.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734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Cyrl-BA" dirty="0">
                <a:latin typeface="Arial" pitchFamily="34" charset="0"/>
                <a:cs typeface="Arial" pitchFamily="34" charset="0"/>
              </a:rPr>
              <a:t>п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редлошки адвербијали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sr-Cyrl-BA" dirty="0"/>
              <a:t>[...] </a:t>
            </a:r>
            <a:r>
              <a:rPr lang="sr-Cyrl-BA" i="1" dirty="0"/>
              <a:t>сручило се </a:t>
            </a:r>
            <a:r>
              <a:rPr lang="sr-Cyrl-BA" b="1" i="1" dirty="0"/>
              <a:t>са свих страна на древни </a:t>
            </a:r>
            <a:r>
              <a:rPr lang="sr-Cyrl-BA" b="1" i="1" dirty="0" smtClean="0"/>
              <a:t>Бихаћ</a:t>
            </a:r>
            <a:r>
              <a:rPr lang="sr-Cyrl-BA" dirty="0" smtClean="0"/>
              <a:t>;</a:t>
            </a:r>
            <a:endParaRPr lang="en-GB" dirty="0"/>
          </a:p>
          <a:p>
            <a:r>
              <a:rPr lang="sr-Cyrl-BA" b="1" i="1" dirty="0" smtClean="0"/>
              <a:t>Од </a:t>
            </a:r>
            <a:r>
              <a:rPr lang="sr-Cyrl-BA" b="1" i="1" dirty="0"/>
              <a:t>Црне Горе и Херцеговине</a:t>
            </a:r>
            <a:r>
              <a:rPr lang="sr-Cyrl-BA" i="1" dirty="0"/>
              <a:t> примичу се славни ратници</a:t>
            </a:r>
            <a:r>
              <a:rPr lang="sr-Cyrl-BA" dirty="0"/>
              <a:t>, </a:t>
            </a:r>
            <a:r>
              <a:rPr lang="sr-Cyrl-BA" i="1" dirty="0"/>
              <a:t>српски и црногорски пролетери</a:t>
            </a:r>
            <a:r>
              <a:rPr lang="sr-Cyrl-BA" dirty="0"/>
              <a:t> (9);</a:t>
            </a:r>
            <a:endParaRPr lang="en-GB" dirty="0"/>
          </a:p>
          <a:p>
            <a:r>
              <a:rPr lang="sr-Cyrl-BA" b="1" i="1" dirty="0" smtClean="0"/>
              <a:t>Низ </a:t>
            </a:r>
            <a:r>
              <a:rPr lang="sr-Cyrl-BA" b="1" i="1" dirty="0"/>
              <a:t>голу стрму косу</a:t>
            </a:r>
            <a:r>
              <a:rPr lang="sr-Cyrl-BA" dirty="0"/>
              <a:t> </a:t>
            </a:r>
            <a:r>
              <a:rPr lang="sr-Cyrl-BA" i="1" dirty="0"/>
              <a:t>суну пољарев шешир</a:t>
            </a:r>
            <a:r>
              <a:rPr lang="sr-Cyrl-BA" dirty="0"/>
              <a:t>, </a:t>
            </a:r>
            <a:r>
              <a:rPr lang="sr-Cyrl-BA" b="1" i="1" dirty="0"/>
              <a:t>иза њега</a:t>
            </a:r>
            <a:r>
              <a:rPr lang="sr-Cyrl-BA" i="1" dirty="0"/>
              <a:t> кожух</a:t>
            </a:r>
            <a:r>
              <a:rPr lang="sr-Cyrl-BA" dirty="0"/>
              <a:t> (11);</a:t>
            </a:r>
            <a:endParaRPr lang="en-GB" dirty="0"/>
          </a:p>
          <a:p>
            <a:r>
              <a:rPr lang="sr-Cyrl-BA" i="1" dirty="0" smtClean="0"/>
              <a:t>Бјежи</a:t>
            </a:r>
            <a:r>
              <a:rPr lang="sr-Cyrl-BA" dirty="0"/>
              <a:t>, </a:t>
            </a:r>
            <a:r>
              <a:rPr lang="sr-Cyrl-BA" i="1" dirty="0"/>
              <a:t>друже</a:t>
            </a:r>
            <a:r>
              <a:rPr lang="sr-Cyrl-BA" dirty="0"/>
              <a:t>, </a:t>
            </a:r>
            <a:r>
              <a:rPr lang="sr-Cyrl-BA" i="1" dirty="0"/>
              <a:t>бјежи</a:t>
            </a:r>
            <a:r>
              <a:rPr lang="sr-Cyrl-BA" dirty="0"/>
              <a:t>, </a:t>
            </a:r>
            <a:r>
              <a:rPr lang="sr-Cyrl-BA" i="1" dirty="0"/>
              <a:t>и </a:t>
            </a:r>
            <a:r>
              <a:rPr lang="sr-Cyrl-BA" b="1" i="1" dirty="0"/>
              <a:t>у грму</a:t>
            </a:r>
            <a:r>
              <a:rPr lang="sr-Cyrl-BA" i="1" dirty="0"/>
              <a:t> лежи</a:t>
            </a:r>
            <a:r>
              <a:rPr lang="sr-Cyrl-BA" dirty="0"/>
              <a:t> (11);</a:t>
            </a:r>
            <a:endParaRPr lang="en-GB" dirty="0"/>
          </a:p>
          <a:p>
            <a:r>
              <a:rPr lang="sr-Cyrl-BA" i="1" dirty="0" smtClean="0"/>
              <a:t>Било </a:t>
            </a:r>
            <a:r>
              <a:rPr lang="sr-Cyrl-BA" i="1" dirty="0"/>
              <a:t>је и биће и радосних и добрих дана </a:t>
            </a:r>
            <a:r>
              <a:rPr lang="sr-Cyrl-BA" b="1" i="1" dirty="0"/>
              <a:t>на љутој Босанској крајини</a:t>
            </a:r>
            <a:r>
              <a:rPr lang="sr-Cyrl-BA" dirty="0"/>
              <a:t>,</a:t>
            </a:r>
            <a:r>
              <a:rPr lang="sr-Cyrl-BA" i="1" dirty="0"/>
              <a:t> али никад више онаквог весеља</a:t>
            </a:r>
            <a:r>
              <a:rPr lang="sr-Cyrl-BA" dirty="0"/>
              <a:t>, </a:t>
            </a:r>
            <a:r>
              <a:rPr lang="sr-Cyrl-BA" i="1" dirty="0"/>
              <a:t>пјесме и бурног одушевљења као онога љета</a:t>
            </a:r>
            <a:r>
              <a:rPr lang="sr-Cyrl-BA" dirty="0"/>
              <a:t>, </a:t>
            </a:r>
            <a:r>
              <a:rPr lang="sr-Cyrl-BA" i="1" dirty="0"/>
              <a:t>четрдесет друге</a:t>
            </a:r>
            <a:r>
              <a:rPr lang="sr-Cyrl-BA" dirty="0"/>
              <a:t>, </a:t>
            </a:r>
            <a:r>
              <a:rPr lang="sr-Cyrl-BA" i="1" dirty="0"/>
              <a:t>кад се </a:t>
            </a:r>
            <a:r>
              <a:rPr lang="sr-Cyrl-BA" b="1" i="1" dirty="0"/>
              <a:t>надомак наших крајишких бојишта</a:t>
            </a:r>
            <a:r>
              <a:rPr lang="sr-Cyrl-BA" i="1" dirty="0"/>
              <a:t> појавише српски и црногорски пролетери</a:t>
            </a:r>
            <a:r>
              <a:rPr lang="sr-Cyrl-BA" dirty="0"/>
              <a:t> (25);</a:t>
            </a:r>
            <a:endParaRPr lang="en-GB" dirty="0"/>
          </a:p>
          <a:p>
            <a:r>
              <a:rPr lang="sr-Cyrl-BA" i="1" dirty="0" smtClean="0"/>
              <a:t>Док </a:t>
            </a:r>
            <a:r>
              <a:rPr lang="sr-Cyrl-BA" i="1" dirty="0"/>
              <a:t>се тако</a:t>
            </a:r>
            <a:r>
              <a:rPr lang="sr-Cyrl-BA" dirty="0"/>
              <a:t>, </a:t>
            </a:r>
            <a:r>
              <a:rPr lang="sr-Cyrl-BA" b="1" i="1" dirty="0"/>
              <a:t>надомак Бихаћу</a:t>
            </a:r>
            <a:r>
              <a:rPr lang="sr-Cyrl-BA" dirty="0"/>
              <a:t>, </a:t>
            </a:r>
            <a:r>
              <a:rPr lang="sr-Cyrl-BA" i="1" dirty="0"/>
              <a:t>водио овакав разговор о Лијану</a:t>
            </a:r>
            <a:r>
              <a:rPr lang="sr-Cyrl-BA" dirty="0"/>
              <a:t> [...] (77).</a:t>
            </a:r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243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Cyrl-BA" dirty="0">
                <a:latin typeface="Arial" pitchFamily="34" charset="0"/>
                <a:cs typeface="Arial" pitchFamily="34" charset="0"/>
              </a:rPr>
              <a:t>с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пацијалне клаузе: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sr-Cyrl-BA" i="1" u="sng" dirty="0"/>
              <a:t>А гдје има жена</a:t>
            </a:r>
            <a:r>
              <a:rPr lang="sr-Cyrl-BA" dirty="0"/>
              <a:t>, </a:t>
            </a:r>
            <a:r>
              <a:rPr lang="sr-Cyrl-BA" b="1" i="1" dirty="0"/>
              <a:t>ту</a:t>
            </a:r>
            <a:r>
              <a:rPr lang="sr-Cyrl-BA" i="1" dirty="0"/>
              <a:t> се помијешају и дјечурлија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i="1" dirty="0" smtClean="0"/>
              <a:t>Док </a:t>
            </a:r>
            <a:r>
              <a:rPr lang="sr-Cyrl-BA" i="1" dirty="0"/>
              <a:t>сам ја пратио битку из позадине</a:t>
            </a:r>
            <a:r>
              <a:rPr lang="sr-Cyrl-BA" dirty="0"/>
              <a:t>, </a:t>
            </a:r>
            <a:r>
              <a:rPr lang="sr-Cyrl-BA" i="1" dirty="0"/>
              <a:t>он је већ био далеко напријед </a:t>
            </a:r>
            <a:r>
              <a:rPr lang="sr-Cyrl-BA" i="1" u="sng" dirty="0"/>
              <a:t>гдје је требало стићи</a:t>
            </a:r>
            <a:r>
              <a:rPr lang="sr-Cyrl-BA" u="sng" dirty="0"/>
              <a:t>, </a:t>
            </a:r>
            <a:r>
              <a:rPr lang="sr-Cyrl-BA" i="1" u="sng" dirty="0"/>
              <a:t>а не утећи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dirty="0" smtClean="0"/>
              <a:t>[...] </a:t>
            </a:r>
            <a:r>
              <a:rPr lang="sr-Cyrl-BA" i="1" dirty="0"/>
              <a:t>ја ћу погодити </a:t>
            </a:r>
            <a:r>
              <a:rPr lang="sr-Cyrl-BA" i="1" u="sng" dirty="0"/>
              <a:t>гдје је хан старог Сучевића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i="1" dirty="0" smtClean="0"/>
              <a:t>Они </a:t>
            </a:r>
            <a:r>
              <a:rPr lang="sr-Cyrl-BA" i="1" dirty="0"/>
              <a:t>су често предлагали шта ће се на часу вјежбати и </a:t>
            </a:r>
            <a:r>
              <a:rPr lang="sr-Cyrl-BA" i="1" u="sng" dirty="0"/>
              <a:t>гдје ће се одржавати такмичење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i="1" dirty="0" smtClean="0"/>
              <a:t>На </a:t>
            </a:r>
            <a:r>
              <a:rPr lang="sr-Cyrl-BA" i="1" dirty="0"/>
              <a:t>мјесту </a:t>
            </a:r>
            <a:r>
              <a:rPr lang="sr-Cyrl-BA" i="1" u="sng" dirty="0"/>
              <a:t>гдје је стајао распричани Лијан</a:t>
            </a:r>
            <a:r>
              <a:rPr lang="sr-Cyrl-BA" dirty="0"/>
              <a:t>, </a:t>
            </a:r>
            <a:r>
              <a:rPr lang="sr-Cyrl-BA" i="1" dirty="0"/>
              <a:t>дочека га</a:t>
            </a:r>
            <a:r>
              <a:rPr lang="sr-Cyrl-BA" dirty="0"/>
              <a:t>, </a:t>
            </a:r>
            <a:r>
              <a:rPr lang="sr-Cyrl-BA" i="1" dirty="0"/>
              <a:t>као успомена</a:t>
            </a:r>
            <a:r>
              <a:rPr lang="sr-Cyrl-BA" dirty="0"/>
              <a:t>, </a:t>
            </a:r>
            <a:r>
              <a:rPr lang="sr-Cyrl-BA" i="1" dirty="0"/>
              <a:t>само невидљив и нечујан мирис ракије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i="1" dirty="0" smtClean="0"/>
              <a:t>Чича </a:t>
            </a:r>
            <a:r>
              <a:rPr lang="sr-Cyrl-BA" i="1" dirty="0"/>
              <a:t>појури натраг према штабу</a:t>
            </a:r>
            <a:r>
              <a:rPr lang="sr-Cyrl-BA" dirty="0"/>
              <a:t>, </a:t>
            </a:r>
            <a:r>
              <a:rPr lang="sr-Cyrl-BA" i="1" u="sng" dirty="0"/>
              <a:t>гдје је био везао свог вољеног хата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dirty="0"/>
              <a:t>[...] </a:t>
            </a:r>
            <a:r>
              <a:rPr lang="sr-Cyrl-BA" i="1" dirty="0"/>
              <a:t>јер не знају </a:t>
            </a:r>
            <a:r>
              <a:rPr lang="sr-Cyrl-BA" i="1" u="sng" dirty="0"/>
              <a:t>докле су стигли партизани</a:t>
            </a:r>
            <a:r>
              <a:rPr lang="sr-Cyrl-BA" dirty="0"/>
              <a:t> итд.</a:t>
            </a:r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53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Cyrl-BA" dirty="0">
                <a:latin typeface="Arial" pitchFamily="34" charset="0"/>
                <a:cs typeface="Arial" pitchFamily="34" charset="0"/>
              </a:rPr>
              <a:t>ф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ункције: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sr-Cyrl-BA" dirty="0">
                <a:latin typeface="Arial" pitchFamily="34" charset="0"/>
                <a:ea typeface="Calibri"/>
                <a:cs typeface="Arial" pitchFamily="34" charset="0"/>
              </a:rPr>
              <a:t>к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арактеризација ликова:</a:t>
            </a:r>
          </a:p>
          <a:p>
            <a:r>
              <a:rPr lang="sr-Cyrl-BA" i="1" dirty="0" smtClean="0"/>
              <a:t>Биће</a:t>
            </a:r>
            <a:r>
              <a:rPr lang="sr-Cyrl-BA" dirty="0"/>
              <a:t>, </a:t>
            </a:r>
            <a:r>
              <a:rPr lang="sr-Cyrl-BA" i="1" dirty="0"/>
              <a:t>биће</a:t>
            </a:r>
            <a:r>
              <a:rPr lang="sr-Cyrl-BA" dirty="0"/>
              <a:t>, </a:t>
            </a:r>
            <a:r>
              <a:rPr lang="sr-Cyrl-BA" i="1" dirty="0"/>
              <a:t>не бој се</a:t>
            </a:r>
            <a:r>
              <a:rPr lang="sr-Cyrl-BA" dirty="0"/>
              <a:t> – </a:t>
            </a:r>
            <a:r>
              <a:rPr lang="sr-Cyrl-BA" i="1" dirty="0"/>
              <a:t>узе да га храбри Гаврило</a:t>
            </a:r>
            <a:r>
              <a:rPr lang="sr-Cyrl-BA" dirty="0"/>
              <a:t>. – </a:t>
            </a:r>
            <a:r>
              <a:rPr lang="sr-Cyrl-BA" i="1" dirty="0"/>
              <a:t>Долазе нам у помоћ пролетери</a:t>
            </a:r>
            <a:r>
              <a:rPr lang="sr-Cyrl-BA" dirty="0"/>
              <a:t>, </a:t>
            </a:r>
            <a:r>
              <a:rPr lang="sr-Cyrl-BA" i="1" dirty="0"/>
              <a:t>сад ће градови почети да падају као гњиле крушке</a:t>
            </a:r>
            <a:r>
              <a:rPr lang="sr-Cyrl-BA" dirty="0"/>
              <a:t>, </a:t>
            </a:r>
            <a:r>
              <a:rPr lang="sr-Cyrl-BA" i="1" dirty="0"/>
              <a:t>биће и ракије</a:t>
            </a:r>
            <a:r>
              <a:rPr lang="sr-Cyrl-BA" dirty="0"/>
              <a:t>.</a:t>
            </a:r>
            <a:endParaRPr lang="en-GB" dirty="0"/>
          </a:p>
          <a:p>
            <a:r>
              <a:rPr lang="sr-Cyrl-BA" b="1" i="1" dirty="0" smtClean="0"/>
              <a:t>Из </a:t>
            </a:r>
            <a:r>
              <a:rPr lang="sr-Cyrl-BA" b="1" i="1" dirty="0"/>
              <a:t>твојих уста у Врховни штаб</a:t>
            </a:r>
            <a:r>
              <a:rPr lang="sr-Cyrl-BA" dirty="0"/>
              <a:t>, </a:t>
            </a:r>
            <a:r>
              <a:rPr lang="sr-Cyrl-BA" b="1" i="1" dirty="0"/>
              <a:t>из Врховног у Оперативни за Крајину</a:t>
            </a:r>
            <a:r>
              <a:rPr lang="sr-Cyrl-BA" dirty="0"/>
              <a:t>, </a:t>
            </a:r>
            <a:r>
              <a:rPr lang="sr-Cyrl-BA" b="1" i="1" dirty="0"/>
              <a:t>из Оперативног у штаб Друге крајишке бригаде</a:t>
            </a:r>
            <a:r>
              <a:rPr lang="sr-Cyrl-BA" dirty="0"/>
              <a:t>, </a:t>
            </a:r>
            <a:r>
              <a:rPr lang="sr-Cyrl-BA" b="1" i="1" dirty="0"/>
              <a:t>из њега у Бихаћ</a:t>
            </a:r>
            <a:r>
              <a:rPr lang="sr-Cyrl-BA" dirty="0"/>
              <a:t>, </a:t>
            </a:r>
            <a:r>
              <a:rPr lang="sr-Cyrl-BA" b="1" i="1" dirty="0"/>
              <a:t>из Бихаћа у моју боцу</a:t>
            </a:r>
            <a:r>
              <a:rPr lang="sr-Cyrl-BA" dirty="0"/>
              <a:t>, </a:t>
            </a:r>
            <a:r>
              <a:rPr lang="sr-Cyrl-BA" b="1" i="1" dirty="0"/>
              <a:t>из боце у моје грло</a:t>
            </a:r>
            <a:r>
              <a:rPr lang="sr-Cyrl-BA" dirty="0"/>
              <a:t>! – </a:t>
            </a:r>
            <a:r>
              <a:rPr lang="sr-Cyrl-BA" i="1" dirty="0"/>
              <a:t>свечано повика пољар Лијан</a:t>
            </a:r>
            <a:r>
              <a:rPr lang="sr-Cyrl-BA" dirty="0"/>
              <a:t> </a:t>
            </a:r>
            <a:r>
              <a:rPr lang="sr-Cyrl-BA" dirty="0" smtClean="0"/>
              <a:t>[...].</a:t>
            </a:r>
            <a:endParaRPr lang="sr-Cyrl-BA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279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Cyrl-BA" dirty="0">
                <a:latin typeface="Arial" pitchFamily="34" charset="0"/>
                <a:cs typeface="Arial" pitchFamily="34" charset="0"/>
              </a:rPr>
              <a:t>к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онтраст: прошлост и садашњост, мир и рат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sr-Cyrl-BA" i="1" dirty="0" smtClean="0"/>
              <a:t>Скендере</a:t>
            </a:r>
            <a:r>
              <a:rPr lang="sr-Cyrl-BA" dirty="0"/>
              <a:t>, </a:t>
            </a:r>
            <a:r>
              <a:rPr lang="sr-Cyrl-BA" i="1" dirty="0"/>
              <a:t>јеси ли ту</a:t>
            </a:r>
            <a:r>
              <a:rPr lang="sr-Cyrl-BA" dirty="0"/>
              <a:t>? </a:t>
            </a:r>
            <a:r>
              <a:rPr lang="sr-Cyrl-BA" i="1" dirty="0"/>
              <a:t>Чујеш ли шта се радило у ономе моме Бихаћу</a:t>
            </a:r>
            <a:r>
              <a:rPr lang="sr-Cyrl-BA" dirty="0"/>
              <a:t>?</a:t>
            </a:r>
            <a:endParaRPr lang="en-GB" dirty="0"/>
          </a:p>
          <a:p>
            <a:r>
              <a:rPr lang="sr-Cyrl-BA" i="1" dirty="0" smtClean="0"/>
              <a:t>Није </a:t>
            </a:r>
            <a:r>
              <a:rPr lang="sr-Cyrl-BA" i="1" dirty="0"/>
              <a:t>то било у твом Бихаћу</a:t>
            </a:r>
            <a:r>
              <a:rPr lang="sr-Cyrl-BA" dirty="0"/>
              <a:t>. </a:t>
            </a:r>
            <a:r>
              <a:rPr lang="sr-Cyrl-BA" i="1" dirty="0"/>
              <a:t>То је било</a:t>
            </a:r>
            <a:r>
              <a:rPr lang="sr-Cyrl-BA" dirty="0"/>
              <a:t>... </a:t>
            </a:r>
            <a:r>
              <a:rPr lang="sr-Cyrl-BA" i="1" dirty="0"/>
              <a:t>Ех</a:t>
            </a:r>
            <a:r>
              <a:rPr lang="sr-Cyrl-BA" dirty="0"/>
              <a:t>, </a:t>
            </a:r>
            <a:r>
              <a:rPr lang="sr-Cyrl-BA" i="1" dirty="0"/>
              <a:t>гдје је то било</a:t>
            </a:r>
            <a:r>
              <a:rPr lang="sr-Cyrl-BA" dirty="0"/>
              <a:t>!</a:t>
            </a:r>
            <a:endParaRPr lang="en-GB" dirty="0"/>
          </a:p>
          <a:p>
            <a:r>
              <a:rPr lang="sr-Cyrl-BA" i="1" dirty="0" smtClean="0"/>
              <a:t>Његова </a:t>
            </a:r>
            <a:r>
              <a:rPr lang="sr-Cyrl-BA" i="1" dirty="0"/>
              <a:t>посљедња реченица</a:t>
            </a:r>
            <a:r>
              <a:rPr lang="sr-Cyrl-BA" dirty="0"/>
              <a:t>, </a:t>
            </a:r>
            <a:r>
              <a:rPr lang="sr-Cyrl-BA" i="1" dirty="0"/>
              <a:t>као сјетан пријатељски уздах</a:t>
            </a:r>
            <a:r>
              <a:rPr lang="sr-Cyrl-BA" dirty="0"/>
              <a:t>, </a:t>
            </a:r>
            <a:r>
              <a:rPr lang="sr-Cyrl-BA" i="1" dirty="0"/>
              <a:t>увјерљиво ми потврђује да Скендер чврсто вјерује у онај мој тужно</a:t>
            </a:r>
            <a:r>
              <a:rPr lang="sr-Cyrl-BA" dirty="0"/>
              <a:t>-</a:t>
            </a:r>
            <a:r>
              <a:rPr lang="sr-Cyrl-BA" i="1" dirty="0"/>
              <a:t>весели Бихаћ из ђачких дана</a:t>
            </a:r>
            <a:r>
              <a:rPr lang="sr-Cyrl-BA" dirty="0"/>
              <a:t>. </a:t>
            </a:r>
            <a:r>
              <a:rPr lang="sr-Cyrl-BA" i="1" dirty="0"/>
              <a:t>Вјерује да је то онај прави</a:t>
            </a:r>
            <a:r>
              <a:rPr lang="sr-Cyrl-BA" dirty="0"/>
              <a:t>, </a:t>
            </a:r>
            <a:r>
              <a:rPr lang="sr-Cyrl-BA" i="1" dirty="0"/>
              <a:t>једини Бихаћ</a:t>
            </a:r>
            <a:r>
              <a:rPr lang="sr-Cyrl-BA" dirty="0"/>
              <a:t>, </a:t>
            </a:r>
            <a:r>
              <a:rPr lang="sr-Cyrl-BA" i="1" dirty="0"/>
              <a:t>да тај Бихаћ живи и живјеће</a:t>
            </a:r>
            <a:r>
              <a:rPr lang="sr-Cyrl-BA" dirty="0"/>
              <a:t>, </a:t>
            </a:r>
            <a:r>
              <a:rPr lang="sr-Cyrl-BA" i="1" dirty="0"/>
              <a:t>а ово сад</a:t>
            </a:r>
            <a:r>
              <a:rPr lang="sr-Cyrl-BA" dirty="0"/>
              <a:t>... </a:t>
            </a:r>
            <a:r>
              <a:rPr lang="sr-Cyrl-BA" i="1" dirty="0"/>
              <a:t>овај сумрачни кошмар пред нама</a:t>
            </a:r>
            <a:r>
              <a:rPr lang="sr-Cyrl-BA" dirty="0"/>
              <a:t> – </a:t>
            </a:r>
            <a:r>
              <a:rPr lang="sr-Cyrl-BA" i="1" dirty="0"/>
              <a:t>то је само ружан</a:t>
            </a:r>
            <a:r>
              <a:rPr lang="sr-Cyrl-BA" dirty="0"/>
              <a:t>, </a:t>
            </a:r>
            <a:r>
              <a:rPr lang="sr-Cyrl-BA" i="1" dirty="0"/>
              <a:t>болестан </a:t>
            </a:r>
            <a:r>
              <a:rPr lang="sr-Cyrl-BA" i="1" dirty="0" smtClean="0"/>
              <a:t>сан</a:t>
            </a:r>
            <a:r>
              <a:rPr lang="sr-Cyrl-BA" dirty="0" smtClean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424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4. Закључак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>
                <a:latin typeface="Arial" pitchFamily="34" charset="0"/>
                <a:cs typeface="Arial" pitchFamily="34" charset="0"/>
              </a:rPr>
              <a:t>с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емантичка категорија простора важна у креирању свијета текста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057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5. Извори и литература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300"/>
              </a:spcAft>
              <a:buNone/>
            </a:pPr>
            <a:r>
              <a:rPr lang="sr-Cyrl-CS" b="1" dirty="0" smtClean="0">
                <a:latin typeface="Arial" pitchFamily="34" charset="0"/>
                <a:ea typeface="Calibri"/>
                <a:cs typeface="Arial" pitchFamily="34" charset="0"/>
              </a:rPr>
              <a:t>Извор</a:t>
            </a:r>
            <a:endParaRPr lang="en-GB" b="1" dirty="0">
              <a:latin typeface="Arial" pitchFamily="34" charset="0"/>
              <a:ea typeface="Calibri"/>
              <a:cs typeface="Arial" pitchFamily="34" charset="0"/>
            </a:endParaRPr>
          </a:p>
          <a:p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Ћопић 1975: Ћопић, Бранко. 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Делије на Бихаћу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. Београд: СКЗ.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80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300"/>
              </a:spcAft>
              <a:buNone/>
            </a:pPr>
            <a:r>
              <a:rPr lang="sr-Cyrl-CS" sz="3500" dirty="0">
                <a:latin typeface="Arial" pitchFamily="34" charset="0"/>
                <a:ea typeface="Calibri"/>
                <a:cs typeface="Arial" pitchFamily="34" charset="0"/>
              </a:rPr>
              <a:t>Литература</a:t>
            </a:r>
            <a:endParaRPr lang="en-GB" sz="35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30"/>
              </a:spcBef>
              <a:spcAft>
                <a:spcPts val="30"/>
              </a:spcAft>
              <a:buNone/>
            </a:pPr>
            <a:endParaRPr lang="en-GB" sz="35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252095" indent="-252095">
              <a:lnSpc>
                <a:spcPct val="120000"/>
              </a:lnSpc>
              <a:spcBef>
                <a:spcPts val="30"/>
              </a:spcBef>
              <a:spcAft>
                <a:spcPts val="30"/>
              </a:spcAft>
            </a:pP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Ван Бак 1985: 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Van Baak</a:t>
            </a: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, Ј. Ј. 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Prostor u avangardnoj prozi: </a:t>
            </a:r>
            <a:r>
              <a:rPr lang="sr-Latn-BA" sz="3500" cap="small" dirty="0" smtClean="0">
                <a:latin typeface="Arial" pitchFamily="34" charset="0"/>
                <a:ea typeface="Calibri"/>
                <a:cs typeface="Arial" pitchFamily="34" charset="0"/>
              </a:rPr>
              <a:t>Crvena konjica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 I. Babelja</a:t>
            </a: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sz="3500" dirty="0">
                <a:latin typeface="Arial" pitchFamily="34" charset="0"/>
                <a:ea typeface="Calibri"/>
                <a:cs typeface="Arial" pitchFamily="34" charset="0"/>
              </a:rPr>
              <a:t>In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: Flaker, A.; Ugrešić, D. (ur.). </a:t>
            </a:r>
            <a:r>
              <a:rPr lang="sr-Latn-BA" sz="3500" i="1" dirty="0" smtClean="0">
                <a:latin typeface="Arial" pitchFamily="34" charset="0"/>
                <a:ea typeface="Calibri"/>
                <a:cs typeface="Arial" pitchFamily="34" charset="0"/>
              </a:rPr>
              <a:t>Pojmovnik ruske avangarde 3</a:t>
            </a: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Zagreb</a:t>
            </a: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S</a:t>
            </a: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. 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23</a:t>
            </a: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5–</a:t>
            </a:r>
            <a:r>
              <a:rPr lang="sr-Latn-BA" sz="3500" dirty="0" smtClean="0">
                <a:latin typeface="Arial" pitchFamily="34" charset="0"/>
                <a:ea typeface="Calibri"/>
                <a:cs typeface="Arial" pitchFamily="34" charset="0"/>
              </a:rPr>
              <a:t>248</a:t>
            </a:r>
            <a:r>
              <a:rPr lang="sr-Cyrl-BA" sz="35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en-GB" sz="35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474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sr-Cyrl-CS" dirty="0" smtClean="0">
                <a:latin typeface="Arial" pitchFamily="34" charset="0"/>
                <a:ea typeface="Calibri"/>
                <a:cs typeface="Arial" pitchFamily="34" charset="0"/>
              </a:rPr>
              <a:t>Кликовац 2006</a:t>
            </a:r>
            <a:r>
              <a:rPr lang="sr-Cyrl-CS" baseline="30000" dirty="0"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sr-Cyrl-CS" dirty="0" smtClean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Klikovac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Duška. </a:t>
            </a:r>
            <a:r>
              <a:rPr lang="sr-Latn-BA" i="1" dirty="0" smtClean="0">
                <a:latin typeface="Arial" pitchFamily="34" charset="0"/>
                <a:ea typeface="Calibri"/>
                <a:cs typeface="Arial" pitchFamily="34" charset="0"/>
              </a:rPr>
              <a:t>Semantika predloga</a:t>
            </a:r>
            <a:r>
              <a:rPr lang="sr-Cyrl-BA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 Studija iz kognitivne lingvistike.</a:t>
            </a:r>
            <a:r>
              <a:rPr lang="sr-Cyrl-BA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Beograd</a:t>
            </a:r>
            <a:r>
              <a:rPr lang="sr-Latn-BA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Кликовац 2011: Кликовац, Душка. О месним клаузама у српском језику. </a:t>
            </a:r>
            <a:r>
              <a:rPr lang="sr-Latn-BA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ru-RU" i="1" dirty="0"/>
              <a:t>Научни састанак слависта у Вукове дане</a:t>
            </a:r>
            <a:r>
              <a:rPr lang="ru-RU" dirty="0"/>
              <a:t>, </a:t>
            </a:r>
            <a:r>
              <a:rPr lang="ru-RU" dirty="0" smtClean="0"/>
              <a:t>40/3</a:t>
            </a:r>
            <a:r>
              <a:rPr lang="sr-Latn-BA" dirty="0"/>
              <a:t>.</a:t>
            </a:r>
            <a:r>
              <a:rPr lang="ru-RU" dirty="0" smtClean="0"/>
              <a:t> </a:t>
            </a:r>
            <a:r>
              <a:rPr lang="sr-Latn-BA" dirty="0"/>
              <a:t>C</a:t>
            </a:r>
            <a:r>
              <a:rPr lang="ru-RU" dirty="0" smtClean="0"/>
              <a:t>. </a:t>
            </a:r>
            <a:r>
              <a:rPr lang="ru-RU" dirty="0"/>
              <a:t>47–72.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41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1) Уводне напомене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2) О 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књижевном простору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Језичка средства за изражавање семантичке категорије простора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4) Закључак</a:t>
            </a:r>
            <a:endParaRPr lang="sr-Cyrl-BA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r-Cyrl-BA" dirty="0" smtClean="0">
                <a:latin typeface="Arial" pitchFamily="34" charset="0"/>
                <a:cs typeface="Arial" pitchFamily="34" charset="0"/>
              </a:rPr>
              <a:t>5) Извори и литература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9144000" cy="365125"/>
          </a:xfrm>
        </p:spPr>
        <p:txBody>
          <a:bodyPr/>
          <a:lstStyle/>
          <a:p>
            <a:pPr algn="ctr"/>
            <a:fld id="{12F82DB3-48F0-4F8B-BC75-6E2E784B3297}" type="slidenum">
              <a:rPr lang="en-GB" smtClean="0"/>
              <a:pPr algn="ct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65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252095" lvl="0" indent="-252095" algn="just">
              <a:spcBef>
                <a:spcPts val="30"/>
              </a:spcBef>
              <a:spcAft>
                <a:spcPts val="30"/>
              </a:spcAft>
            </a:pP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Марјановић 2003</a:t>
            </a: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: Марјановић, Воја. </a:t>
            </a:r>
            <a:r>
              <a:rPr lang="sr-Cyrl-BA" i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Живот и дело Бранка Ћопића</a:t>
            </a: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. Бања Лука.</a:t>
            </a:r>
          </a:p>
          <a:p>
            <a:pPr marL="252095" lvl="0" indent="-252095" algn="just">
              <a:spcBef>
                <a:spcPts val="30"/>
              </a:spcBef>
              <a:spcAft>
                <a:spcPts val="30"/>
              </a:spcAft>
            </a:pP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Пипер </a:t>
            </a:r>
            <a:r>
              <a:rPr lang="sr-Cyrl-CS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2001</a:t>
            </a:r>
            <a:r>
              <a:rPr lang="sr-Cyrl-CS" baseline="30000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2</a:t>
            </a: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Latn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Piper, Predrag. </a:t>
            </a:r>
            <a:r>
              <a:rPr lang="sr-Latn-BA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Jezik i prostor</a:t>
            </a:r>
            <a:r>
              <a:rPr lang="sr-Latn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Beograd.</a:t>
            </a:r>
          </a:p>
          <a:p>
            <a:pPr marL="252095" lvl="0" indent="-252095" algn="just">
              <a:spcBef>
                <a:spcPts val="30"/>
              </a:spcBef>
              <a:spcAft>
                <a:spcPts val="30"/>
              </a:spcAft>
            </a:pP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Пипер 2010: Пипер, Предраг. О реченицама са спацијалном клаузом у српском језику. </a:t>
            </a:r>
            <a:r>
              <a:rPr lang="sr-Latn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In: </a:t>
            </a:r>
            <a:r>
              <a:rPr lang="sr-Cyrl-BA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Јужнословенски филолог</a:t>
            </a: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LXVI.</a:t>
            </a: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С. 387</a:t>
            </a:r>
            <a:r>
              <a:rPr lang="sr-Cyrl-BA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–406.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44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1. Уводне напомене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BA" b="1" dirty="0" smtClean="0"/>
              <a:t>Семантичка категорија простора:</a:t>
            </a:r>
            <a:endParaRPr lang="sr-Cyrl-BA" b="1" dirty="0" smtClean="0"/>
          </a:p>
          <a:p>
            <a:r>
              <a:rPr lang="sr-Cyrl-BA" dirty="0"/>
              <a:t>в</a:t>
            </a:r>
            <a:r>
              <a:rPr lang="sr-Cyrl-BA" dirty="0" smtClean="0"/>
              <a:t>ажно мјесто у језичком систему</a:t>
            </a:r>
          </a:p>
          <a:p>
            <a:r>
              <a:rPr lang="sr-Cyrl-BA" dirty="0"/>
              <a:t>п</a:t>
            </a:r>
            <a:r>
              <a:rPr lang="sr-Cyrl-BA" dirty="0" smtClean="0"/>
              <a:t>рефикси, предлози, придјеви, именице, прилози, замјенице, бројеви</a:t>
            </a:r>
          </a:p>
          <a:p>
            <a:r>
              <a:rPr lang="sr-Cyrl-BA" dirty="0"/>
              <a:t>п</a:t>
            </a:r>
            <a:r>
              <a:rPr lang="sr-Cyrl-BA" dirty="0" smtClean="0"/>
              <a:t>росте реченице, сложене реченице</a:t>
            </a:r>
            <a:r>
              <a:rPr lang="sr-Cyrl-BA" dirty="0" smtClean="0"/>
              <a:t> </a:t>
            </a:r>
          </a:p>
          <a:p>
            <a:r>
              <a:rPr lang="sr-Cyrl-BA" dirty="0"/>
              <a:t>а</a:t>
            </a:r>
            <a:r>
              <a:rPr lang="sr-Cyrl-BA" dirty="0" smtClean="0"/>
              <a:t>утолокализованост човјека</a:t>
            </a:r>
            <a:endParaRPr lang="sr-Cyrl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8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2. О </a:t>
            </a:r>
            <a:r>
              <a:rPr lang="sr-Cyrl-BA" sz="3200" b="1" dirty="0" smtClean="0">
                <a:latin typeface="Arial" pitchFamily="34" charset="0"/>
                <a:cs typeface="Arial" pitchFamily="34" charset="0"/>
              </a:rPr>
              <a:t>књижевном простору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>
                <a:latin typeface="Arial" pitchFamily="34" charset="0"/>
                <a:cs typeface="Arial" pitchFamily="34" charset="0"/>
              </a:rPr>
              <a:t>к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онструкција слике свијета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dirty="0">
                <a:latin typeface="Arial" pitchFamily="34" charset="0"/>
                <a:cs typeface="Arial" pitchFamily="34" charset="0"/>
              </a:rPr>
              <a:t>о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смишљавање стварности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dirty="0">
                <a:latin typeface="Arial" pitchFamily="34" charset="0"/>
                <a:cs typeface="Arial" pitchFamily="34" charset="0"/>
              </a:rPr>
              <a:t>с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упротности: </a:t>
            </a:r>
            <a:r>
              <a:rPr lang="ru-RU" dirty="0">
                <a:latin typeface="Arial" pitchFamily="34" charset="0"/>
                <a:cs typeface="Arial" pitchFamily="34" charset="0"/>
              </a:rPr>
              <a:t>вертикално – хоризонтално, отворено – затворено, унутрашње – спољашње, ограничено – неограничено, центар – периферија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82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sr-Cyrl-BA" sz="3200" b="1" dirty="0" smtClean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3. </a:t>
            </a:r>
            <a:r>
              <a:rPr lang="ru-RU" sz="3200" b="1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Језичка средства за изражавање семантичке категорије простора</a:t>
            </a:r>
            <a:endParaRPr lang="ru-RU" sz="3200" b="1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561259"/>
          </a:xfrm>
        </p:spPr>
        <p:txBody>
          <a:bodyPr/>
          <a:lstStyle/>
          <a:p>
            <a:r>
              <a:rPr lang="sr-Cyrl-BA" cap="small" dirty="0" smtClean="0">
                <a:latin typeface="Arial" pitchFamily="34" charset="0"/>
                <a:cs typeface="Arial" pitchFamily="34" charset="0"/>
              </a:rPr>
              <a:t>Делије на Бихаћу 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(1975)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dirty="0" smtClean="0">
                <a:latin typeface="Arial" pitchFamily="34" charset="0"/>
                <a:cs typeface="Arial" pitchFamily="34" charset="0"/>
              </a:rPr>
              <a:t>својеврсна рекапитулација </a:t>
            </a:r>
            <a:r>
              <a:rPr lang="sr-Cyrl-BA" dirty="0">
                <a:latin typeface="Arial" pitchFamily="34" charset="0"/>
                <a:cs typeface="Arial" pitchFamily="34" charset="0"/>
              </a:rPr>
              <a:t>свега што је Ћопић написао о револуцији и свом учешћу у њој</a:t>
            </a:r>
            <a:endParaRPr lang="sr-Cyrl-BA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0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Опозиција : статичност  ̶  динамичност;</a:t>
            </a:r>
            <a:endParaRPr lang="sr-Cyrl-BA" dirty="0" smtClean="0"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sr-Cyrl-BA" i="1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Делије на Бихаћу  ̶  </a:t>
            </a:r>
            <a:r>
              <a:rPr lang="sr-Cyrl-BA" dirty="0" smtClean="0">
                <a:effectLst/>
                <a:latin typeface="Arial" pitchFamily="34" charset="0"/>
                <a:ea typeface="Calibri"/>
                <a:cs typeface="Arial" pitchFamily="34" charset="0"/>
              </a:rPr>
              <a:t>неконгруентни атрибут с мјесним значењем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78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sr-Cyrl-BA" dirty="0">
                <a:latin typeface="Arial" pitchFamily="34" charset="0"/>
                <a:cs typeface="Arial" pitchFamily="34" charset="0"/>
              </a:rPr>
              <a:t>п</a:t>
            </a:r>
            <a:r>
              <a:rPr lang="sr-Cyrl-BA" dirty="0" smtClean="0">
                <a:effectLst/>
                <a:latin typeface="Arial" pitchFamily="34" charset="0"/>
                <a:cs typeface="Arial" pitchFamily="34" charset="0"/>
              </a:rPr>
              <a:t>рефикси с просторним значењем: </a:t>
            </a:r>
            <a:r>
              <a:rPr lang="ru-RU" dirty="0">
                <a:latin typeface="Arial" pitchFamily="34" charset="0"/>
                <a:cs typeface="Arial" pitchFamily="34" charset="0"/>
              </a:rPr>
              <a:t>[...]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отпухује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кувар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Да је сад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испалиш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из топа на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Бихаћ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Почеши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ме чешагијом по табанима да се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насмијем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Богме му ја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потпраших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један рафал под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реп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итд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i="1" dirty="0" err="1">
                <a:latin typeface="Arial" pitchFamily="34" charset="0"/>
                <a:cs typeface="Arial" pitchFamily="34" charset="0"/>
              </a:rPr>
              <a:t>nomina</a:t>
            </a:r>
            <a:r>
              <a:rPr lang="en-GB" i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loci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Да теби сврака није мозак попила, не би ти на глави носио њезину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спаваоницу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GB" dirty="0" smtClean="0">
              <a:effectLst/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383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sr-Cyrl-BA" dirty="0">
                <a:latin typeface="Arial" pitchFamily="34" charset="0"/>
                <a:cs typeface="Arial" pitchFamily="34" charset="0"/>
              </a:rPr>
              <a:t>м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јесни придјеви:</a:t>
            </a:r>
            <a:endParaRPr lang="sr-Latn-BA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dirty="0"/>
              <a:t>[...] </a:t>
            </a:r>
            <a:r>
              <a:rPr lang="sr-Cyrl-BA" i="1" dirty="0"/>
              <a:t>у оној њивици на </a:t>
            </a:r>
            <a:r>
              <a:rPr lang="sr-Cyrl-BA" b="1" i="1" dirty="0"/>
              <a:t>горњем</a:t>
            </a:r>
            <a:r>
              <a:rPr lang="sr-Cyrl-BA" i="1" dirty="0"/>
              <a:t> крају кланца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dirty="0" smtClean="0"/>
              <a:t>[...] </a:t>
            </a:r>
            <a:r>
              <a:rPr lang="sr-Cyrl-BA" i="1" dirty="0"/>
              <a:t>све ми се чини с </a:t>
            </a:r>
            <a:r>
              <a:rPr lang="sr-Cyrl-BA" b="1" i="1" dirty="0"/>
              <a:t>доње</a:t>
            </a:r>
            <a:r>
              <a:rPr lang="sr-Cyrl-BA" i="1" dirty="0"/>
              <a:t> стране удну ногу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i="1" dirty="0" smtClean="0"/>
              <a:t>Све </a:t>
            </a:r>
            <a:r>
              <a:rPr lang="sr-Cyrl-BA" i="1" dirty="0"/>
              <a:t>ми дошло некако обратно</a:t>
            </a:r>
            <a:r>
              <a:rPr lang="sr-Cyrl-BA" dirty="0"/>
              <a:t>, </a:t>
            </a:r>
            <a:r>
              <a:rPr lang="sr-Cyrl-BA" i="1" dirty="0"/>
              <a:t>на </a:t>
            </a:r>
            <a:r>
              <a:rPr lang="sr-Cyrl-BA" b="1" i="1" dirty="0"/>
              <a:t>лијеву</a:t>
            </a:r>
            <a:r>
              <a:rPr lang="sr-Cyrl-BA" i="1" dirty="0"/>
              <a:t> руку</a:t>
            </a:r>
            <a:r>
              <a:rPr lang="sr-Cyrl-BA" dirty="0"/>
              <a:t>;</a:t>
            </a:r>
            <a:endParaRPr lang="en-GB" dirty="0"/>
          </a:p>
          <a:p>
            <a:r>
              <a:rPr lang="sr-Cyrl-BA" i="1" dirty="0" smtClean="0"/>
              <a:t>Прошара </a:t>
            </a:r>
            <a:r>
              <a:rPr lang="sr-Cyrl-BA" i="1" dirty="0"/>
              <a:t>га митраљеским зеницама с </a:t>
            </a:r>
            <a:r>
              <a:rPr lang="sr-Cyrl-BA" b="1" i="1" dirty="0"/>
              <a:t>десног</a:t>
            </a:r>
            <a:r>
              <a:rPr lang="sr-Cyrl-BA" i="1" dirty="0"/>
              <a:t> рамена до </a:t>
            </a:r>
            <a:r>
              <a:rPr lang="sr-Cyrl-BA" b="1" i="1" dirty="0"/>
              <a:t>лијевог</a:t>
            </a:r>
            <a:r>
              <a:rPr lang="sr-Cyrl-BA" i="1" dirty="0"/>
              <a:t> ножног палца</a:t>
            </a:r>
            <a:r>
              <a:rPr lang="sr-Cyrl-BA" dirty="0"/>
              <a:t> и др.</a:t>
            </a:r>
            <a:endParaRPr lang="en-GB" dirty="0"/>
          </a:p>
          <a:p>
            <a:endParaRPr lang="sr-Cyrl-BA" dirty="0" smtClean="0">
              <a:effectLst/>
              <a:latin typeface="Times New Roman"/>
              <a:ea typeface="Calibri"/>
            </a:endParaRPr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616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sr-Cyrl-BA" dirty="0">
                <a:latin typeface="Arial" pitchFamily="34" charset="0"/>
                <a:cs typeface="Arial" pitchFamily="34" charset="0"/>
              </a:rPr>
              <a:t>п</a:t>
            </a:r>
            <a:r>
              <a:rPr lang="sr-Cyrl-BA" dirty="0" smtClean="0">
                <a:latin typeface="Arial" pitchFamily="34" charset="0"/>
                <a:cs typeface="Arial" pitchFamily="34" charset="0"/>
              </a:rPr>
              <a:t>рилози за мјесто односно за правац или смјер:</a:t>
            </a:r>
            <a:endParaRPr lang="sr-Cyrl-BA" dirty="0" smtClean="0">
              <a:latin typeface="Arial" pitchFamily="34" charset="0"/>
              <a:cs typeface="Arial" pitchFamily="34" charset="0"/>
            </a:endParaRPr>
          </a:p>
          <a:p>
            <a:r>
              <a:rPr lang="sr-Cyrl-BA" i="1" dirty="0"/>
              <a:t>Истог тренутка </a:t>
            </a:r>
            <a:r>
              <a:rPr lang="sr-Cyrl-BA" b="1" i="1" dirty="0"/>
              <a:t>ниско</a:t>
            </a:r>
            <a:r>
              <a:rPr lang="sr-Cyrl-BA" i="1" dirty="0"/>
              <a:t> изнад њих стравично жвајзну митраљески </a:t>
            </a:r>
            <a:r>
              <a:rPr lang="sr-Cyrl-BA" i="1" dirty="0" smtClean="0"/>
              <a:t>рафал</a:t>
            </a:r>
            <a:r>
              <a:rPr lang="sr-Cyrl-BA" dirty="0" smtClean="0"/>
              <a:t>;</a:t>
            </a:r>
            <a:endParaRPr lang="en-GB" dirty="0"/>
          </a:p>
          <a:p>
            <a:r>
              <a:rPr lang="sr-Cyrl-BA" i="1" dirty="0" smtClean="0"/>
              <a:t>Поранио </a:t>
            </a:r>
            <a:r>
              <a:rPr lang="sr-Cyrl-BA" i="1" dirty="0"/>
              <a:t>си</a:t>
            </a:r>
            <a:r>
              <a:rPr lang="sr-Cyrl-BA" dirty="0"/>
              <a:t>, </a:t>
            </a:r>
            <a:r>
              <a:rPr lang="sr-Cyrl-BA" i="1" dirty="0"/>
              <a:t>јабуко моја</a:t>
            </a:r>
            <a:r>
              <a:rPr lang="sr-Cyrl-BA" dirty="0"/>
              <a:t>, </a:t>
            </a:r>
            <a:r>
              <a:rPr lang="sr-Cyrl-BA" i="1" dirty="0"/>
              <a:t>још су они </a:t>
            </a:r>
            <a:r>
              <a:rPr lang="sr-Cyrl-BA" b="1" i="1" dirty="0" smtClean="0"/>
              <a:t>далеко</a:t>
            </a:r>
            <a:r>
              <a:rPr lang="sr-Cyrl-BA" dirty="0" smtClean="0"/>
              <a:t>;</a:t>
            </a:r>
            <a:endParaRPr lang="en-GB" dirty="0"/>
          </a:p>
          <a:p>
            <a:r>
              <a:rPr lang="sr-Cyrl-BA" dirty="0" smtClean="0"/>
              <a:t>[...] </a:t>
            </a:r>
            <a:r>
              <a:rPr lang="sr-Cyrl-BA" i="1" dirty="0"/>
              <a:t>и </a:t>
            </a:r>
            <a:r>
              <a:rPr lang="sr-Cyrl-BA" b="1" i="1" dirty="0"/>
              <a:t>високо</a:t>
            </a:r>
            <a:r>
              <a:rPr lang="sr-Cyrl-BA" i="1" dirty="0"/>
              <a:t> подиже </a:t>
            </a:r>
            <a:r>
              <a:rPr lang="sr-Cyrl-BA" i="1" dirty="0" smtClean="0"/>
              <a:t>прст</a:t>
            </a:r>
            <a:r>
              <a:rPr lang="sr-Cyrl-BA" dirty="0" smtClean="0"/>
              <a:t>;</a:t>
            </a:r>
            <a:endParaRPr lang="en-GB" dirty="0"/>
          </a:p>
          <a:p>
            <a:r>
              <a:rPr lang="sr-Cyrl-BA" dirty="0" smtClean="0"/>
              <a:t>[...] </a:t>
            </a:r>
            <a:r>
              <a:rPr lang="sr-Cyrl-BA" i="1" dirty="0"/>
              <a:t>вречи пољар Лијан зурећи </a:t>
            </a:r>
            <a:r>
              <a:rPr lang="sr-Cyrl-BA" b="1" i="1" dirty="0" smtClean="0"/>
              <a:t>издалека</a:t>
            </a:r>
            <a:r>
              <a:rPr lang="sr-Cyrl-BA" dirty="0" smtClean="0"/>
              <a:t>;</a:t>
            </a:r>
            <a:endParaRPr lang="en-GB" dirty="0"/>
          </a:p>
          <a:p>
            <a:r>
              <a:rPr lang="sr-Cyrl-BA" dirty="0" smtClean="0"/>
              <a:t>[...] </a:t>
            </a:r>
            <a:r>
              <a:rPr lang="sr-Cyrl-BA" i="1" dirty="0"/>
              <a:t>а </a:t>
            </a:r>
            <a:r>
              <a:rPr lang="sr-Cyrl-BA" b="1" i="1" dirty="0"/>
              <a:t>горе</a:t>
            </a:r>
            <a:r>
              <a:rPr lang="sr-Cyrl-BA" i="1" dirty="0"/>
              <a:t> на коњским леђима радио преноси Теслин </a:t>
            </a:r>
            <a:r>
              <a:rPr lang="sr-Cyrl-BA" i="1" dirty="0" smtClean="0"/>
              <a:t>глас</a:t>
            </a:r>
            <a:r>
              <a:rPr lang="sr-Cyrl-BA" dirty="0" smtClean="0"/>
              <a:t>;</a:t>
            </a:r>
            <a:endParaRPr lang="en-GB" dirty="0"/>
          </a:p>
          <a:p>
            <a:r>
              <a:rPr lang="sr-Cyrl-BA" b="1" i="1" dirty="0" smtClean="0"/>
              <a:t>Напријед</a:t>
            </a:r>
            <a:r>
              <a:rPr lang="sr-Cyrl-BA" i="1" dirty="0" smtClean="0"/>
              <a:t> </a:t>
            </a:r>
            <a:r>
              <a:rPr lang="sr-Cyrl-BA" i="1" dirty="0"/>
              <a:t>само</a:t>
            </a:r>
            <a:r>
              <a:rPr lang="sr-Cyrl-BA" dirty="0"/>
              <a:t>, </a:t>
            </a:r>
            <a:r>
              <a:rPr lang="sr-Cyrl-BA" i="1" dirty="0"/>
              <a:t>клокане</a:t>
            </a:r>
            <a:r>
              <a:rPr lang="sr-Cyrl-BA" dirty="0" smtClean="0"/>
              <a:t>!;</a:t>
            </a:r>
            <a:endParaRPr lang="en-GB" dirty="0"/>
          </a:p>
          <a:p>
            <a:r>
              <a:rPr lang="sr-Cyrl-BA" i="1" dirty="0" smtClean="0"/>
              <a:t>Руке </a:t>
            </a:r>
            <a:r>
              <a:rPr lang="sr-Cyrl-BA" b="1" i="1" dirty="0"/>
              <a:t>увис</a:t>
            </a:r>
            <a:r>
              <a:rPr lang="sr-Cyrl-BA" dirty="0"/>
              <a:t>, </a:t>
            </a:r>
            <a:r>
              <a:rPr lang="sr-Cyrl-BA" i="1" dirty="0"/>
              <a:t>предај се</a:t>
            </a:r>
            <a:r>
              <a:rPr lang="sr-Cyrl-BA" dirty="0"/>
              <a:t>, </a:t>
            </a:r>
            <a:r>
              <a:rPr lang="sr-Cyrl-BA" i="1" dirty="0"/>
              <a:t>јер ћеш сад на ражањ</a:t>
            </a:r>
            <a:r>
              <a:rPr lang="sr-Cyrl-BA" dirty="0" smtClean="0"/>
              <a:t>!;</a:t>
            </a:r>
            <a:endParaRPr lang="en-GB" dirty="0"/>
          </a:p>
          <a:p>
            <a:r>
              <a:rPr lang="sr-Cyrl-BA" dirty="0" smtClean="0"/>
              <a:t>[...] </a:t>
            </a:r>
            <a:r>
              <a:rPr lang="sr-Cyrl-BA" i="1" dirty="0"/>
              <a:t>па ово су под барјаком сви они дјечаци</a:t>
            </a:r>
            <a:r>
              <a:rPr lang="sr-Cyrl-BA" dirty="0"/>
              <a:t>, </a:t>
            </a:r>
            <a:r>
              <a:rPr lang="sr-Cyrl-BA" i="1" dirty="0"/>
              <a:t>дојучерашња дјечурлија</a:t>
            </a:r>
            <a:r>
              <a:rPr lang="sr-Cyrl-BA" dirty="0"/>
              <a:t>, </a:t>
            </a:r>
            <a:r>
              <a:rPr lang="sr-Cyrl-BA" i="1" dirty="0"/>
              <a:t>које је пољар Лијан толико година јурио преко њива и плотова</a:t>
            </a:r>
            <a:r>
              <a:rPr lang="sr-Cyrl-BA" dirty="0"/>
              <a:t>, </a:t>
            </a:r>
            <a:r>
              <a:rPr lang="sr-Cyrl-BA" b="1" i="1" dirty="0"/>
              <a:t>узбрдо</a:t>
            </a:r>
            <a:r>
              <a:rPr lang="sr-Cyrl-BA" i="1" dirty="0"/>
              <a:t> и </a:t>
            </a:r>
            <a:r>
              <a:rPr lang="sr-Cyrl-BA" b="1" i="1" dirty="0"/>
              <a:t>низбрдо</a:t>
            </a:r>
            <a:r>
              <a:rPr lang="sr-Cyrl-BA" dirty="0"/>
              <a:t>, </a:t>
            </a:r>
            <a:r>
              <a:rPr lang="sr-Cyrl-BA" i="1" dirty="0"/>
              <a:t>уз јабуку и низ орах</a:t>
            </a:r>
            <a:r>
              <a:rPr lang="sr-Cyrl-BA" dirty="0"/>
              <a:t>! </a:t>
            </a:r>
            <a:r>
              <a:rPr lang="sr-Cyrl-BA" dirty="0" smtClean="0"/>
              <a:t>итд</a:t>
            </a:r>
            <a:r>
              <a:rPr lang="sr-Cyrl-BA" dirty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2DB3-48F0-4F8B-BC75-6E2E784B329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65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1102</Words>
  <Application>Microsoft Office PowerPoint</Application>
  <PresentationFormat>On-screen Show (4:3)</PresentationFormat>
  <Paragraphs>110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1. Уводне напомене</vt:lpstr>
      <vt:lpstr>2. О књижевном простору</vt:lpstr>
      <vt:lpstr>3. Језичка средства за изражавање семантичке категорије простора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Закључак</vt:lpstr>
      <vt:lpstr>5. Извори и литература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</dc:creator>
  <cp:lastModifiedBy>Info</cp:lastModifiedBy>
  <cp:revision>31</cp:revision>
  <dcterms:created xsi:type="dcterms:W3CDTF">2016-03-17T11:28:46Z</dcterms:created>
  <dcterms:modified xsi:type="dcterms:W3CDTF">2016-09-06T14:09:34Z</dcterms:modified>
</cp:coreProperties>
</file>