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9" r:id="rId3"/>
    <p:sldId id="292" r:id="rId4"/>
    <p:sldId id="304" r:id="rId5"/>
    <p:sldId id="300" r:id="rId6"/>
    <p:sldId id="305" r:id="rId7"/>
    <p:sldId id="306" r:id="rId8"/>
    <p:sldId id="307" r:id="rId9"/>
    <p:sldId id="308" r:id="rId10"/>
    <p:sldId id="295" r:id="rId11"/>
    <p:sldId id="309" r:id="rId12"/>
    <p:sldId id="310" r:id="rId13"/>
    <p:sldId id="336" r:id="rId14"/>
    <p:sldId id="311" r:id="rId15"/>
    <p:sldId id="301" r:id="rId16"/>
    <p:sldId id="312" r:id="rId17"/>
    <p:sldId id="313" r:id="rId18"/>
    <p:sldId id="314" r:id="rId19"/>
    <p:sldId id="316" r:id="rId20"/>
    <p:sldId id="317" r:id="rId21"/>
    <p:sldId id="319" r:id="rId22"/>
    <p:sldId id="326" r:id="rId23"/>
    <p:sldId id="296" r:id="rId24"/>
    <p:sldId id="325" r:id="rId25"/>
    <p:sldId id="320" r:id="rId26"/>
    <p:sldId id="327" r:id="rId27"/>
    <p:sldId id="321" r:id="rId28"/>
    <p:sldId id="322" r:id="rId29"/>
    <p:sldId id="323" r:id="rId30"/>
    <p:sldId id="324" r:id="rId31"/>
    <p:sldId id="297" r:id="rId32"/>
    <p:sldId id="303" r:id="rId33"/>
    <p:sldId id="298" r:id="rId34"/>
    <p:sldId id="293" r:id="rId35"/>
    <p:sldId id="299" r:id="rId36"/>
    <p:sldId id="294" r:id="rId37"/>
    <p:sldId id="335" r:id="rId38"/>
    <p:sldId id="328" r:id="rId39"/>
    <p:sldId id="329" r:id="rId40"/>
    <p:sldId id="330" r:id="rId41"/>
    <p:sldId id="332" r:id="rId42"/>
    <p:sldId id="333" r:id="rId43"/>
    <p:sldId id="331" r:id="rId44"/>
    <p:sldId id="334" r:id="rId45"/>
    <p:sldId id="291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0000"/>
    <a:srgbClr val="6699FF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5" autoAdjust="0"/>
  </p:normalViewPr>
  <p:slideViewPr>
    <p:cSldViewPr>
      <p:cViewPr varScale="1">
        <p:scale>
          <a:sx n="68" d="100"/>
          <a:sy n="68" d="100"/>
        </p:scale>
        <p:origin x="124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604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de-AT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de-AT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/>
              <a:t>Бранко Тошович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48A46217-CC0C-4419-90FC-2690C27CE02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529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endParaRPr lang="de-A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endParaRPr lang="de-A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r>
              <a:rPr lang="en-US"/>
              <a:t>Бранко Тошович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57DAB0D2-8DC4-4852-AA6D-681A655C349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708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A74A86-3E43-4A75-AC3A-7B3F2C1504B7}" type="slidenum">
              <a:rPr lang="en-US" sz="1200" u="none"/>
              <a:pPr eaLnBrk="1" hangingPunct="1"/>
              <a:t>1</a:t>
            </a:fld>
            <a:endParaRPr lang="en-US" sz="1200" u="none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174190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DAB0D2-8DC4-4852-AA6D-681A655C349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54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820D4B-6301-4166-8543-845B0F3DD449}" type="datetime1">
              <a:rPr lang="ru-RU" smtClean="0"/>
              <a:t>04.09.2015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F8E3E-53AA-45A1-B9F7-2E2E634A2C3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1DA67-2F84-4E6C-BD6C-F794A22E6948}" type="datetime1">
              <a:rPr lang="ru-RU" smtClean="0"/>
              <a:t>04.09.2015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2DC80-FE16-469C-9AF6-5AE799FAC2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7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00701-03C0-451B-8364-161444AED3B1}" type="datetime1">
              <a:rPr lang="ru-RU" smtClean="0"/>
              <a:t>04.09.2015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6EEA9-4A51-4CC8-9618-0061EAB89CD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63BA7-3040-465F-88E4-97BE0A1038DD}" type="datetime1">
              <a:rPr lang="ru-RU" smtClean="0"/>
              <a:t>04.09.2015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EAF98-0D39-4E6E-929B-4C5AB39A828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0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941D6-A337-4343-B164-EFB163CE7AA4}" type="datetime1">
              <a:rPr lang="ru-RU" smtClean="0"/>
              <a:t>04.09.2015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CFE38-53CA-49F4-9A9D-5D9AF585F1B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78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BCA23-0C60-4613-A83D-52EB3682A95D}" type="datetime1">
              <a:rPr lang="ru-RU" smtClean="0"/>
              <a:t>04.09.2015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87BA79-2BA9-4BB7-8B22-5C6509F6FFB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A45BC-1980-472E-9404-862F53BD392B}" type="datetime1">
              <a:rPr lang="ru-RU" smtClean="0"/>
              <a:t>04.09.2015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3C3190-F2E9-484C-A8BE-44130BEEF2E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227583-B4EB-4B4F-B5ED-F5451D80489C}" type="datetime1">
              <a:rPr lang="ru-RU" smtClean="0"/>
              <a:t>04.09.2015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9F11EC-80B2-4A88-A360-E7820FEF9D8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6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275BC-62AE-4793-AD5E-473E6507418E}" type="datetime1">
              <a:rPr lang="ru-RU" smtClean="0"/>
              <a:t>04.09.2015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8CCCE5-E167-449C-9AD7-6EA92F52EBC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2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E8939C-13DB-4E1A-AD81-B53E43C54643}" type="datetime1">
              <a:rPr lang="ru-RU" smtClean="0"/>
              <a:t>04.09.2015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C6CCE-0499-45C3-9298-E1EDB0AE41A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41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EB8239-35B6-4140-A970-E8B3D6EEC6BD}" type="datetime1">
              <a:rPr lang="ru-RU" smtClean="0"/>
              <a:t>04.09.2015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2DDF93-C658-4C46-B590-DB6CAFF5140C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2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fld id="{028316C4-CDF5-40DF-8AAB-0E8834B4523E}" type="datetime1">
              <a:rPr lang="ru-RU" smtClean="0"/>
              <a:t>04.09.2015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05062AAC-D272-458A-BF13-5A345AD624A0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250701" y="1196975"/>
            <a:ext cx="8713787" cy="4320257"/>
          </a:xfrm>
        </p:spPr>
        <p:txBody>
          <a:bodyPr/>
          <a:lstStyle/>
          <a:p>
            <a:r>
              <a:rPr lang="de-AT" sz="1400" dirty="0" smtClean="0"/>
              <a:t/>
            </a:r>
            <a:br>
              <a:rPr lang="de-AT" sz="1400" dirty="0" smtClean="0"/>
            </a:br>
            <a:r>
              <a:rPr lang="de-DE" sz="3600" b="1" dirty="0" smtClean="0"/>
              <a:t>Branko </a:t>
            </a:r>
            <a:r>
              <a:rPr lang="de-DE" sz="3600" b="1" dirty="0" err="1" smtClean="0"/>
              <a:t>Tošović</a:t>
            </a:r>
            <a:r>
              <a:rPr lang="ru-RU" sz="3600" b="1" dirty="0" smtClean="0"/>
              <a:t> 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sz="2000" b="1" dirty="0" err="1" smtClean="0"/>
              <a:t>Institut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für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Slawistik</a:t>
            </a:r>
            <a:r>
              <a:rPr lang="pl-PL" sz="2000" b="1" dirty="0" smtClean="0"/>
              <a:t> </a:t>
            </a:r>
            <a:br>
              <a:rPr lang="pl-PL" sz="2000" b="1" dirty="0" smtClean="0"/>
            </a:br>
            <a:r>
              <a:rPr lang="pl-PL" sz="2000" b="1" dirty="0" smtClean="0"/>
              <a:t>der </a:t>
            </a:r>
            <a:r>
              <a:rPr lang="de-AT" sz="2000" b="1" dirty="0" smtClean="0"/>
              <a:t>Karl-Franzens </a:t>
            </a:r>
            <a:r>
              <a:rPr lang="pl-PL" sz="2000" b="1" dirty="0" err="1" smtClean="0"/>
              <a:t>Universität</a:t>
            </a:r>
            <a:r>
              <a:rPr lang="pl-PL" sz="2000" b="1" dirty="0" smtClean="0"/>
              <a:t> Graz</a:t>
            </a:r>
            <a:r>
              <a:rPr lang="de-AT" sz="2000" b="1" dirty="0" smtClean="0"/>
              <a:t/>
            </a:r>
            <a:br>
              <a:rPr lang="de-AT" sz="2000" b="1" dirty="0" smtClean="0"/>
            </a:br>
            <a:r>
              <a:rPr lang="pl-PL" sz="1800" b="1" dirty="0" smtClean="0"/>
              <a:t>http://www-gewi.kfunigraz.ac.at/gralis</a:t>
            </a:r>
            <a:r>
              <a:rPr lang="de-AT" sz="1800" b="1" dirty="0" smtClean="0"/>
              <a:t/>
            </a:r>
            <a:br>
              <a:rPr lang="de-AT" sz="1800" b="1" dirty="0" smtClean="0"/>
            </a:br>
            <a:r>
              <a:rPr lang="de-DE" sz="1800" b="1" dirty="0" smtClean="0"/>
              <a:t>branko.tosovic@uni-graz.at</a:t>
            </a:r>
            <a:r>
              <a:rPr lang="de-AT" sz="2000" b="1" dirty="0" smtClean="0"/>
              <a:t> </a:t>
            </a:r>
            <a:r>
              <a:rPr lang="sr-Latn-BA" sz="2000" b="1" dirty="0" smtClean="0"/>
              <a:t/>
            </a:r>
            <a:br>
              <a:rPr lang="sr-Latn-BA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sr-Latn-CS" sz="6000" b="1" dirty="0" err="1" smtClean="0">
                <a:solidFill>
                  <a:srgbClr val="FF0000"/>
                </a:solidFill>
              </a:rPr>
              <a:t>Hipertekstualnost</a:t>
            </a:r>
            <a:r>
              <a:rPr lang="sr-Latn-CS" sz="6000" b="1" dirty="0" smtClean="0">
                <a:solidFill>
                  <a:srgbClr val="FF0000"/>
                </a:solidFill>
              </a:rPr>
              <a:t> </a:t>
            </a:r>
            <a:r>
              <a:rPr lang="sr-Latn-CS" sz="6000" b="1" dirty="0">
                <a:solidFill>
                  <a:srgbClr val="FF0000"/>
                </a:solidFill>
              </a:rPr>
              <a:t>Ćopićeve mladosti i starosti</a:t>
            </a:r>
            <a:r>
              <a:rPr lang="de-AT" sz="6000" b="1" dirty="0">
                <a:solidFill>
                  <a:srgbClr val="FF0000"/>
                </a:solidFill>
              </a:rPr>
              <a:t/>
            </a:r>
            <a:br>
              <a:rPr lang="de-AT" sz="6000" b="1" dirty="0">
                <a:solidFill>
                  <a:srgbClr val="FF0000"/>
                </a:solidFill>
              </a:rPr>
            </a:br>
            <a:r>
              <a:rPr lang="de-DE" b="1" dirty="0" smtClean="0">
                <a:solidFill>
                  <a:srgbClr val="FF0000"/>
                </a:solidFill>
              </a:rPr>
              <a:t/>
            </a:r>
            <a:br>
              <a:rPr lang="de-DE" b="1" dirty="0" smtClean="0">
                <a:solidFill>
                  <a:srgbClr val="FF0000"/>
                </a:solidFill>
              </a:rPr>
            </a:br>
            <a:r>
              <a:rPr lang="sr-Latn-CS" sz="4000" b="1" dirty="0" smtClean="0">
                <a:solidFill>
                  <a:srgbClr val="FF0000"/>
                </a:solidFill>
              </a:rPr>
              <a:t/>
            </a:r>
            <a:br>
              <a:rPr lang="sr-Latn-CS" sz="4000" b="1" dirty="0" smtClean="0">
                <a:solidFill>
                  <a:srgbClr val="FF0000"/>
                </a:solidFill>
              </a:rPr>
            </a:br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5203825"/>
            <a:ext cx="8569325" cy="1296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bg-BG" sz="10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de-AT" sz="1600" b="1" dirty="0" err="1" smtClean="0"/>
              <a:t>Peti</a:t>
            </a:r>
            <a:r>
              <a:rPr lang="de-AT" sz="1600" b="1" dirty="0" smtClean="0"/>
              <a:t> </a:t>
            </a:r>
            <a:r>
              <a:rPr lang="sr-Latn-RS" sz="1600" b="1" dirty="0" smtClean="0"/>
              <a:t>Ćopićev simpozijum </a:t>
            </a:r>
          </a:p>
          <a:p>
            <a:pPr algn="l" eaLnBrk="1" hangingPunct="1">
              <a:lnSpc>
                <a:spcPct val="80000"/>
              </a:lnSpc>
            </a:pPr>
            <a:r>
              <a:rPr lang="sr-Latn-CS" sz="1600" b="1" dirty="0" smtClean="0"/>
              <a:t>„</a:t>
            </a:r>
            <a:r>
              <a:rPr lang="sr-Latn-CS" sz="1600" b="1" dirty="0"/>
              <a:t>Djetinjstvo, mladost i starost u Ćopićevom </a:t>
            </a:r>
            <a:r>
              <a:rPr lang="sr-Latn-CS" sz="1600" b="1" dirty="0" smtClean="0"/>
              <a:t>stvaralaštvu“</a:t>
            </a:r>
            <a:endParaRPr lang="sr-Latn-RS" sz="16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de-DE" sz="1600" b="1" dirty="0" err="1" smtClean="0"/>
              <a:t>Banjaluka</a:t>
            </a:r>
            <a:r>
              <a:rPr lang="ru-RU" sz="1600" b="1" dirty="0" smtClean="0"/>
              <a:t> </a:t>
            </a:r>
            <a:r>
              <a:rPr lang="de-AT" sz="1600" b="1" dirty="0" smtClean="0"/>
              <a:t> </a:t>
            </a:r>
            <a:endParaRPr lang="de-DE" sz="1600" b="1" dirty="0" smtClean="0"/>
          </a:p>
          <a:p>
            <a:pPr algn="l" eaLnBrk="1" hangingPunct="1">
              <a:lnSpc>
                <a:spcPct val="80000"/>
              </a:lnSpc>
            </a:pPr>
            <a:r>
              <a:rPr lang="de-AT" sz="1600" b="1" dirty="0" smtClean="0"/>
              <a:t>4</a:t>
            </a:r>
            <a:r>
              <a:rPr lang="sr-Latn-RS" sz="1600" b="1" dirty="0" smtClean="0"/>
              <a:t>–</a:t>
            </a:r>
            <a:r>
              <a:rPr lang="de-AT" sz="1600" b="1" dirty="0" smtClean="0"/>
              <a:t>5</a:t>
            </a:r>
            <a:r>
              <a:rPr lang="ru-RU" sz="1600" b="1" dirty="0" smtClean="0"/>
              <a:t>. </a:t>
            </a:r>
            <a:r>
              <a:rPr lang="de-DE" sz="1600" b="1" dirty="0" err="1" smtClean="0"/>
              <a:t>septembar</a:t>
            </a:r>
            <a:r>
              <a:rPr lang="hr-HR" sz="1600" b="1" dirty="0" smtClean="0"/>
              <a:t> 20</a:t>
            </a:r>
            <a:r>
              <a:rPr lang="ru-RU" sz="1600" b="1" dirty="0" smtClean="0"/>
              <a:t>1</a:t>
            </a:r>
            <a:r>
              <a:rPr lang="de-AT" sz="1600" b="1" dirty="0" smtClean="0"/>
              <a:t>5</a:t>
            </a:r>
            <a:r>
              <a:rPr lang="de-DE" sz="1600" b="1" dirty="0" smtClean="0"/>
              <a:t>. </a:t>
            </a:r>
            <a:r>
              <a:rPr lang="de-DE" sz="1600" b="1" dirty="0" err="1" smtClean="0"/>
              <a:t>godine</a:t>
            </a:r>
            <a:r>
              <a:rPr lang="de-AT" sz="1600" dirty="0" smtClean="0"/>
              <a:t> </a:t>
            </a:r>
            <a:endParaRPr lang="de-AT" sz="1600" b="1" dirty="0" smtClean="0"/>
          </a:p>
          <a:p>
            <a:pPr eaLnBrk="1" hangingPunct="1">
              <a:lnSpc>
                <a:spcPct val="80000"/>
              </a:lnSpc>
            </a:pPr>
            <a:endParaRPr lang="de-AT" sz="1600" dirty="0" smtClean="0"/>
          </a:p>
          <a:p>
            <a:pPr eaLnBrk="1" hangingPunct="1">
              <a:lnSpc>
                <a:spcPct val="80000"/>
              </a:lnSpc>
            </a:pPr>
            <a:endParaRPr lang="sr-Latn-CS" sz="1600" b="1" i="1" dirty="0" smtClean="0"/>
          </a:p>
        </p:txBody>
      </p:sp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14313"/>
            <a:ext cx="12858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285750"/>
            <a:ext cx="1922462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 smtClean="0">
                <a:solidFill>
                  <a:srgbClr val="800000"/>
                </a:solidFill>
              </a:rPr>
              <a:t>2. Vrste hiperteksta</a:t>
            </a:r>
            <a:endParaRPr lang="sr-Latn-CS" b="1" dirty="0">
              <a:solidFill>
                <a:srgbClr val="8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err="1" smtClean="0"/>
              <a:t>offline</a:t>
            </a:r>
            <a:endParaRPr lang="sr-Latn-CS" dirty="0" smtClean="0"/>
          </a:p>
          <a:p>
            <a:r>
              <a:rPr lang="sr-Latn-CS" dirty="0" err="1" smtClean="0"/>
              <a:t>online</a:t>
            </a:r>
            <a:endParaRPr lang="sr-Latn-CS" dirty="0" smtClean="0"/>
          </a:p>
          <a:p>
            <a:r>
              <a:rPr lang="sr-Latn-CS" dirty="0" err="1" smtClean="0"/>
              <a:t>on-offline</a:t>
            </a:r>
            <a:r>
              <a:rPr lang="sr-Latn-CS" dirty="0" smtClean="0"/>
              <a:t> </a:t>
            </a:r>
            <a:r>
              <a:rPr lang="sr-Latn-CS" dirty="0"/>
              <a:t>(kombinacija </a:t>
            </a:r>
            <a:r>
              <a:rPr lang="sr-Latn-CS" dirty="0" err="1"/>
              <a:t>online</a:t>
            </a:r>
            <a:r>
              <a:rPr lang="sr-Latn-CS" dirty="0"/>
              <a:t> i </a:t>
            </a:r>
            <a:r>
              <a:rPr lang="sr-Latn-CS" dirty="0" err="1"/>
              <a:t>offline</a:t>
            </a:r>
            <a:r>
              <a:rPr lang="sr-Latn-CS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1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Model</a:t>
            </a:r>
          </a:p>
          <a:p>
            <a:r>
              <a:rPr lang="de-AT" dirty="0" err="1"/>
              <a:t>tekst</a:t>
            </a:r>
            <a:r>
              <a:rPr lang="de-AT" baseline="30000" dirty="0" err="1"/>
              <a:t>a</a:t>
            </a:r>
            <a:r>
              <a:rPr lang="de-AT" dirty="0"/>
              <a:t> + </a:t>
            </a:r>
            <a:r>
              <a:rPr lang="de-AT" dirty="0" err="1"/>
              <a:t>hiperlink</a:t>
            </a:r>
            <a:r>
              <a:rPr lang="de-AT" baseline="30000" dirty="0" err="1"/>
              <a:t>a</a:t>
            </a:r>
            <a:r>
              <a:rPr lang="de-AT" dirty="0"/>
              <a:t> ↔ </a:t>
            </a:r>
            <a:r>
              <a:rPr lang="de-AT" dirty="0" err="1"/>
              <a:t>tekst</a:t>
            </a:r>
            <a:r>
              <a:rPr lang="de-AT" baseline="30000" dirty="0" err="1"/>
              <a:t>b</a:t>
            </a:r>
            <a:r>
              <a:rPr lang="de-AT" dirty="0"/>
              <a:t> + </a:t>
            </a:r>
            <a:r>
              <a:rPr lang="de-AT" dirty="0" err="1"/>
              <a:t>hiperlink</a:t>
            </a:r>
            <a:r>
              <a:rPr lang="de-AT" baseline="30000" dirty="0" err="1"/>
              <a:t>b</a:t>
            </a:r>
            <a:r>
              <a:rPr lang="de-AT" dirty="0"/>
              <a:t> ↔ </a:t>
            </a:r>
            <a:r>
              <a:rPr lang="de-AT" dirty="0" err="1"/>
              <a:t>tekst</a:t>
            </a:r>
            <a:r>
              <a:rPr lang="de-AT" baseline="30000" dirty="0" err="1"/>
              <a:t>c</a:t>
            </a:r>
            <a:r>
              <a:rPr lang="de-AT" dirty="0"/>
              <a:t> + </a:t>
            </a:r>
            <a:r>
              <a:rPr lang="de-AT" dirty="0" err="1"/>
              <a:t>hiperlink</a:t>
            </a:r>
            <a:r>
              <a:rPr lang="de-AT" baseline="30000" dirty="0" err="1"/>
              <a:t>c</a:t>
            </a:r>
            <a:r>
              <a:rPr lang="de-AT" dirty="0"/>
              <a:t> ↔ </a:t>
            </a:r>
            <a:r>
              <a:rPr lang="de-AT" dirty="0" err="1"/>
              <a:t>tekst</a:t>
            </a:r>
            <a:r>
              <a:rPr lang="de-AT" baseline="30000" dirty="0" err="1"/>
              <a:t>х</a:t>
            </a:r>
            <a:r>
              <a:rPr lang="de-AT" dirty="0"/>
              <a:t> + </a:t>
            </a:r>
            <a:r>
              <a:rPr lang="de-AT" dirty="0" err="1" smtClean="0"/>
              <a:t>hiperli</a:t>
            </a:r>
            <a:r>
              <a:rPr lang="sr-Latn-RS" dirty="0" smtClean="0"/>
              <a:t>n</a:t>
            </a:r>
            <a:r>
              <a:rPr lang="de-AT" dirty="0" err="1" smtClean="0"/>
              <a:t>k</a:t>
            </a:r>
            <a:r>
              <a:rPr lang="de-AT" cap="small" baseline="30000" dirty="0" err="1" smtClean="0"/>
              <a:t>x</a:t>
            </a:r>
            <a:endParaRPr lang="sr-Latn-BA" cap="small" baseline="30000" dirty="0" smtClean="0"/>
          </a:p>
          <a:p>
            <a:endParaRPr lang="sr-Latn-BA" dirty="0" smtClean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3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dirty="0" smtClean="0"/>
              <a:t>H</a:t>
            </a:r>
            <a:r>
              <a:rPr lang="de-AT" b="1" dirty="0" err="1" smtClean="0"/>
              <a:t>ipertekstualni</a:t>
            </a:r>
            <a:r>
              <a:rPr lang="de-AT" b="1" dirty="0" smtClean="0"/>
              <a:t> </a:t>
            </a:r>
            <a:r>
              <a:rPr lang="de-AT" b="1" dirty="0" err="1" smtClean="0"/>
              <a:t>podsistemi</a:t>
            </a:r>
            <a:endParaRPr lang="sr-Latn-C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9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Hipertekst</a:t>
            </a:r>
          </a:p>
          <a:p>
            <a:r>
              <a:rPr lang="sr-Latn-RS" dirty="0" smtClean="0"/>
              <a:t>Hipotekst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57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 smtClean="0"/>
              <a:t>I</a:t>
            </a:r>
            <a:r>
              <a:rPr lang="de-AT" b="1" dirty="0" err="1" smtClean="0"/>
              <a:t>ntrahipertekst</a:t>
            </a:r>
            <a:r>
              <a:rPr lang="de-AT" b="1" dirty="0" smtClean="0"/>
              <a:t> </a:t>
            </a:r>
            <a:endParaRPr lang="sr-Latn-BA" b="1" dirty="0" smtClean="0"/>
          </a:p>
          <a:p>
            <a:r>
              <a:rPr lang="de-AT" dirty="0" err="1" smtClean="0"/>
              <a:t>linearno</a:t>
            </a:r>
            <a:r>
              <a:rPr lang="de-AT" dirty="0" smtClean="0"/>
              <a:t> </a:t>
            </a:r>
            <a:r>
              <a:rPr lang="de-AT" dirty="0" err="1"/>
              <a:t>segmentirani</a:t>
            </a:r>
            <a:r>
              <a:rPr lang="de-AT" dirty="0"/>
              <a:t> </a:t>
            </a:r>
            <a:r>
              <a:rPr lang="de-AT" dirty="0" err="1"/>
              <a:t>fragmenti</a:t>
            </a:r>
            <a:r>
              <a:rPr lang="de-AT" dirty="0"/>
              <a:t> </a:t>
            </a:r>
            <a:r>
              <a:rPr lang="de-AT" dirty="0" err="1"/>
              <a:t>istog</a:t>
            </a:r>
            <a:r>
              <a:rPr lang="de-AT" dirty="0"/>
              <a:t> </a:t>
            </a:r>
            <a:r>
              <a:rPr lang="de-AT" dirty="0" err="1"/>
              <a:t>teksta</a:t>
            </a:r>
            <a:r>
              <a:rPr lang="de-AT" dirty="0"/>
              <a:t> </a:t>
            </a:r>
            <a:r>
              <a:rPr lang="de-AT" dirty="0" err="1"/>
              <a:t>međusobno</a:t>
            </a:r>
            <a:r>
              <a:rPr lang="de-AT" dirty="0"/>
              <a:t> </a:t>
            </a:r>
            <a:r>
              <a:rPr lang="de-AT" dirty="0" err="1"/>
              <a:t>linkovani</a:t>
            </a:r>
            <a:r>
              <a:rPr lang="de-AT" dirty="0"/>
              <a:t> u </a:t>
            </a:r>
            <a:r>
              <a:rPr lang="de-AT" dirty="0" err="1"/>
              <a:t>različitim</a:t>
            </a:r>
            <a:r>
              <a:rPr lang="de-AT" dirty="0"/>
              <a:t> </a:t>
            </a:r>
            <a:r>
              <a:rPr lang="de-AT" dirty="0" err="1"/>
              <a:t>pravcima</a:t>
            </a:r>
            <a:r>
              <a:rPr lang="de-AT" dirty="0"/>
              <a:t> – </a:t>
            </a:r>
            <a:r>
              <a:rPr lang="de-AT" dirty="0" err="1"/>
              <a:t>horizontalno</a:t>
            </a:r>
            <a:r>
              <a:rPr lang="de-AT" dirty="0"/>
              <a:t>, </a:t>
            </a:r>
            <a:r>
              <a:rPr lang="de-AT" dirty="0" err="1"/>
              <a:t>vertikalno</a:t>
            </a:r>
            <a:r>
              <a:rPr lang="de-AT" dirty="0"/>
              <a:t>, </a:t>
            </a:r>
            <a:r>
              <a:rPr lang="de-AT" dirty="0" err="1"/>
              <a:t>dijagonalno</a:t>
            </a:r>
            <a:r>
              <a:rPr lang="de-AT" dirty="0" smtClean="0"/>
              <a:t>… </a:t>
            </a:r>
            <a:endParaRPr lang="sr-Latn-CS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2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 smtClean="0"/>
              <a:t>I</a:t>
            </a:r>
            <a:r>
              <a:rPr lang="de-AT" b="1" dirty="0" err="1" smtClean="0"/>
              <a:t>nterhipertekst</a:t>
            </a:r>
            <a:r>
              <a:rPr lang="de-AT" b="1" dirty="0" smtClean="0"/>
              <a:t> </a:t>
            </a:r>
            <a:endParaRPr lang="sr-Latn-BA" b="1" dirty="0" smtClean="0"/>
          </a:p>
          <a:p>
            <a:r>
              <a:rPr lang="de-AT" dirty="0" err="1" smtClean="0"/>
              <a:t>segmentirani</a:t>
            </a:r>
            <a:r>
              <a:rPr lang="de-AT" dirty="0" smtClean="0"/>
              <a:t> </a:t>
            </a:r>
            <a:r>
              <a:rPr lang="de-AT" dirty="0"/>
              <a:t>i </a:t>
            </a:r>
            <a:r>
              <a:rPr lang="de-AT" dirty="0" err="1"/>
              <a:t>međusobno</a:t>
            </a:r>
            <a:r>
              <a:rPr lang="de-AT" dirty="0"/>
              <a:t> </a:t>
            </a:r>
            <a:r>
              <a:rPr lang="de-AT" dirty="0" err="1"/>
              <a:t>linkovani</a:t>
            </a:r>
            <a:r>
              <a:rPr lang="de-AT" dirty="0"/>
              <a:t> </a:t>
            </a:r>
            <a:r>
              <a:rPr lang="de-AT" dirty="0" err="1"/>
              <a:t>samo</a:t>
            </a:r>
            <a:r>
              <a:rPr lang="de-AT" dirty="0"/>
              <a:t> </a:t>
            </a:r>
            <a:r>
              <a:rPr lang="de-AT" dirty="0" err="1"/>
              <a:t>specifični</a:t>
            </a:r>
            <a:r>
              <a:rPr lang="de-AT" dirty="0"/>
              <a:t> </a:t>
            </a:r>
            <a:r>
              <a:rPr lang="de-AT" dirty="0" err="1"/>
              <a:t>dijelovi</a:t>
            </a:r>
            <a:r>
              <a:rPr lang="de-AT" dirty="0"/>
              <a:t> </a:t>
            </a:r>
            <a:r>
              <a:rPr lang="de-AT" dirty="0" err="1"/>
              <a:t>teksta</a:t>
            </a:r>
            <a:r>
              <a:rPr lang="de-AT" dirty="0"/>
              <a:t>, </a:t>
            </a:r>
            <a:r>
              <a:rPr lang="de-AT" dirty="0" err="1"/>
              <a:t>npr</a:t>
            </a:r>
            <a:r>
              <a:rPr lang="de-AT" dirty="0"/>
              <a:t>. </a:t>
            </a:r>
            <a:r>
              <a:rPr lang="de-AT" dirty="0" err="1"/>
              <a:t>naracija</a:t>
            </a:r>
            <a:r>
              <a:rPr lang="de-AT" dirty="0"/>
              <a:t> </a:t>
            </a:r>
            <a:r>
              <a:rPr lang="de-AT" dirty="0" err="1"/>
              <a:t>po</a:t>
            </a:r>
            <a:r>
              <a:rPr lang="de-AT" dirty="0"/>
              <a:t> </a:t>
            </a:r>
            <a:r>
              <a:rPr lang="de-AT" dirty="0" err="1"/>
              <a:t>principu</a:t>
            </a:r>
            <a:r>
              <a:rPr lang="de-AT" dirty="0"/>
              <a:t> </a:t>
            </a:r>
            <a:r>
              <a:rPr lang="de-AT" dirty="0" err="1"/>
              <a:t>priče</a:t>
            </a:r>
            <a:r>
              <a:rPr lang="de-AT" dirty="0"/>
              <a:t> u </a:t>
            </a:r>
            <a:r>
              <a:rPr lang="de-AT" dirty="0" err="1" smtClean="0"/>
              <a:t>priči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3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 smtClean="0"/>
              <a:t>S</a:t>
            </a:r>
            <a:r>
              <a:rPr lang="de-AT" b="1" dirty="0" err="1" smtClean="0"/>
              <a:t>uprahipertekst</a:t>
            </a:r>
            <a:r>
              <a:rPr lang="de-AT" b="1" dirty="0" smtClean="0"/>
              <a:t> </a:t>
            </a:r>
            <a:endParaRPr lang="sr-Latn-BA" b="1" dirty="0" smtClean="0"/>
          </a:p>
          <a:p>
            <a:r>
              <a:rPr lang="de-AT" dirty="0" err="1" smtClean="0"/>
              <a:t>linkovanje</a:t>
            </a:r>
            <a:r>
              <a:rPr lang="de-AT" dirty="0" smtClean="0"/>
              <a:t> </a:t>
            </a:r>
            <a:r>
              <a:rPr lang="de-AT" dirty="0" err="1"/>
              <a:t>fragmenata</a:t>
            </a:r>
            <a:r>
              <a:rPr lang="de-AT" dirty="0"/>
              <a:t> </a:t>
            </a:r>
            <a:r>
              <a:rPr lang="de-AT" dirty="0" err="1"/>
              <a:t>koji</a:t>
            </a:r>
            <a:r>
              <a:rPr lang="de-AT" dirty="0"/>
              <a:t> se </a:t>
            </a:r>
            <a:r>
              <a:rPr lang="de-AT" dirty="0" err="1"/>
              <a:t>odnose</a:t>
            </a:r>
            <a:r>
              <a:rPr lang="de-AT" dirty="0"/>
              <a:t> na </a:t>
            </a:r>
            <a:r>
              <a:rPr lang="de-AT" dirty="0" err="1"/>
              <a:t>likove</a:t>
            </a:r>
            <a:r>
              <a:rPr lang="de-AT" dirty="0"/>
              <a:t>, </a:t>
            </a:r>
            <a:r>
              <a:rPr lang="de-AT" dirty="0" err="1"/>
              <a:t>postupke</a:t>
            </a:r>
            <a:r>
              <a:rPr lang="de-AT" dirty="0"/>
              <a:t>, </a:t>
            </a:r>
            <a:r>
              <a:rPr lang="de-AT" dirty="0" err="1"/>
              <a:t>prostor</a:t>
            </a:r>
            <a:r>
              <a:rPr lang="de-AT" dirty="0"/>
              <a:t>, </a:t>
            </a:r>
            <a:r>
              <a:rPr lang="de-AT" dirty="0" err="1"/>
              <a:t>vrijeme</a:t>
            </a:r>
            <a:r>
              <a:rPr lang="de-AT" dirty="0"/>
              <a:t> i </a:t>
            </a:r>
            <a:r>
              <a:rPr lang="de-AT" dirty="0" err="1"/>
              <a:t>sl</a:t>
            </a:r>
            <a:r>
              <a:rPr lang="de-AT" dirty="0" smtClean="0"/>
              <a:t>.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3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 smtClean="0"/>
              <a:t>S</a:t>
            </a:r>
            <a:r>
              <a:rPr lang="de-AT" b="1" dirty="0" err="1" smtClean="0"/>
              <a:t>uperhipertekst</a:t>
            </a:r>
            <a:r>
              <a:rPr lang="de-AT" b="1" dirty="0" smtClean="0"/>
              <a:t> </a:t>
            </a:r>
            <a:endParaRPr lang="sr-Latn-BA" b="1" dirty="0" smtClean="0"/>
          </a:p>
          <a:p>
            <a:r>
              <a:rPr lang="de-AT" dirty="0" err="1" smtClean="0"/>
              <a:t>ulančavanje</a:t>
            </a:r>
            <a:r>
              <a:rPr lang="de-AT" dirty="0" smtClean="0"/>
              <a:t> </a:t>
            </a:r>
            <a:r>
              <a:rPr lang="de-AT" dirty="0" err="1"/>
              <a:t>tekstova</a:t>
            </a:r>
            <a:r>
              <a:rPr lang="de-AT" dirty="0"/>
              <a:t> </a:t>
            </a:r>
            <a:r>
              <a:rPr lang="de-AT" dirty="0" err="1"/>
              <a:t>koji</a:t>
            </a:r>
            <a:r>
              <a:rPr lang="de-AT" dirty="0"/>
              <a:t> </a:t>
            </a:r>
            <a:r>
              <a:rPr lang="de-AT" dirty="0" err="1"/>
              <a:t>pripadaju</a:t>
            </a:r>
            <a:r>
              <a:rPr lang="de-AT" dirty="0"/>
              <a:t> </a:t>
            </a:r>
            <a:r>
              <a:rPr lang="de-AT" dirty="0" err="1"/>
              <a:t>istom</a:t>
            </a:r>
            <a:r>
              <a:rPr lang="de-AT" dirty="0"/>
              <a:t> </a:t>
            </a:r>
            <a:r>
              <a:rPr lang="de-AT" dirty="0" err="1"/>
              <a:t>tematskom</a:t>
            </a:r>
            <a:r>
              <a:rPr lang="de-AT" dirty="0"/>
              <a:t> </a:t>
            </a:r>
            <a:r>
              <a:rPr lang="de-AT" dirty="0" err="1"/>
              <a:t>ciklusu</a:t>
            </a:r>
            <a:r>
              <a:rPr lang="de-AT" dirty="0"/>
              <a:t> </a:t>
            </a:r>
            <a:r>
              <a:rPr lang="de-AT" dirty="0" err="1"/>
              <a:t>datog</a:t>
            </a:r>
            <a:r>
              <a:rPr lang="de-AT" dirty="0"/>
              <a:t> </a:t>
            </a:r>
            <a:r>
              <a:rPr lang="de-AT" dirty="0" err="1" smtClean="0"/>
              <a:t>pisca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1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 smtClean="0"/>
              <a:t>P</a:t>
            </a:r>
            <a:r>
              <a:rPr lang="de-AT" b="1" dirty="0" err="1" smtClean="0"/>
              <a:t>arahipertekst</a:t>
            </a:r>
            <a:r>
              <a:rPr lang="de-AT" dirty="0" smtClean="0"/>
              <a:t> </a:t>
            </a:r>
            <a:endParaRPr lang="sr-Latn-BA" dirty="0" smtClean="0"/>
          </a:p>
          <a:p>
            <a:r>
              <a:rPr lang="de-AT" dirty="0" err="1" smtClean="0"/>
              <a:t>interakcija</a:t>
            </a:r>
            <a:r>
              <a:rPr lang="de-AT" dirty="0" smtClean="0"/>
              <a:t> </a:t>
            </a:r>
            <a:r>
              <a:rPr lang="de-AT" dirty="0" err="1"/>
              <a:t>jednog</a:t>
            </a:r>
            <a:r>
              <a:rPr lang="de-AT" dirty="0"/>
              <a:t> </a:t>
            </a:r>
            <a:r>
              <a:rPr lang="de-AT" dirty="0" err="1"/>
              <a:t>teksta</a:t>
            </a:r>
            <a:r>
              <a:rPr lang="de-AT" dirty="0"/>
              <a:t> </a:t>
            </a:r>
            <a:r>
              <a:rPr lang="de-AT" dirty="0" err="1"/>
              <a:t>sa</a:t>
            </a:r>
            <a:r>
              <a:rPr lang="de-AT" dirty="0"/>
              <a:t> </a:t>
            </a:r>
            <a:r>
              <a:rPr lang="de-AT" dirty="0" err="1"/>
              <a:t>tematski</a:t>
            </a:r>
            <a:r>
              <a:rPr lang="de-AT" dirty="0"/>
              <a:t>, </a:t>
            </a:r>
            <a:r>
              <a:rPr lang="de-AT" dirty="0" err="1"/>
              <a:t>sižejno</a:t>
            </a:r>
            <a:r>
              <a:rPr lang="de-AT" dirty="0"/>
              <a:t>, </a:t>
            </a:r>
            <a:r>
              <a:rPr lang="de-AT" dirty="0" err="1"/>
              <a:t>fabularno</a:t>
            </a:r>
            <a:r>
              <a:rPr lang="de-AT" dirty="0"/>
              <a:t> i </a:t>
            </a:r>
            <a:r>
              <a:rPr lang="de-AT" dirty="0" err="1"/>
              <a:t>strukturno</a:t>
            </a:r>
            <a:r>
              <a:rPr lang="de-AT" dirty="0"/>
              <a:t> </a:t>
            </a:r>
            <a:r>
              <a:rPr lang="de-AT" dirty="0" err="1"/>
              <a:t>sličnim</a:t>
            </a:r>
            <a:r>
              <a:rPr lang="de-AT" dirty="0"/>
              <a:t> </a:t>
            </a:r>
            <a:r>
              <a:rPr lang="de-AT" dirty="0" err="1"/>
              <a:t>tekstovima</a:t>
            </a:r>
            <a:r>
              <a:rPr lang="de-AT" dirty="0"/>
              <a:t> </a:t>
            </a:r>
            <a:r>
              <a:rPr lang="de-AT" dirty="0" err="1"/>
              <a:t>različitih</a:t>
            </a:r>
            <a:r>
              <a:rPr lang="de-AT" dirty="0"/>
              <a:t> </a:t>
            </a:r>
            <a:r>
              <a:rPr lang="de-AT" dirty="0" err="1" smtClean="0"/>
              <a:t>autora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 smtClean="0"/>
              <a:t>R</a:t>
            </a:r>
            <a:r>
              <a:rPr lang="de-AT" b="1" dirty="0" err="1" smtClean="0"/>
              <a:t>etrohipertekst</a:t>
            </a:r>
            <a:r>
              <a:rPr lang="sr-Latn-CS" dirty="0" smtClean="0"/>
              <a:t> </a:t>
            </a:r>
          </a:p>
          <a:p>
            <a:r>
              <a:rPr lang="sr-Latn-CS" dirty="0" smtClean="0"/>
              <a:t>interakcija </a:t>
            </a:r>
            <a:r>
              <a:rPr lang="sr-Latn-CS" dirty="0"/>
              <a:t>teksta sa njegovim prethodnim </a:t>
            </a:r>
            <a:r>
              <a:rPr lang="sr-Latn-CS" dirty="0" smtClean="0"/>
              <a:t>varijantama</a:t>
            </a:r>
            <a:endParaRPr lang="sr-Latn-CS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Sadržaj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Pojam hiperteksta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Vrste </a:t>
            </a:r>
            <a:r>
              <a:rPr lang="sr-Latn-BA" dirty="0" err="1" smtClean="0"/>
              <a:t>hipertekstova</a:t>
            </a: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Ćopićevi </a:t>
            </a:r>
            <a:r>
              <a:rPr lang="sr-Latn-BA" dirty="0" err="1" smtClean="0"/>
              <a:t>hipertekstovi</a:t>
            </a: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r>
              <a:rPr lang="sr-Latn-BA" dirty="0" err="1" smtClean="0"/>
              <a:t>Hipertekstovi</a:t>
            </a:r>
            <a:r>
              <a:rPr lang="sr-Latn-BA" dirty="0" smtClean="0"/>
              <a:t> mladosti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 err="1" smtClean="0"/>
              <a:t>Hipertekstovi</a:t>
            </a:r>
            <a:r>
              <a:rPr lang="sr-Latn-BA" dirty="0" smtClean="0"/>
              <a:t> starosti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Mješoviti </a:t>
            </a:r>
            <a:r>
              <a:rPr lang="sr-Latn-BA" dirty="0" err="1" smtClean="0"/>
              <a:t>hipertekstovi</a:t>
            </a:r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2775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 smtClean="0"/>
              <a:t>E</a:t>
            </a:r>
            <a:r>
              <a:rPr lang="de-AT" b="1" dirty="0" err="1" smtClean="0"/>
              <a:t>kstrahipertekst</a:t>
            </a:r>
            <a:r>
              <a:rPr lang="de-AT" b="1" dirty="0" smtClean="0"/>
              <a:t> </a:t>
            </a:r>
            <a:endParaRPr lang="sr-Latn-BA" b="1" dirty="0" smtClean="0"/>
          </a:p>
          <a:p>
            <a:r>
              <a:rPr lang="de-AT" dirty="0" err="1" smtClean="0"/>
              <a:t>interakcija</a:t>
            </a:r>
            <a:r>
              <a:rPr lang="de-AT" dirty="0" smtClean="0"/>
              <a:t> </a:t>
            </a:r>
            <a:r>
              <a:rPr lang="de-AT" dirty="0" err="1"/>
              <a:t>jednog</a:t>
            </a:r>
            <a:r>
              <a:rPr lang="de-AT" dirty="0"/>
              <a:t>  </a:t>
            </a:r>
            <a:r>
              <a:rPr lang="de-AT" dirty="0" err="1"/>
              <a:t>teksta</a:t>
            </a:r>
            <a:r>
              <a:rPr lang="de-AT" dirty="0"/>
              <a:t> </a:t>
            </a:r>
            <a:r>
              <a:rPr lang="de-AT" dirty="0" err="1"/>
              <a:t>sa</a:t>
            </a:r>
            <a:r>
              <a:rPr lang="de-AT" dirty="0"/>
              <a:t> </a:t>
            </a:r>
            <a:r>
              <a:rPr lang="de-AT" dirty="0" err="1"/>
              <a:t>drugim</a:t>
            </a:r>
            <a:r>
              <a:rPr lang="de-AT" dirty="0"/>
              <a:t> (</a:t>
            </a:r>
            <a:r>
              <a:rPr lang="de-AT" dirty="0" err="1"/>
              <a:t>izvan</a:t>
            </a:r>
            <a:r>
              <a:rPr lang="de-AT" dirty="0"/>
              <a:t> </a:t>
            </a:r>
            <a:r>
              <a:rPr lang="de-AT" dirty="0" err="1"/>
              <a:t>određenog</a:t>
            </a:r>
            <a:r>
              <a:rPr lang="de-AT" dirty="0"/>
              <a:t> </a:t>
            </a:r>
            <a:r>
              <a:rPr lang="de-AT" dirty="0" err="1"/>
              <a:t>ciklusa</a:t>
            </a:r>
            <a:r>
              <a:rPr lang="de-AT" dirty="0"/>
              <a:t>) </a:t>
            </a:r>
            <a:r>
              <a:rPr lang="de-AT" dirty="0" err="1"/>
              <a:t>korelativnim</a:t>
            </a:r>
            <a:r>
              <a:rPr lang="de-AT" dirty="0"/>
              <a:t> </a:t>
            </a:r>
            <a:r>
              <a:rPr lang="de-AT" dirty="0" err="1"/>
              <a:t>tekstovima</a:t>
            </a:r>
            <a:r>
              <a:rPr lang="de-AT" dirty="0"/>
              <a:t> </a:t>
            </a:r>
            <a:r>
              <a:rPr lang="de-AT" dirty="0" err="1"/>
              <a:t>istog</a:t>
            </a:r>
            <a:r>
              <a:rPr lang="de-AT" dirty="0"/>
              <a:t> </a:t>
            </a:r>
            <a:r>
              <a:rPr lang="de-AT" dirty="0" err="1" smtClean="0"/>
              <a:t>autora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7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5" name="Zeichenbereich 68"/>
          <p:cNvGrpSpPr/>
          <p:nvPr/>
        </p:nvGrpSpPr>
        <p:grpSpPr>
          <a:xfrm>
            <a:off x="971600" y="1196752"/>
            <a:ext cx="6912768" cy="3821583"/>
            <a:chOff x="0" y="0"/>
            <a:chExt cx="4032250" cy="2314575"/>
          </a:xfrm>
        </p:grpSpPr>
        <p:sp>
          <p:nvSpPr>
            <p:cNvPr id="6" name="Rechteck 5"/>
            <p:cNvSpPr/>
            <p:nvPr/>
          </p:nvSpPr>
          <p:spPr>
            <a:xfrm>
              <a:off x="0" y="0"/>
              <a:ext cx="4032250" cy="2314575"/>
            </a:xfrm>
            <a:prstGeom prst="rect">
              <a:avLst/>
            </a:prstGeom>
            <a:noFill/>
          </p:spPr>
        </p:sp>
        <p:sp>
          <p:nvSpPr>
            <p:cNvPr id="7" name="Textfeld 23"/>
            <p:cNvSpPr txBox="1">
              <a:spLocks noChangeArrowheads="1"/>
            </p:cNvSpPr>
            <p:nvPr/>
          </p:nvSpPr>
          <p:spPr bwMode="auto">
            <a:xfrm>
              <a:off x="1567961" y="90623"/>
              <a:ext cx="896519" cy="477756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r-Latn-CS" sz="110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Intra-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r-Latn-CS" sz="110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hipertekst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feld 23"/>
            <p:cNvSpPr txBox="1">
              <a:spLocks noChangeArrowheads="1"/>
            </p:cNvSpPr>
            <p:nvPr/>
          </p:nvSpPr>
          <p:spPr bwMode="auto">
            <a:xfrm>
              <a:off x="382573" y="552669"/>
              <a:ext cx="896519" cy="477756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r-Latn-CS" sz="110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Inter-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sr-Latn-CS" sz="110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hipertekst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 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Textfeld 23"/>
            <p:cNvSpPr txBox="1">
              <a:spLocks noChangeArrowheads="1"/>
            </p:cNvSpPr>
            <p:nvPr/>
          </p:nvSpPr>
          <p:spPr bwMode="auto">
            <a:xfrm>
              <a:off x="2723260" y="540787"/>
              <a:ext cx="896519" cy="477867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r-Latn-CS" sz="1100" dirty="0" err="1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Supra</a:t>
              </a:r>
              <a:r>
                <a:rPr lang="sr-Latn-CS" sz="1100" dirty="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-</a:t>
              </a:r>
              <a:endParaRPr lang="de-D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r-Latn-CS" sz="1100" dirty="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hipertekst</a:t>
              </a:r>
              <a:endParaRPr lang="de-D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feld 23"/>
            <p:cNvSpPr txBox="1">
              <a:spLocks noChangeArrowheads="1"/>
            </p:cNvSpPr>
            <p:nvPr/>
          </p:nvSpPr>
          <p:spPr bwMode="auto">
            <a:xfrm>
              <a:off x="2711348" y="1139365"/>
              <a:ext cx="896519" cy="477756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r-Latn-CS" sz="110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Extra-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r-Latn-CS" sz="110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hipertekst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Textfeld 23"/>
            <p:cNvSpPr txBox="1">
              <a:spLocks noChangeArrowheads="1"/>
            </p:cNvSpPr>
            <p:nvPr/>
          </p:nvSpPr>
          <p:spPr bwMode="auto">
            <a:xfrm>
              <a:off x="1025152" y="1799294"/>
              <a:ext cx="962215" cy="477867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r-Latn-CS" sz="110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Para-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r-Latn-CS" sz="110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hipertekst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Textfeld 23"/>
            <p:cNvSpPr txBox="1">
              <a:spLocks noChangeArrowheads="1"/>
            </p:cNvSpPr>
            <p:nvPr/>
          </p:nvSpPr>
          <p:spPr bwMode="auto">
            <a:xfrm>
              <a:off x="382573" y="1206966"/>
              <a:ext cx="896519" cy="477756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r-Latn-CS" sz="1100" dirty="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Super-</a:t>
              </a:r>
              <a:endParaRPr lang="de-D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sr-Latn-CS" sz="1100" dirty="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hipertekst</a:t>
              </a:r>
              <a:endParaRPr lang="de-D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 dirty="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 </a:t>
              </a:r>
              <a:endParaRPr lang="de-D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3" name="Gerade Verbindung 118"/>
            <p:cNvCxnSpPr>
              <a:cxnSpLocks noChangeShapeType="1"/>
              <a:stCxn id="7" idx="2"/>
              <a:endCxn id="19" idx="0"/>
            </p:cNvCxnSpPr>
            <p:nvPr/>
          </p:nvCxnSpPr>
          <p:spPr bwMode="auto">
            <a:xfrm>
              <a:off x="2016221" y="568379"/>
              <a:ext cx="0" cy="385003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Gerade Verbindung 132"/>
            <p:cNvCxnSpPr>
              <a:cxnSpLocks noChangeShapeType="1"/>
              <a:stCxn id="8" idx="3"/>
              <a:endCxn id="19" idx="1"/>
            </p:cNvCxnSpPr>
            <p:nvPr/>
          </p:nvCxnSpPr>
          <p:spPr bwMode="auto">
            <a:xfrm>
              <a:off x="1279092" y="791547"/>
              <a:ext cx="259587" cy="312110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Gerade Verbindung 133"/>
            <p:cNvCxnSpPr>
              <a:cxnSpLocks noChangeShapeType="1"/>
              <a:stCxn id="12" idx="3"/>
              <a:endCxn id="19" idx="1"/>
            </p:cNvCxnSpPr>
            <p:nvPr/>
          </p:nvCxnSpPr>
          <p:spPr bwMode="auto">
            <a:xfrm flipV="1">
              <a:off x="1279092" y="1103657"/>
              <a:ext cx="259587" cy="342187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Gerade Verbindung 134"/>
            <p:cNvCxnSpPr>
              <a:cxnSpLocks noChangeShapeType="1"/>
              <a:stCxn id="19" idx="3"/>
              <a:endCxn id="9" idx="1"/>
            </p:cNvCxnSpPr>
            <p:nvPr/>
          </p:nvCxnSpPr>
          <p:spPr bwMode="auto">
            <a:xfrm flipV="1">
              <a:off x="2493762" y="779721"/>
              <a:ext cx="229498" cy="323936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Gerade Verbindung 135"/>
            <p:cNvCxnSpPr>
              <a:cxnSpLocks noChangeShapeType="1"/>
              <a:stCxn id="19" idx="3"/>
              <a:endCxn id="10" idx="1"/>
            </p:cNvCxnSpPr>
            <p:nvPr/>
          </p:nvCxnSpPr>
          <p:spPr bwMode="auto">
            <a:xfrm>
              <a:off x="2493762" y="1103657"/>
              <a:ext cx="217586" cy="274586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feld 23"/>
            <p:cNvSpPr txBox="1">
              <a:spLocks noChangeArrowheads="1"/>
            </p:cNvSpPr>
            <p:nvPr/>
          </p:nvSpPr>
          <p:spPr bwMode="auto">
            <a:xfrm>
              <a:off x="2290057" y="1799288"/>
              <a:ext cx="896519" cy="477867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sr-Latn-CS" sz="110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Retro-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sr-Latn-CS" sz="1100">
                  <a:effectLst/>
                  <a:latin typeface="Bg knjiga" panose="02040604050505020304" pitchFamily="18" charset="0"/>
                  <a:ea typeface="Times New Roman" panose="02020603050405020304" pitchFamily="18" charset="0"/>
                </a:rPr>
                <a:t>hipertekst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feld 23"/>
            <p:cNvSpPr txBox="1">
              <a:spLocks noChangeArrowheads="1"/>
            </p:cNvSpPr>
            <p:nvPr/>
          </p:nvSpPr>
          <p:spPr bwMode="auto">
            <a:xfrm>
              <a:off x="1538679" y="953382"/>
              <a:ext cx="955083" cy="300550"/>
            </a:xfrm>
            <a:prstGeom prst="rect">
              <a:avLst/>
            </a:prstGeom>
            <a:solidFill>
              <a:srgbClr val="FFFFCC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sr-Latn-CS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Hipertekst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0" name="Gerade Verbindung 133"/>
            <p:cNvCxnSpPr>
              <a:cxnSpLocks noChangeShapeType="1"/>
              <a:stCxn id="11" idx="0"/>
              <a:endCxn id="19" idx="2"/>
            </p:cNvCxnSpPr>
            <p:nvPr/>
          </p:nvCxnSpPr>
          <p:spPr bwMode="auto">
            <a:xfrm flipV="1">
              <a:off x="1506260" y="1253932"/>
              <a:ext cx="509961" cy="545362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Gerade Verbindung 132"/>
            <p:cNvCxnSpPr>
              <a:cxnSpLocks noChangeShapeType="1"/>
              <a:stCxn id="19" idx="2"/>
            </p:cNvCxnSpPr>
            <p:nvPr/>
          </p:nvCxnSpPr>
          <p:spPr bwMode="auto">
            <a:xfrm>
              <a:off x="2016221" y="1253932"/>
              <a:ext cx="740806" cy="545356"/>
            </a:xfrm>
            <a:prstGeom prst="line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07948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Dvije</a:t>
            </a:r>
            <a:r>
              <a:rPr lang="de-AT" dirty="0" smtClean="0"/>
              <a:t> </a:t>
            </a:r>
            <a:r>
              <a:rPr lang="de-AT" dirty="0" err="1" smtClean="0"/>
              <a:t>osnovne</a:t>
            </a:r>
            <a:r>
              <a:rPr lang="de-AT" dirty="0" smtClean="0"/>
              <a:t> </a:t>
            </a:r>
            <a:r>
              <a:rPr lang="sr-Latn-BA" dirty="0" err="1" smtClean="0"/>
              <a:t>osnovn</a:t>
            </a:r>
            <a:r>
              <a:rPr lang="de-AT" dirty="0" smtClean="0"/>
              <a:t>e</a:t>
            </a:r>
            <a:r>
              <a:rPr lang="sr-Latn-BA" dirty="0" smtClean="0"/>
              <a:t> </a:t>
            </a:r>
            <a:r>
              <a:rPr lang="de-AT" dirty="0" err="1" smtClean="0"/>
              <a:t>kategorije</a:t>
            </a:r>
            <a:r>
              <a:rPr lang="sr-Latn-BA" dirty="0" smtClean="0"/>
              <a:t>: </a:t>
            </a:r>
          </a:p>
          <a:p>
            <a:r>
              <a:rPr lang="sr-Latn-BA" b="1" dirty="0" smtClean="0"/>
              <a:t>hipertekst</a:t>
            </a:r>
            <a:r>
              <a:rPr lang="sr-Latn-BA" dirty="0" smtClean="0"/>
              <a:t> (</a:t>
            </a:r>
            <a:r>
              <a:rPr lang="sr-Latn-BA" dirty="0" err="1" smtClean="0"/>
              <a:t>ulančenje</a:t>
            </a:r>
            <a:r>
              <a:rPr lang="sr-Latn-BA" dirty="0" smtClean="0"/>
              <a:t> najmanje dvaju tekstova) </a:t>
            </a:r>
          </a:p>
          <a:p>
            <a:r>
              <a:rPr lang="sr-Latn-BA" b="1" dirty="0" err="1" smtClean="0"/>
              <a:t>hipotekst</a:t>
            </a:r>
            <a:r>
              <a:rPr lang="sr-Latn-BA" dirty="0" smtClean="0"/>
              <a:t> (bilo koji dio hiperteksta)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 smtClean="0">
                <a:solidFill>
                  <a:srgbClr val="800000"/>
                </a:solidFill>
              </a:rPr>
              <a:t>3. Ćopićevi </a:t>
            </a:r>
            <a:r>
              <a:rPr lang="sr-Latn-BA" b="1" dirty="0" err="1" smtClean="0">
                <a:solidFill>
                  <a:srgbClr val="800000"/>
                </a:solidFill>
              </a:rPr>
              <a:t>hipertekstovi</a:t>
            </a:r>
            <a:endParaRPr lang="sr-Latn-CS" b="1" dirty="0">
              <a:solidFill>
                <a:srgbClr val="8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b="1" dirty="0"/>
              <a:t>Hipertekst</a:t>
            </a:r>
            <a:r>
              <a:rPr lang="sr-Latn-CS" dirty="0"/>
              <a:t> </a:t>
            </a:r>
            <a:r>
              <a:rPr lang="sr-Latn-CS" dirty="0" smtClean="0"/>
              <a:t>obuhvata </a:t>
            </a:r>
            <a:r>
              <a:rPr lang="sr-Latn-CS" dirty="0"/>
              <a:t>sve </a:t>
            </a:r>
            <a:r>
              <a:rPr lang="sr-Latn-CS" dirty="0" err="1" smtClean="0"/>
              <a:t>hipotekstove</a:t>
            </a:r>
            <a:r>
              <a:rPr lang="sr-Latn-CS" dirty="0" smtClean="0"/>
              <a:t> </a:t>
            </a:r>
            <a:r>
              <a:rPr lang="sr-Latn-CS" dirty="0"/>
              <a:t>(segmente</a:t>
            </a:r>
            <a:r>
              <a:rPr lang="sr-Latn-CS" dirty="0" smtClean="0"/>
              <a:t>) Branka Ćopića</a:t>
            </a:r>
            <a:r>
              <a:rPr lang="sr-Latn-CS" cap="small" dirty="0" smtClean="0"/>
              <a:t>.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1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dirty="0" err="1"/>
              <a:t>Intrahipertekst</a:t>
            </a:r>
            <a:r>
              <a:rPr lang="sr-Latn-BA" dirty="0"/>
              <a:t> predstavlja sistem izdvojenih tematskih </a:t>
            </a:r>
            <a:r>
              <a:rPr lang="sr-Latn-BA" dirty="0" smtClean="0"/>
              <a:t>cjelina (</a:t>
            </a:r>
            <a:r>
              <a:rPr lang="sr-Latn-BA" dirty="0" err="1" smtClean="0"/>
              <a:t>hipotekstova</a:t>
            </a:r>
            <a:r>
              <a:rPr lang="sr-Latn-BA" dirty="0" smtClean="0"/>
              <a:t>)  jednog Ćopićevog djela.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8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b="1" cap="small" dirty="0" err="1"/>
              <a:t>I</a:t>
            </a:r>
            <a:r>
              <a:rPr lang="sr-Latn-CS" b="1" dirty="0" err="1"/>
              <a:t>nterhipertekst</a:t>
            </a:r>
            <a:r>
              <a:rPr lang="sr-Latn-CS" dirty="0"/>
              <a:t> </a:t>
            </a:r>
            <a:r>
              <a:rPr lang="sr-Latn-CS" dirty="0" smtClean="0"/>
              <a:t>se sastoji u </a:t>
            </a:r>
            <a:r>
              <a:rPr lang="sr-Latn-CS" dirty="0"/>
              <a:t>povezivanju fragmenata </a:t>
            </a:r>
            <a:r>
              <a:rPr lang="sr-Latn-CS" dirty="0" smtClean="0"/>
              <a:t>Ćopićevog teksta koji </a:t>
            </a:r>
            <a:r>
              <a:rPr lang="sr-Latn-CS" dirty="0"/>
              <a:t>nose naraciju i čine sistem  priče u priči.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6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b="1" dirty="0" err="1"/>
              <a:t>Suprahipertekst</a:t>
            </a:r>
            <a:r>
              <a:rPr lang="sr-Latn-CS" dirty="0"/>
              <a:t> objedinjava fragmente determinisane likovima, postupcima, </a:t>
            </a:r>
            <a:r>
              <a:rPr lang="sr-Latn-CS" dirty="0" smtClean="0"/>
              <a:t>prostorom određenog Ćopićevog djela. </a:t>
            </a:r>
            <a:endParaRPr lang="sr-Latn-CS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4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b="1" dirty="0" err="1"/>
              <a:t>Superhipertekst</a:t>
            </a:r>
            <a:r>
              <a:rPr lang="sr-Latn-CS" dirty="0"/>
              <a:t> dovodi u </a:t>
            </a:r>
            <a:r>
              <a:rPr lang="sr-Latn-CS" dirty="0" smtClean="0"/>
              <a:t>tekst</a:t>
            </a:r>
            <a:r>
              <a:rPr lang="sr-Latn-CS" baseline="30000" dirty="0" smtClean="0"/>
              <a:t>1</a:t>
            </a:r>
            <a:r>
              <a:rPr lang="sr-Latn-CS" dirty="0" smtClean="0"/>
              <a:t> sa tekstom</a:t>
            </a:r>
            <a:r>
              <a:rPr lang="sr-Latn-CS" baseline="30000" dirty="0" smtClean="0"/>
              <a:t>2</a:t>
            </a:r>
            <a:r>
              <a:rPr lang="sr-Latn-CS" dirty="0" smtClean="0"/>
              <a:t>, tekstom</a:t>
            </a:r>
            <a:r>
              <a:rPr lang="sr-Latn-CS" baseline="30000" dirty="0" smtClean="0"/>
              <a:t>3</a:t>
            </a:r>
            <a:r>
              <a:rPr lang="sr-Latn-CS" dirty="0" smtClean="0"/>
              <a:t>, </a:t>
            </a:r>
            <a:r>
              <a:rPr lang="sr-Latn-CS" dirty="0" err="1" smtClean="0"/>
              <a:t>tekstom</a:t>
            </a:r>
            <a:r>
              <a:rPr lang="sr-Latn-CS" baseline="30000" dirty="0" err="1" smtClean="0"/>
              <a:t>x</a:t>
            </a:r>
            <a:r>
              <a:rPr lang="sr-Latn-CS" dirty="0" smtClean="0"/>
              <a:t> u određenom Ćopićevom ciklusu (npr. o Lijanu i </a:t>
            </a:r>
            <a:r>
              <a:rPr lang="sr-Latn-CS" dirty="0" err="1" smtClean="0"/>
              <a:t>djeci</a:t>
            </a:r>
            <a:r>
              <a:rPr lang="sr-Latn-CS" dirty="0" smtClean="0"/>
              <a:t>).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b="1" dirty="0" err="1"/>
              <a:t>Ekstrahipertekst</a:t>
            </a:r>
            <a:r>
              <a:rPr lang="sr-Latn-CS" b="1" dirty="0"/>
              <a:t> </a:t>
            </a:r>
            <a:r>
              <a:rPr lang="sr-Latn-CS" dirty="0"/>
              <a:t>uspostavlja odnos između </a:t>
            </a:r>
            <a:r>
              <a:rPr lang="sr-Latn-CS" dirty="0" smtClean="0"/>
              <a:t>jednog djela i drugih djela (ne po ciklusnom principu) Branka Ćopića.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4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CS" b="1" dirty="0" err="1"/>
              <a:t>Parahipertekstom</a:t>
            </a:r>
            <a:r>
              <a:rPr lang="sr-Latn-CS" dirty="0"/>
              <a:t> </a:t>
            </a:r>
            <a:r>
              <a:rPr lang="sr-Latn-CS" dirty="0" smtClean="0"/>
              <a:t>stupa </a:t>
            </a:r>
            <a:r>
              <a:rPr lang="sr-Latn-CS" dirty="0"/>
              <a:t>u korelaciju </a:t>
            </a:r>
            <a:r>
              <a:rPr lang="sr-Latn-CS" dirty="0" smtClean="0"/>
              <a:t>jedan Ćopićev tekst sa </a:t>
            </a:r>
            <a:r>
              <a:rPr lang="sr-Latn-CS" dirty="0"/>
              <a:t>tematski, sižejno, fabularno i strukturno sličnim djelima drugih autora. 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2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 smtClean="0">
                <a:solidFill>
                  <a:srgbClr val="800000"/>
                </a:solidFill>
              </a:rPr>
              <a:t>1. Pojam hiperteksta</a:t>
            </a:r>
            <a:endParaRPr lang="sr-Latn-CS" b="1" dirty="0">
              <a:solidFill>
                <a:srgbClr val="8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 smtClean="0"/>
              <a:t>U najužem </a:t>
            </a:r>
            <a:r>
              <a:rPr lang="sr-Latn-CS" dirty="0"/>
              <a:t>smislu </a:t>
            </a:r>
            <a:endParaRPr lang="sr-Latn-CS" dirty="0" smtClean="0"/>
          </a:p>
          <a:p>
            <a:r>
              <a:rPr lang="sr-Latn-CS" dirty="0" smtClean="0"/>
              <a:t>objedinjavanje </a:t>
            </a:r>
            <a:r>
              <a:rPr lang="sr-Latn-CS" dirty="0"/>
              <a:t>najmanje dvaju </a:t>
            </a:r>
            <a:r>
              <a:rPr lang="sr-Latn-CS" dirty="0" smtClean="0"/>
              <a:t>tekstova </a:t>
            </a:r>
          </a:p>
          <a:p>
            <a:pPr marL="0" indent="0">
              <a:buNone/>
            </a:pPr>
            <a:r>
              <a:rPr lang="sr-Latn-CS" dirty="0" smtClean="0"/>
              <a:t>U </a:t>
            </a:r>
            <a:r>
              <a:rPr lang="sr-Latn-CS" dirty="0"/>
              <a:t>širem smislu </a:t>
            </a:r>
            <a:endParaRPr lang="sr-Latn-CS" dirty="0" smtClean="0"/>
          </a:p>
          <a:p>
            <a:r>
              <a:rPr lang="sr-Latn-CS" dirty="0" smtClean="0"/>
              <a:t>organizacija </a:t>
            </a:r>
            <a:r>
              <a:rPr lang="sr-Latn-CS" dirty="0"/>
              <a:t>tekstualnog materijala u obliku prelaza, povezivanja tekstova i njegovih </a:t>
            </a:r>
            <a:r>
              <a:rPr lang="sr-Latn-CS" dirty="0" smtClean="0"/>
              <a:t>dijelova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2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b="1" dirty="0" err="1"/>
              <a:t>Retrohipertekst</a:t>
            </a:r>
            <a:r>
              <a:rPr lang="sr-Latn-CS" dirty="0"/>
              <a:t> uspostavlja vezu između </a:t>
            </a:r>
            <a:r>
              <a:rPr lang="sr-Latn-CS" dirty="0" smtClean="0"/>
              <a:t>konačne i prethodne/prethodnih verzije/verzija jednog Ćopićevog djela.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9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 smtClean="0">
                <a:solidFill>
                  <a:srgbClr val="800000"/>
                </a:solidFill>
              </a:rPr>
              <a:t>4. </a:t>
            </a:r>
            <a:r>
              <a:rPr lang="sr-Latn-BA" b="1" dirty="0" err="1">
                <a:solidFill>
                  <a:srgbClr val="800000"/>
                </a:solidFill>
              </a:rPr>
              <a:t>Hipertekstovi</a:t>
            </a:r>
            <a:r>
              <a:rPr lang="sr-Latn-BA" b="1" dirty="0">
                <a:solidFill>
                  <a:srgbClr val="800000"/>
                </a:solidFill>
              </a:rPr>
              <a:t> </a:t>
            </a:r>
            <a:r>
              <a:rPr lang="sr-Latn-BA" b="1" dirty="0" smtClean="0">
                <a:solidFill>
                  <a:srgbClr val="800000"/>
                </a:solidFill>
              </a:rPr>
              <a:t>mladosti i starosti</a:t>
            </a:r>
            <a:endParaRPr lang="sr-Latn-CS" b="1" dirty="0">
              <a:solidFill>
                <a:srgbClr val="8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BA" dirty="0" err="1" smtClean="0"/>
              <a:t>Hipertekstovi</a:t>
            </a:r>
            <a:r>
              <a:rPr lang="sr-Latn-BA" dirty="0" smtClean="0"/>
              <a:t> mladosti (homogeni </a:t>
            </a:r>
            <a:r>
              <a:rPr lang="sr-Latn-BA" dirty="0" err="1" smtClean="0"/>
              <a:t>hipertekstovi</a:t>
            </a:r>
            <a:r>
              <a:rPr lang="sr-Latn-BA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 err="1" smtClean="0"/>
              <a:t>Hipertekstovi</a:t>
            </a:r>
            <a:r>
              <a:rPr lang="sr-Latn-BA" dirty="0" smtClean="0"/>
              <a:t> starosti </a:t>
            </a:r>
            <a:r>
              <a:rPr lang="sr-Latn-BA" dirty="0"/>
              <a:t>(homogeni </a:t>
            </a:r>
            <a:r>
              <a:rPr lang="sr-Latn-BA" dirty="0" err="1"/>
              <a:t>hipertekstovi</a:t>
            </a:r>
            <a:r>
              <a:rPr lang="sr-Latn-BA" dirty="0"/>
              <a:t>)</a:t>
            </a:r>
            <a:endParaRPr lang="sr-Latn-BA" dirty="0" smtClean="0"/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 </a:t>
            </a:r>
            <a:r>
              <a:rPr lang="sr-Latn-BA" dirty="0" err="1"/>
              <a:t>Hipertekstovi</a:t>
            </a:r>
            <a:r>
              <a:rPr lang="sr-Latn-BA" dirty="0"/>
              <a:t> </a:t>
            </a:r>
            <a:r>
              <a:rPr lang="sr-Latn-BA" dirty="0" smtClean="0"/>
              <a:t>mladosti</a:t>
            </a:r>
            <a:r>
              <a:rPr lang="de-AT" dirty="0" smtClean="0"/>
              <a:t> </a:t>
            </a:r>
            <a:r>
              <a:rPr lang="sr-Latn-CS" dirty="0" smtClean="0"/>
              <a:t>–</a:t>
            </a:r>
            <a:r>
              <a:rPr lang="de-AT" dirty="0" smtClean="0"/>
              <a:t> </a:t>
            </a:r>
            <a:r>
              <a:rPr lang="sr-Latn-BA" dirty="0" smtClean="0"/>
              <a:t>starosti </a:t>
            </a:r>
            <a:r>
              <a:rPr lang="sr-Latn-BA" dirty="0"/>
              <a:t>(</a:t>
            </a:r>
            <a:r>
              <a:rPr lang="sr-Latn-BA" dirty="0" smtClean="0"/>
              <a:t>heterogeni </a:t>
            </a:r>
            <a:r>
              <a:rPr lang="sr-Latn-BA" dirty="0" err="1"/>
              <a:t>hipertekstovi</a:t>
            </a:r>
            <a:r>
              <a:rPr lang="sr-Latn-BA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sr-Latn-BA" dirty="0" smtClean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17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 smtClean="0"/>
              <a:t>1. </a:t>
            </a:r>
            <a:r>
              <a:rPr lang="sr-Latn-BA" b="1" dirty="0" err="1" smtClean="0"/>
              <a:t>Hipertekstovi</a:t>
            </a:r>
            <a:r>
              <a:rPr lang="sr-Latn-BA" b="1" dirty="0" smtClean="0"/>
              <a:t> mladosti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r-Latn-BA" dirty="0" smtClean="0"/>
              <a:t> </a:t>
            </a:r>
            <a:r>
              <a:rPr lang="sr-Latn-BA" sz="3000" dirty="0" smtClean="0"/>
              <a:t>djevojčica i dječaka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r-Latn-BA" sz="3000" dirty="0" smtClean="0"/>
              <a:t> djevojaka i mladića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r-Latn-BA" sz="3000" dirty="0" smtClean="0"/>
              <a:t> kćeri i sinova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r-Latn-BA" sz="3000" dirty="0" smtClean="0"/>
              <a:t>unuka</a:t>
            </a:r>
            <a:endParaRPr lang="sr-Latn-BA" sz="3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3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 smtClean="0"/>
              <a:t>2. </a:t>
            </a:r>
            <a:r>
              <a:rPr lang="sr-Latn-BA" b="1" dirty="0" err="1" smtClean="0"/>
              <a:t>Hipertekstovi</a:t>
            </a:r>
            <a:r>
              <a:rPr lang="sr-Latn-BA" b="1" dirty="0" smtClean="0"/>
              <a:t> starosti</a:t>
            </a:r>
            <a:endParaRPr lang="sr-Latn-BA" b="1" dirty="0"/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sr-Latn-BA" sz="3000" dirty="0"/>
              <a:t>starica i staraca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sr-Latn-BA" sz="3000" dirty="0" smtClean="0"/>
              <a:t>bak</a:t>
            </a:r>
            <a:r>
              <a:rPr lang="de-AT" sz="3000" dirty="0" smtClean="0"/>
              <a:t>a</a:t>
            </a:r>
            <a:r>
              <a:rPr lang="sr-Latn-BA" sz="3000" dirty="0" smtClean="0"/>
              <a:t> </a:t>
            </a:r>
            <a:r>
              <a:rPr lang="sr-Latn-BA" sz="3000" dirty="0"/>
              <a:t>i djedova</a:t>
            </a:r>
          </a:p>
          <a:p>
            <a:pPr marL="514350" indent="-514350">
              <a:buFont typeface="+mj-lt"/>
              <a:buAutoNum type="arabicPeriod"/>
            </a:pP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9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b="1" dirty="0"/>
              <a:t>2. </a:t>
            </a:r>
            <a:r>
              <a:rPr lang="sr-Latn-BA" b="1" dirty="0" err="1"/>
              <a:t>Hipertekstovi</a:t>
            </a:r>
            <a:r>
              <a:rPr lang="sr-Latn-BA" b="1" dirty="0"/>
              <a:t> </a:t>
            </a:r>
            <a:r>
              <a:rPr lang="sr-Latn-BA" b="1" dirty="0" smtClean="0"/>
              <a:t>mladosti </a:t>
            </a:r>
            <a:r>
              <a:rPr lang="sr-Latn-CS" dirty="0" smtClean="0"/>
              <a:t>–</a:t>
            </a:r>
            <a:r>
              <a:rPr lang="sr-Latn-BA" b="1" dirty="0" smtClean="0"/>
              <a:t> starosti </a:t>
            </a:r>
            <a:r>
              <a:rPr lang="sr-Latn-BA" dirty="0"/>
              <a:t>(heterogeni </a:t>
            </a:r>
            <a:r>
              <a:rPr lang="sr-Latn-BA" dirty="0" err="1"/>
              <a:t>hipertekstovi</a:t>
            </a:r>
            <a:r>
              <a:rPr lang="sr-Latn-BA" dirty="0"/>
              <a:t>)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sr-Latn-BA" sz="3000" dirty="0" smtClean="0"/>
              <a:t>dje</a:t>
            </a:r>
            <a:r>
              <a:rPr lang="de-AT" sz="3000" dirty="0" err="1" smtClean="0"/>
              <a:t>ce</a:t>
            </a:r>
            <a:r>
              <a:rPr lang="sr-Latn-BA" sz="3000" dirty="0" smtClean="0"/>
              <a:t> i </a:t>
            </a:r>
            <a:r>
              <a:rPr lang="sr-Latn-BA" sz="3000" dirty="0" err="1" smtClean="0"/>
              <a:t>majk</a:t>
            </a:r>
            <a:r>
              <a:rPr lang="de-AT" sz="3000" dirty="0" smtClean="0"/>
              <a:t>i</a:t>
            </a:r>
            <a:r>
              <a:rPr lang="sr-Latn-BA" sz="3000" dirty="0" smtClean="0"/>
              <a:t>/</a:t>
            </a:r>
            <a:r>
              <a:rPr lang="sr-Latn-BA" sz="3000" dirty="0" err="1" smtClean="0"/>
              <a:t>oč</a:t>
            </a:r>
            <a:r>
              <a:rPr lang="de-AT" sz="3000" dirty="0" err="1" smtClean="0"/>
              <a:t>eva</a:t>
            </a:r>
            <a:r>
              <a:rPr lang="sr-Latn-BA" sz="3000" dirty="0" smtClean="0"/>
              <a:t>/roditelja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sr-Latn-BA" sz="3000" dirty="0" smtClean="0"/>
              <a:t>unuka i baka/djedova</a:t>
            </a:r>
          </a:p>
          <a:p>
            <a:pPr marL="971550" lvl="1" indent="-571500">
              <a:buFont typeface="Arial" panose="020B0604020202020204" pitchFamily="34" charset="0"/>
              <a:buChar char="•"/>
            </a:pPr>
            <a:r>
              <a:rPr lang="sr-Latn-BA" sz="3000" dirty="0" smtClean="0"/>
              <a:t>djece i starica/staraca</a:t>
            </a:r>
            <a:endParaRPr lang="sr-Latn-BA" sz="3000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3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 smtClean="0">
                <a:solidFill>
                  <a:srgbClr val="800000"/>
                </a:solidFill>
              </a:rPr>
              <a:t>6. Mješoviti </a:t>
            </a:r>
            <a:r>
              <a:rPr lang="sr-Latn-BA" b="1" dirty="0" err="1" smtClean="0">
                <a:solidFill>
                  <a:srgbClr val="800000"/>
                </a:solidFill>
              </a:rPr>
              <a:t>hipertekstovi</a:t>
            </a:r>
            <a:endParaRPr lang="sr-Latn-CS" b="1" dirty="0">
              <a:solidFill>
                <a:srgbClr val="8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smtClean="0"/>
              <a:t>mladost + starost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dirty="0" err="1" smtClean="0"/>
              <a:t>Ćopićev</a:t>
            </a:r>
            <a:r>
              <a:rPr lang="sr-Latn-BA" dirty="0" smtClean="0"/>
              <a:t> </a:t>
            </a:r>
            <a:r>
              <a:rPr lang="sr-Latn-BA" dirty="0" err="1" smtClean="0"/>
              <a:t>Gralis</a:t>
            </a:r>
            <a:r>
              <a:rPr lang="sr-Latn-BA" dirty="0" smtClean="0"/>
              <a:t>-Korpus</a:t>
            </a:r>
          </a:p>
          <a:p>
            <a:r>
              <a:rPr lang="sr-Latn-BA" dirty="0" smtClean="0"/>
              <a:t>starac – 77 tekstova</a:t>
            </a:r>
          </a:p>
          <a:p>
            <a:r>
              <a:rPr lang="sr-Latn-BA" dirty="0" smtClean="0"/>
              <a:t>djed – 48</a:t>
            </a:r>
          </a:p>
          <a:p>
            <a:r>
              <a:rPr lang="sr-Latn-BA" dirty="0" smtClean="0"/>
              <a:t>Lijan – 3 u </a:t>
            </a:r>
            <a:r>
              <a:rPr lang="sr-Latn-BA" dirty="0" err="1" smtClean="0"/>
              <a:t>Gralis-Korpusu</a:t>
            </a:r>
            <a:r>
              <a:rPr lang="sr-Latn-BA" dirty="0"/>
              <a:t> </a:t>
            </a:r>
            <a:r>
              <a:rPr lang="sr-Latn-BA" dirty="0" smtClean="0"/>
              <a:t>(Delije na Bihaću, Orlovi rano lete, Lijan vodi karavane) i jedan izvan (Slavno vojevanje)</a:t>
            </a:r>
          </a:p>
          <a:p>
            <a:endParaRPr lang="sr-Latn-BA" dirty="0" smtClean="0"/>
          </a:p>
          <a:p>
            <a:endParaRPr lang="sr-Latn-BA" dirty="0" smtClean="0"/>
          </a:p>
          <a:p>
            <a:endParaRPr lang="sr-Latn-BA" dirty="0" smtClean="0"/>
          </a:p>
          <a:p>
            <a:endParaRPr lang="sr-Latn-BA" dirty="0" smtClean="0"/>
          </a:p>
          <a:p>
            <a:endParaRPr lang="sr-Latn-BA" dirty="0" smtClean="0"/>
          </a:p>
          <a:p>
            <a:endParaRPr lang="sr-Latn-BA" dirty="0" smtClean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>
                <a:solidFill>
                  <a:srgbClr val="800000"/>
                </a:solidFill>
              </a:rPr>
              <a:t>7. Nosioci hipertekstova mladosti i starosti</a:t>
            </a:r>
            <a:endParaRPr lang="sr-Latn-CS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baba – 56</a:t>
            </a:r>
          </a:p>
          <a:p>
            <a:r>
              <a:rPr lang="sr-Latn-BA" dirty="0"/>
              <a:t>baka – 38 </a:t>
            </a:r>
          </a:p>
          <a:p>
            <a:r>
              <a:rPr lang="sr-Latn-BA" dirty="0"/>
              <a:t>starica – 18</a:t>
            </a:r>
          </a:p>
          <a:p>
            <a:r>
              <a:rPr lang="sr-Latn-BA" dirty="0"/>
              <a:t>bakica – 8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8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U </a:t>
            </a:r>
            <a:r>
              <a:rPr lang="sr-Latn-BA" dirty="0"/>
              <a:t>svijetu mog </a:t>
            </a:r>
            <a:r>
              <a:rPr lang="sr-Latn-BA" b="1" dirty="0"/>
              <a:t>djeda</a:t>
            </a:r>
            <a:r>
              <a:rPr lang="sr-Latn-BA" dirty="0"/>
              <a:t> [Priče zanesenog dječaka</a:t>
            </a:r>
            <a:r>
              <a:rPr lang="sr-Latn-BA" dirty="0" smtClean="0"/>
              <a:t>]</a:t>
            </a:r>
          </a:p>
          <a:p>
            <a:r>
              <a:rPr lang="sr-Latn-BA" dirty="0"/>
              <a:t>Tata, Desa </a:t>
            </a:r>
            <a:r>
              <a:rPr lang="sr-Latn-BA" b="1" dirty="0"/>
              <a:t>djed</a:t>
            </a:r>
            <a:r>
              <a:rPr lang="sr-Latn-BA" dirty="0"/>
              <a:t> i mačak putuju u Banat  [Pjesma pionirke: Bojna lira pionira</a:t>
            </a:r>
            <a:r>
              <a:rPr lang="sr-Latn-BA" dirty="0" smtClean="0"/>
              <a:t>]</a:t>
            </a:r>
          </a:p>
          <a:p>
            <a:r>
              <a:rPr lang="sr-Latn-BA" dirty="0"/>
              <a:t>Mamin i </a:t>
            </a:r>
            <a:r>
              <a:rPr lang="sr-Latn-BA" b="1" dirty="0"/>
              <a:t>djedov</a:t>
            </a:r>
            <a:r>
              <a:rPr lang="sr-Latn-BA" dirty="0"/>
              <a:t> dječak [Mjesečina</a:t>
            </a:r>
            <a:r>
              <a:rPr lang="sr-Latn-BA" dirty="0" smtClean="0"/>
              <a:t>]</a:t>
            </a:r>
          </a:p>
          <a:p>
            <a:r>
              <a:rPr lang="sr-Latn-BA" dirty="0"/>
              <a:t>[Pjesme </a:t>
            </a:r>
            <a:r>
              <a:rPr lang="sr-Latn-BA" dirty="0" err="1" smtClean="0"/>
              <a:t>pionirke</a:t>
            </a:r>
            <a:r>
              <a:rPr lang="sr-Latn-BA" dirty="0" smtClean="0"/>
              <a:t>] </a:t>
            </a:r>
            <a:r>
              <a:rPr lang="sr-Latn-BA" b="1" dirty="0" smtClean="0"/>
              <a:t>Djeda</a:t>
            </a:r>
            <a:r>
              <a:rPr lang="sr-Latn-BA" dirty="0" smtClean="0"/>
              <a:t> Trišin mlin</a:t>
            </a:r>
            <a:endParaRPr lang="sr-Latn-BA" dirty="0"/>
          </a:p>
          <a:p>
            <a:r>
              <a:rPr lang="sr-Latn-BA" b="1" dirty="0"/>
              <a:t>Deda</a:t>
            </a:r>
            <a:r>
              <a:rPr lang="sr-Latn-BA" dirty="0"/>
              <a:t>, unuk i Petogodišnji plan [Pjesme pionirke: Sunčana republika]</a:t>
            </a:r>
            <a:endParaRPr lang="sr-Latn-BA" dirty="0" smtClean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r-Latn-BA" b="1" dirty="0" smtClean="0"/>
              <a:t>Naslovi</a:t>
            </a:r>
            <a:endParaRPr lang="sr-Latn-CS" b="1" dirty="0"/>
          </a:p>
        </p:txBody>
      </p:sp>
    </p:spTree>
    <p:extLst>
      <p:ext uri="{BB962C8B-B14F-4D97-AF65-F5344CB8AC3E}">
        <p14:creationId xmlns:p14="http://schemas.microsoft.com/office/powerpoint/2010/main" val="174247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BA" dirty="0" smtClean="0"/>
          </a:p>
          <a:p>
            <a:r>
              <a:rPr lang="sr-Latn-BA" b="1" dirty="0"/>
              <a:t>Deda</a:t>
            </a:r>
            <a:r>
              <a:rPr lang="sr-Latn-BA" dirty="0"/>
              <a:t> Trišin san [Pjesme pionirke: Djeda Trišin mlin</a:t>
            </a:r>
            <a:r>
              <a:rPr lang="sr-Latn-BA" dirty="0" smtClean="0"/>
              <a:t>]</a:t>
            </a:r>
          </a:p>
          <a:p>
            <a:r>
              <a:rPr lang="sr-Latn-BA" b="1" dirty="0"/>
              <a:t>Deda</a:t>
            </a:r>
            <a:r>
              <a:rPr lang="sr-Latn-BA" dirty="0"/>
              <a:t> putuje avionom [Pjesme pionirke: Priče ispod krnjeg mjeseca</a:t>
            </a:r>
            <a:r>
              <a:rPr lang="sr-Latn-BA" dirty="0" smtClean="0"/>
              <a:t>]</a:t>
            </a:r>
          </a:p>
          <a:p>
            <a:r>
              <a:rPr lang="sr-Latn-BA" b="1" dirty="0"/>
              <a:t>Dedino</a:t>
            </a:r>
            <a:r>
              <a:rPr lang="sr-Latn-BA" dirty="0"/>
              <a:t> pismo [Pjesme pionirke: Priče ispod krnjeg mjeseca</a:t>
            </a:r>
            <a:r>
              <a:rPr lang="sr-Latn-BA" dirty="0" smtClean="0"/>
              <a:t>]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8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Autor „gubi“ mogućnost da štiti svoj proizvod od spoljnjeg uplitanja (promjene, prerade), da čuva njegovu autentičnost i </a:t>
            </a:r>
            <a:r>
              <a:rPr lang="sr-Latn-CS" dirty="0" smtClean="0"/>
              <a:t>originalnost.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dirty="0"/>
              <a:t>Starac</a:t>
            </a:r>
            <a:r>
              <a:rPr lang="sr-Latn-BA" dirty="0"/>
              <a:t> – Država [Ljudi s repom</a:t>
            </a:r>
            <a:r>
              <a:rPr lang="sr-Latn-BA" dirty="0" smtClean="0"/>
              <a:t>]</a:t>
            </a:r>
          </a:p>
          <a:p>
            <a:r>
              <a:rPr lang="sr-Latn-BA" b="1" dirty="0"/>
              <a:t>Starac</a:t>
            </a:r>
            <a:r>
              <a:rPr lang="sr-Latn-BA" dirty="0"/>
              <a:t> i pioniri [Ljudi s repom</a:t>
            </a:r>
            <a:r>
              <a:rPr lang="sr-Latn-BA" dirty="0" smtClean="0"/>
              <a:t>]</a:t>
            </a:r>
          </a:p>
          <a:p>
            <a:r>
              <a:rPr lang="sr-Latn-BA" b="1" dirty="0"/>
              <a:t>Starac</a:t>
            </a:r>
            <a:r>
              <a:rPr lang="sr-Latn-BA" dirty="0"/>
              <a:t> s torbakom [Priče zanesenog dječaka</a:t>
            </a:r>
            <a:r>
              <a:rPr lang="sr-Latn-BA" dirty="0" smtClean="0"/>
              <a:t>]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8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Mjesec i njegova </a:t>
            </a:r>
            <a:r>
              <a:rPr lang="sr-Latn-BA" b="1" dirty="0"/>
              <a:t>baka</a:t>
            </a:r>
            <a:r>
              <a:rPr lang="sr-Latn-BA" dirty="0"/>
              <a:t> [Pjesme pionirke: Čarobna šuma]</a:t>
            </a:r>
          </a:p>
          <a:p>
            <a:r>
              <a:rPr lang="sr-Latn-BA" b="1" dirty="0"/>
              <a:t>Bakino</a:t>
            </a:r>
            <a:r>
              <a:rPr lang="sr-Latn-BA" dirty="0"/>
              <a:t> pismo [Pjesme pionirke: Priče ispod krnjeg mjeseca]</a:t>
            </a:r>
          </a:p>
          <a:p>
            <a:r>
              <a:rPr lang="sr-Latn-BA" dirty="0" err="1"/>
              <a:t>Tarlaševa</a:t>
            </a:r>
            <a:r>
              <a:rPr lang="sr-Latn-BA" dirty="0"/>
              <a:t> </a:t>
            </a:r>
            <a:r>
              <a:rPr lang="sr-Latn-BA" b="1" dirty="0"/>
              <a:t>baka</a:t>
            </a:r>
            <a:r>
              <a:rPr lang="sr-Latn-BA" dirty="0"/>
              <a:t> [Razgovori stari I]</a:t>
            </a:r>
            <a:endParaRPr lang="sr-Latn-CS" dirty="0"/>
          </a:p>
          <a:p>
            <a:r>
              <a:rPr lang="sr-Latn-BA" b="1" dirty="0"/>
              <a:t>Baka</a:t>
            </a:r>
            <a:r>
              <a:rPr lang="sr-Latn-BA" dirty="0"/>
              <a:t>, on, đak i slon – Oglasi „</a:t>
            </a:r>
            <a:r>
              <a:rPr lang="sr-Latn-BA" dirty="0" err="1" smtClean="0"/>
              <a:t>Kupusnog</a:t>
            </a:r>
            <a:r>
              <a:rPr lang="sr-Latn-BA" dirty="0" smtClean="0"/>
              <a:t> </a:t>
            </a:r>
            <a:r>
              <a:rPr lang="sr-Latn-BA" dirty="0"/>
              <a:t>lista“</a:t>
            </a:r>
            <a:r>
              <a:rPr lang="sr-Latn-BA" cap="small" dirty="0"/>
              <a:t> </a:t>
            </a:r>
            <a:r>
              <a:rPr lang="sr-Latn-BA" dirty="0"/>
              <a:t>[Pjesme pionirke: Priče ispod krnjeg mjeseca]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5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Nepostojeća </a:t>
            </a:r>
            <a:r>
              <a:rPr lang="sr-Latn-BA" b="1" dirty="0"/>
              <a:t>bakica</a:t>
            </a:r>
            <a:r>
              <a:rPr lang="sr-Latn-BA" dirty="0"/>
              <a:t> [Bašta sljezove boje</a:t>
            </a:r>
            <a:r>
              <a:rPr lang="sr-Latn-BA" dirty="0" smtClean="0"/>
              <a:t>]</a:t>
            </a:r>
          </a:p>
          <a:p>
            <a:r>
              <a:rPr lang="sr-Latn-BA" dirty="0"/>
              <a:t>Dobra </a:t>
            </a:r>
            <a:r>
              <a:rPr lang="sr-Latn-BA" b="1" dirty="0"/>
              <a:t>baka</a:t>
            </a:r>
            <a:r>
              <a:rPr lang="sr-Latn-BA" dirty="0"/>
              <a:t> [Mjesečina</a:t>
            </a:r>
            <a:r>
              <a:rPr lang="sr-Latn-BA" dirty="0" smtClean="0"/>
              <a:t>]</a:t>
            </a:r>
          </a:p>
          <a:p>
            <a:r>
              <a:rPr lang="sr-Latn-BA" dirty="0"/>
              <a:t>Mjesec i njegova </a:t>
            </a:r>
            <a:r>
              <a:rPr lang="sr-Latn-BA" b="1" dirty="0"/>
              <a:t>baka</a:t>
            </a:r>
            <a:r>
              <a:rPr lang="sr-Latn-BA" dirty="0"/>
              <a:t> [Pjesme pionirke: Čarobna šuma]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dirty="0"/>
              <a:t>Starica</a:t>
            </a:r>
            <a:r>
              <a:rPr lang="sr-Latn-BA" dirty="0"/>
              <a:t> prati zvijezde [Razgovori stari I</a:t>
            </a:r>
            <a:r>
              <a:rPr lang="sr-Latn-BA" dirty="0" smtClean="0"/>
              <a:t>]</a:t>
            </a:r>
          </a:p>
          <a:p>
            <a:endParaRPr lang="sr-Latn-BA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dirty="0"/>
              <a:t>Baba</a:t>
            </a:r>
            <a:r>
              <a:rPr lang="sr-Latn-BA" dirty="0"/>
              <a:t> s hiljadarkom [Razgovori stari II</a:t>
            </a:r>
            <a:r>
              <a:rPr lang="sr-Latn-BA" dirty="0" smtClean="0"/>
              <a:t>]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Literatura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400" dirty="0" err="1"/>
              <a:t>Idri­zo­vić</a:t>
            </a:r>
            <a:r>
              <a:rPr lang="sr-Latn-CS" sz="2400" dirty="0"/>
              <a:t> 1981: </a:t>
            </a:r>
            <a:r>
              <a:rPr lang="sr-Latn-CS" sz="2400" dirty="0" err="1"/>
              <a:t>Idri­zo­vić</a:t>
            </a:r>
            <a:r>
              <a:rPr lang="sr-Latn-CS" sz="2400" dirty="0"/>
              <a:t>, </a:t>
            </a:r>
            <a:r>
              <a:rPr lang="sr-Latn-CS" sz="2400" dirty="0" err="1"/>
              <a:t>Muris</a:t>
            </a:r>
            <a:r>
              <a:rPr lang="sr-Latn-CS" sz="2400" dirty="0"/>
              <a:t> (ur.). </a:t>
            </a:r>
            <a:r>
              <a:rPr lang="sr-Latn-CS" sz="2400" i="1" dirty="0"/>
              <a:t>Kri­ti­ča­ri o Bran­ku </a:t>
            </a:r>
            <a:r>
              <a:rPr lang="sr-Latn-CS" sz="2400" i="1" dirty="0" err="1"/>
              <a:t>Ćopi­ću</a:t>
            </a:r>
            <a:r>
              <a:rPr lang="sr-Latn-CS" sz="2400" dirty="0"/>
              <a:t>. Sara­je­vo: Svje­tlost. 253 s.</a:t>
            </a:r>
            <a:endParaRPr lang="de-DE" sz="2400" dirty="0"/>
          </a:p>
          <a:p>
            <a:r>
              <a:rPr lang="sr-Latn-CS" sz="2400" dirty="0" smtClean="0"/>
              <a:t>Jev­tić </a:t>
            </a:r>
            <a:r>
              <a:rPr lang="sr-Latn-CS" sz="2400" dirty="0"/>
              <a:t>2000: Jev­tić, Miloš. </a:t>
            </a:r>
            <a:r>
              <a:rPr lang="sr-Latn-CS" sz="2400" i="1" dirty="0"/>
              <a:t>Pri­po­ve­da­nja Bran­ka Ćopi­ća</a:t>
            </a:r>
            <a:r>
              <a:rPr lang="sr-Latn-CS" sz="2400" dirty="0"/>
              <a:t>. Banja Luka: Glas srp­ski. 159 s. </a:t>
            </a:r>
            <a:endParaRPr lang="de-DE" sz="2400" dirty="0" smtClean="0"/>
          </a:p>
          <a:p>
            <a:r>
              <a:rPr lang="sr-Latn-CS" sz="2400" dirty="0"/>
              <a:t>Popo­vić 2009: Popo­vić, Rado­van. </a:t>
            </a:r>
            <a:r>
              <a:rPr lang="sr-Latn-CS" sz="2400" i="1" dirty="0"/>
              <a:t>Put do mosta</a:t>
            </a:r>
            <a:r>
              <a:rPr lang="sr-Latn-CS" sz="2400" dirty="0"/>
              <a:t>. Beo­grad: Slu­žbe­ni gla­snik. 159 s</a:t>
            </a:r>
            <a:r>
              <a:rPr lang="sr-Latn-CS" sz="2400" dirty="0" smtClean="0"/>
              <a:t>.</a:t>
            </a:r>
          </a:p>
          <a:p>
            <a:r>
              <a:rPr lang="sr-Latn-CS" sz="2400" dirty="0"/>
              <a:t>Sabra­na dela [Ćopić 1985]: Ćopić, Bran­ko. </a:t>
            </a:r>
            <a:r>
              <a:rPr lang="sr-Latn-CS" sz="2400" i="1" dirty="0"/>
              <a:t>Sabra­na dela</a:t>
            </a:r>
            <a:r>
              <a:rPr lang="sr-Latn-CS" sz="2400" dirty="0"/>
              <a:t>. Tom I–</a:t>
            </a:r>
            <a:r>
              <a:rPr lang="sr-Latn-CS" sz="2400" dirty="0" err="1"/>
              <a:t>XV</a:t>
            </a:r>
            <a:r>
              <a:rPr lang="sr-Latn-CS" sz="2400" dirty="0"/>
              <a:t>. Ur. Vuk </a:t>
            </a:r>
            <a:r>
              <a:rPr lang="sr-Latn-CS" sz="2400" dirty="0" err="1"/>
              <a:t>Krnje­vić</a:t>
            </a:r>
            <a:r>
              <a:rPr lang="sr-Latn-CS" sz="2400" dirty="0"/>
              <a:t>. Beo­grad – Sara­je­vo: Pro­sve­ta – Svje­tlost – Vese­lin Masle­ša. </a:t>
            </a:r>
            <a:endParaRPr lang="de-DE" sz="2400" dirty="0"/>
          </a:p>
          <a:p>
            <a:endParaRPr lang="de-DE" dirty="0"/>
          </a:p>
          <a:p>
            <a:endParaRPr lang="de-DE" dirty="0"/>
          </a:p>
          <a:p>
            <a:endParaRPr lang="sr-Latn-C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625"/>
            <a:ext cx="609976" cy="76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764704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Branko </a:t>
            </a:r>
            <a:r>
              <a:rPr lang="pl-PL" sz="1200" b="1" u="none" dirty="0" err="1">
                <a:latin typeface="Times New Roman" pitchFamily="18" charset="0"/>
                <a:ea typeface="宋体" charset="-122"/>
                <a:cs typeface="Times New Roman" pitchFamily="18" charset="0"/>
              </a:rPr>
              <a:t>Ćopić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endParaRPr lang="pl-PL" sz="1200" b="1" u="none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algn="ctr" eaLnBrk="0" hangingPunct="0"/>
            <a:r>
              <a:rPr lang="pl-PL" sz="1200" b="1" u="none" smtClean="0">
                <a:latin typeface="Times New Roman" pitchFamily="18" charset="0"/>
                <a:ea typeface="宋体" charset="-122"/>
                <a:cs typeface="Times New Roman" pitchFamily="18" charset="0"/>
              </a:rPr>
              <a:t>(1915–1984</a:t>
            </a:r>
            <a:r>
              <a:rPr lang="pl-PL" sz="1200" b="1" u="none" dirty="0">
                <a:latin typeface="Times New Roman" pitchFamily="18" charset="0"/>
                <a:ea typeface="宋体" charset="-122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90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/>
              <a:t>Nestaje tradicionalno autorstvo, a nastaje </a:t>
            </a:r>
            <a:r>
              <a:rPr lang="sr-Latn-CS" dirty="0" err="1"/>
              <a:t>džezni</a:t>
            </a:r>
            <a:r>
              <a:rPr lang="sr-Latn-CS" dirty="0"/>
              <a:t> </a:t>
            </a:r>
            <a:r>
              <a:rPr lang="sr-Latn-CS" dirty="0" err="1"/>
              <a:t>džemsejšn</a:t>
            </a:r>
            <a:r>
              <a:rPr lang="sr-Latn-CS" dirty="0"/>
              <a:t> (Эко2-www</a:t>
            </a:r>
            <a:r>
              <a:rPr lang="sr-Latn-CS" dirty="0" smtClean="0"/>
              <a:t>).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3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 err="1"/>
              <a:t>Hipertekstualnost</a:t>
            </a:r>
            <a:r>
              <a:rPr lang="sr-Latn-CS" dirty="0"/>
              <a:t> </a:t>
            </a:r>
            <a:r>
              <a:rPr lang="sr-Latn-CS" dirty="0" smtClean="0"/>
              <a:t>nastaju </a:t>
            </a:r>
            <a:endParaRPr lang="de-AT" dirty="0" smtClean="0"/>
          </a:p>
          <a:p>
            <a:pPr marL="400050" lvl="1" indent="0">
              <a:buNone/>
            </a:pPr>
            <a:r>
              <a:rPr lang="sr-Latn-CS" dirty="0" smtClean="0"/>
              <a:t>(</a:t>
            </a:r>
            <a:r>
              <a:rPr lang="sr-Latn-CS" dirty="0"/>
              <a:t>a) voljom </a:t>
            </a:r>
            <a:r>
              <a:rPr lang="sr-Latn-CS" dirty="0" smtClean="0"/>
              <a:t>pošiljaoca/autora </a:t>
            </a:r>
            <a:endParaRPr lang="de-AT" dirty="0" smtClean="0"/>
          </a:p>
          <a:p>
            <a:pPr marL="400050" lvl="1" indent="0">
              <a:buNone/>
            </a:pPr>
            <a:r>
              <a:rPr lang="sr-Latn-CS" dirty="0" smtClean="0"/>
              <a:t>(</a:t>
            </a:r>
            <a:r>
              <a:rPr lang="sr-Latn-CS" dirty="0"/>
              <a:t>b) voljom autora (pošiljaoca) i korisnika (klijenta, recipijenta, primaoca, čitaoca, slušaoca, gledaoca</a:t>
            </a:r>
            <a:r>
              <a:rPr lang="sr-Latn-CS" dirty="0" smtClean="0"/>
              <a:t>) </a:t>
            </a:r>
            <a:endParaRPr lang="de-AT" dirty="0" smtClean="0"/>
          </a:p>
          <a:p>
            <a:pPr marL="400050" lvl="1" indent="0">
              <a:buNone/>
            </a:pPr>
            <a:r>
              <a:rPr lang="sr-Latn-CS" dirty="0" smtClean="0"/>
              <a:t>(</a:t>
            </a:r>
            <a:r>
              <a:rPr lang="sr-Latn-CS" dirty="0"/>
              <a:t>c) voljom </a:t>
            </a:r>
            <a:r>
              <a:rPr lang="sr-Latn-CS" dirty="0" smtClean="0"/>
              <a:t>primaoca </a:t>
            </a:r>
            <a:endParaRPr lang="de-AT" dirty="0" smtClean="0"/>
          </a:p>
          <a:p>
            <a:pPr marL="400050" lvl="1" indent="0">
              <a:buNone/>
            </a:pPr>
            <a:r>
              <a:rPr lang="sr-Latn-CS" dirty="0" smtClean="0"/>
              <a:t>(</a:t>
            </a:r>
            <a:r>
              <a:rPr lang="sr-Latn-CS" dirty="0"/>
              <a:t>d) voljom analitičara, eksperimentatora i </a:t>
            </a:r>
            <a:r>
              <a:rPr lang="sr-Latn-CS" dirty="0" err="1"/>
              <a:t>sl</a:t>
            </a:r>
            <a:r>
              <a:rPr lang="sr-Latn-CS" dirty="0"/>
              <a:t>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2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dirty="0" smtClean="0"/>
              <a:t>Adaptacija </a:t>
            </a:r>
            <a:r>
              <a:rPr lang="sr-Latn-BA" dirty="0" err="1" smtClean="0"/>
              <a:t>književnoumjetničkog</a:t>
            </a:r>
            <a:r>
              <a:rPr lang="sr-Latn-BA" dirty="0" smtClean="0"/>
              <a:t> teksta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filmska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televizijska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pozorišna</a:t>
            </a:r>
          </a:p>
          <a:p>
            <a:pPr marL="514350" indent="-514350">
              <a:buFont typeface="+mj-lt"/>
              <a:buAutoNum type="arabicPeriod"/>
            </a:pPr>
            <a:r>
              <a:rPr lang="sr-Latn-BA" dirty="0" smtClean="0"/>
              <a:t>radio</a:t>
            </a:r>
          </a:p>
          <a:p>
            <a:pPr marL="514350" indent="-514350">
              <a:buFont typeface="+mj-lt"/>
              <a:buAutoNum type="arabicPeriod"/>
            </a:pPr>
            <a:endParaRPr lang="sr-Latn-BA" dirty="0" smtClean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3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dirty="0" smtClean="0"/>
              <a:t>5. </a:t>
            </a:r>
            <a:r>
              <a:rPr lang="sr-Latn-BA" dirty="0" err="1" smtClean="0"/>
              <a:t>hipertekstualna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2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Struktura hiperteksta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AF98-0D39-4E6E-929B-4C5AB39A828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4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954</Words>
  <Application>Microsoft Office PowerPoint</Application>
  <PresentationFormat>Bildschirmpräsentation (4:3)</PresentationFormat>
  <Paragraphs>194</Paragraphs>
  <Slides>45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45</vt:i4>
      </vt:variant>
    </vt:vector>
  </HeadingPairs>
  <TitlesOfParts>
    <vt:vector size="50" baseType="lpstr">
      <vt:lpstr>宋体</vt:lpstr>
      <vt:lpstr>Arial</vt:lpstr>
      <vt:lpstr>Bg knjiga</vt:lpstr>
      <vt:lpstr>Times New Roman</vt:lpstr>
      <vt:lpstr>Default Design</vt:lpstr>
      <vt:lpstr> Branko Tošović   Institut für Slawistik  der Karl-Franzens Universität Graz http://www-gewi.kfunigraz.ac.at/gralis branko.tosovic@uni-graz.at    Hipertekstualnost Ćopićeve mladosti i starosti   </vt:lpstr>
      <vt:lpstr>Sadržaj</vt:lpstr>
      <vt:lpstr>1. Pojam hiperteksta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2. Vrste hiperteksta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3. Ćopićevi hipertekstovi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4. Hipertekstovi mladosti i starosti</vt:lpstr>
      <vt:lpstr>PowerPoint-Präsentation</vt:lpstr>
      <vt:lpstr>PowerPoint-Präsentation</vt:lpstr>
      <vt:lpstr>PowerPoint-Präsentation</vt:lpstr>
      <vt:lpstr>6. Mješoviti hipertekstovi</vt:lpstr>
      <vt:lpstr>7. Nosioci hipertekstova mladosti i starosti</vt:lpstr>
      <vt:lpstr>PowerPoint-Präsentation</vt:lpstr>
      <vt:lpstr>Naslovi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Literatura</vt:lpstr>
    </vt:vector>
  </TitlesOfParts>
  <Company>UNI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 Tosovic</cp:lastModifiedBy>
  <cp:revision>2610</cp:revision>
  <dcterms:created xsi:type="dcterms:W3CDTF">2005-05-16T09:32:41Z</dcterms:created>
  <dcterms:modified xsi:type="dcterms:W3CDTF">2015-09-04T06:12:21Z</dcterms:modified>
</cp:coreProperties>
</file>