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86" r:id="rId3"/>
    <p:sldId id="256" r:id="rId4"/>
    <p:sldId id="288" r:id="rId5"/>
    <p:sldId id="268" r:id="rId6"/>
    <p:sldId id="306" r:id="rId7"/>
    <p:sldId id="305" r:id="rId8"/>
    <p:sldId id="304" r:id="rId9"/>
    <p:sldId id="266" r:id="rId10"/>
    <p:sldId id="264" r:id="rId11"/>
    <p:sldId id="259" r:id="rId12"/>
    <p:sldId id="292" r:id="rId13"/>
    <p:sldId id="291" r:id="rId14"/>
    <p:sldId id="298" r:id="rId15"/>
    <p:sldId id="271" r:id="rId16"/>
    <p:sldId id="299" r:id="rId17"/>
    <p:sldId id="297" r:id="rId18"/>
    <p:sldId id="290" r:id="rId19"/>
    <p:sldId id="289" r:id="rId20"/>
    <p:sldId id="296" r:id="rId21"/>
    <p:sldId id="295" r:id="rId22"/>
    <p:sldId id="294" r:id="rId23"/>
    <p:sldId id="300" r:id="rId24"/>
    <p:sldId id="302" r:id="rId25"/>
    <p:sldId id="301" r:id="rId26"/>
    <p:sldId id="282" r:id="rId27"/>
    <p:sldId id="307" r:id="rId28"/>
    <p:sldId id="303" r:id="rId29"/>
    <p:sldId id="287" r:id="rId30"/>
    <p:sldId id="293" r:id="rId31"/>
    <p:sldId id="285" r:id="rId32"/>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1596"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bs-Latn-BA"/>
  <c:chart>
    <c:autoTitleDeleted val="1"/>
    <c:view3D>
      <c:perspective val="30"/>
    </c:view3D>
    <c:plotArea>
      <c:layout>
        <c:manualLayout>
          <c:layoutTarget val="inner"/>
          <c:xMode val="edge"/>
          <c:yMode val="edge"/>
          <c:x val="5.8670895304753445E-2"/>
          <c:y val="6.8451433558476785E-2"/>
          <c:w val="0.90344064433424387"/>
          <c:h val="0.80265627137966311"/>
        </c:manualLayout>
      </c:layout>
      <c:bar3DChart>
        <c:barDir val="col"/>
        <c:grouping val="clustered"/>
        <c:ser>
          <c:idx val="0"/>
          <c:order val="0"/>
          <c:tx>
            <c:strRef>
              <c:f>Sheet1!$B$1</c:f>
              <c:strCache>
                <c:ptCount val="1"/>
                <c:pt idx="0">
                  <c:v>Column1</c:v>
                </c:pt>
              </c:strCache>
            </c:strRef>
          </c:tx>
          <c:dLbls>
            <c:dLbl>
              <c:idx val="0"/>
              <c:layout>
                <c:manualLayout>
                  <c:x val="3.0339936290911824E-3"/>
                  <c:y val="-9.0055816878941465E-3"/>
                </c:manualLayout>
              </c:layout>
              <c:showVal val="1"/>
              <c:showCatName val="1"/>
            </c:dLbl>
            <c:dLbl>
              <c:idx val="4"/>
              <c:layout>
                <c:manualLayout>
                  <c:x val="0"/>
                  <c:y val="-6.3039071815259404E-2"/>
                </c:manualLayout>
              </c:layout>
              <c:showVal val="1"/>
              <c:showCatName val="1"/>
            </c:dLbl>
            <c:dLbl>
              <c:idx val="8"/>
              <c:layout>
                <c:manualLayout>
                  <c:x val="9.1019808872735194E-3"/>
                  <c:y val="-4.5027908439470984E-3"/>
                </c:manualLayout>
              </c:layout>
              <c:showVal val="1"/>
              <c:showCatName val="1"/>
            </c:dLbl>
            <c:showVal val="1"/>
            <c:showCatName val="1"/>
          </c:dLbls>
          <c:cat>
            <c:strRef>
              <c:f>Sheet1!$A$2:$A$10</c:f>
              <c:strCache>
                <c:ptCount val="9"/>
                <c:pt idx="0">
                  <c:v>PZD</c:v>
                </c:pt>
                <c:pt idx="1">
                  <c:v>MG</c:v>
                </c:pt>
                <c:pt idx="2">
                  <c:v>NTBS</c:v>
                </c:pt>
                <c:pt idx="3">
                  <c:v>ORL</c:v>
                </c:pt>
                <c:pt idx="4">
                  <c:v>DNB</c:v>
                </c:pt>
                <c:pt idx="5">
                  <c:v>PZK</c:v>
                </c:pt>
                <c:pt idx="6">
                  <c:v>KDN</c:v>
                </c:pt>
                <c:pt idx="7">
                  <c:v>PT</c:v>
                </c:pt>
                <c:pt idx="8">
                  <c:v>SV</c:v>
                </c:pt>
              </c:strCache>
            </c:strRef>
          </c:cat>
          <c:val>
            <c:numRef>
              <c:f>Sheet1!$B$2:$B$10</c:f>
              <c:numCache>
                <c:formatCode>General</c:formatCode>
                <c:ptCount val="9"/>
                <c:pt idx="0">
                  <c:v>1</c:v>
                </c:pt>
                <c:pt idx="1">
                  <c:v>3</c:v>
                </c:pt>
                <c:pt idx="2">
                  <c:v>6</c:v>
                </c:pt>
                <c:pt idx="3">
                  <c:v>0</c:v>
                </c:pt>
                <c:pt idx="4">
                  <c:v>0</c:v>
                </c:pt>
                <c:pt idx="5">
                  <c:v>0</c:v>
                </c:pt>
                <c:pt idx="6">
                  <c:v>3</c:v>
                </c:pt>
                <c:pt idx="7">
                  <c:v>1</c:v>
                </c:pt>
                <c:pt idx="8">
                  <c:v>1</c:v>
                </c:pt>
              </c:numCache>
            </c:numRef>
          </c:val>
        </c:ser>
        <c:shape val="box"/>
        <c:axId val="76666752"/>
        <c:axId val="76668288"/>
        <c:axId val="0"/>
      </c:bar3DChart>
      <c:catAx>
        <c:axId val="76666752"/>
        <c:scaling>
          <c:orientation val="minMax"/>
        </c:scaling>
        <c:axPos val="b"/>
        <c:tickLblPos val="nextTo"/>
        <c:crossAx val="76668288"/>
        <c:crosses val="autoZero"/>
        <c:auto val="1"/>
        <c:lblAlgn val="ctr"/>
        <c:lblOffset val="100"/>
      </c:catAx>
      <c:valAx>
        <c:axId val="76668288"/>
        <c:scaling>
          <c:orientation val="minMax"/>
        </c:scaling>
        <c:axPos val="l"/>
        <c:majorGridlines/>
        <c:numFmt formatCode="General" sourceLinked="1"/>
        <c:tickLblPos val="nextTo"/>
        <c:crossAx val="76666752"/>
        <c:crosses val="autoZero"/>
        <c:crossBetween val="between"/>
      </c:valAx>
    </c:plotArea>
    <c:plotVisOnly val="1"/>
  </c:chart>
  <c:txPr>
    <a:bodyPr/>
    <a:lstStyle/>
    <a:p>
      <a:pPr>
        <a:defRPr sz="1500"/>
      </a:pPr>
      <a:endParaRPr lang="sr-Latn-C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2" name="Footer Placeholder 1"/>
          <p:cNvSpPr>
            <a:spLocks noGrp="1"/>
          </p:cNvSpPr>
          <p:nvPr>
            <p:ph type="ftr" sz="quarter" idx="11"/>
          </p:nvPr>
        </p:nvSpPr>
        <p:spPr/>
        <p:txBody>
          <a:bodyPr/>
          <a:lstStyle/>
          <a:p>
            <a:endParaRPr lang="bs-Latn-BA"/>
          </a:p>
        </p:txBody>
      </p:sp>
      <p:sp>
        <p:nvSpPr>
          <p:cNvPr id="15" name="Slide Number Placeholder 14"/>
          <p:cNvSpPr>
            <a:spLocks noGrp="1"/>
          </p:cNvSpPr>
          <p:nvPr>
            <p:ph type="sldNum" sz="quarter" idx="12"/>
          </p:nvPr>
        </p:nvSpPr>
        <p:spPr>
          <a:xfrm>
            <a:off x="8229600" y="6473952"/>
            <a:ext cx="758952" cy="246888"/>
          </a:xfrm>
        </p:spPr>
        <p:txBody>
          <a:bodyPr/>
          <a:lstStyle/>
          <a:p>
            <a:fld id="{A0BC4833-A420-4E18-A377-D6DD146C971B}" type="slidenum">
              <a:rPr lang="bs-Latn-BA" smtClean="0"/>
              <a:pPr/>
              <a:t>‹#›</a:t>
            </a:fld>
            <a:endParaRPr lang="bs-Latn-B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A0BC4833-A420-4E18-A377-D6DD146C971B}" type="slidenum">
              <a:rPr lang="bs-Latn-BA" smtClean="0"/>
              <a:pPr/>
              <a:t>‹#›</a:t>
            </a:fld>
            <a:endParaRPr lang="bs-Latn-B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A0BC4833-A420-4E18-A377-D6DD146C971B}" type="slidenum">
              <a:rPr lang="bs-Latn-BA" smtClean="0"/>
              <a:pPr/>
              <a:t>‹#›</a:t>
            </a:fld>
            <a:endParaRPr lang="bs-Latn-B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19" name="Footer Placeholder 18"/>
          <p:cNvSpPr>
            <a:spLocks noGrp="1"/>
          </p:cNvSpPr>
          <p:nvPr>
            <p:ph type="ftr" sz="quarter" idx="11"/>
          </p:nvPr>
        </p:nvSpPr>
        <p:spPr>
          <a:xfrm>
            <a:off x="3581400" y="76200"/>
            <a:ext cx="2895600" cy="288925"/>
          </a:xfrm>
        </p:spPr>
        <p:txBody>
          <a:bodyPr/>
          <a:lstStyle/>
          <a:p>
            <a:endParaRPr lang="bs-Latn-BA"/>
          </a:p>
        </p:txBody>
      </p:sp>
      <p:sp>
        <p:nvSpPr>
          <p:cNvPr id="16" name="Slide Number Placeholder 15"/>
          <p:cNvSpPr>
            <a:spLocks noGrp="1"/>
          </p:cNvSpPr>
          <p:nvPr>
            <p:ph type="sldNum" sz="quarter" idx="12"/>
          </p:nvPr>
        </p:nvSpPr>
        <p:spPr>
          <a:xfrm>
            <a:off x="8229600" y="6473952"/>
            <a:ext cx="758952" cy="246888"/>
          </a:xfrm>
        </p:spPr>
        <p:txBody>
          <a:bodyPr/>
          <a:lstStyle/>
          <a:p>
            <a:fld id="{A0BC4833-A420-4E18-A377-D6DD146C971B}" type="slidenum">
              <a:rPr lang="bs-Latn-BA" smtClean="0"/>
              <a:pPr/>
              <a:t>‹#›</a:t>
            </a:fld>
            <a:endParaRPr lang="bs-Latn-B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11" name="Footer Placeholder 10"/>
          <p:cNvSpPr>
            <a:spLocks noGrp="1"/>
          </p:cNvSpPr>
          <p:nvPr>
            <p:ph type="ftr" sz="quarter" idx="11"/>
          </p:nvPr>
        </p:nvSpPr>
        <p:spPr/>
        <p:txBody>
          <a:bodyPr/>
          <a:lstStyle/>
          <a:p>
            <a:endParaRPr lang="bs-Latn-BA"/>
          </a:p>
        </p:txBody>
      </p:sp>
      <p:sp>
        <p:nvSpPr>
          <p:cNvPr id="16" name="Slide Number Placeholder 15"/>
          <p:cNvSpPr>
            <a:spLocks noGrp="1"/>
          </p:cNvSpPr>
          <p:nvPr>
            <p:ph type="sldNum" sz="quarter" idx="12"/>
          </p:nvPr>
        </p:nvSpPr>
        <p:spPr/>
        <p:txBody>
          <a:bodyPr/>
          <a:lstStyle/>
          <a:p>
            <a:fld id="{A0BC4833-A420-4E18-A377-D6DD146C971B}" type="slidenum">
              <a:rPr lang="bs-Latn-BA" smtClean="0"/>
              <a:pPr/>
              <a:t>‹#›</a:t>
            </a:fld>
            <a:endParaRPr lang="bs-Latn-BA"/>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10" name="Footer Placeholder 9"/>
          <p:cNvSpPr>
            <a:spLocks noGrp="1"/>
          </p:cNvSpPr>
          <p:nvPr>
            <p:ph type="ftr" sz="quarter" idx="11"/>
          </p:nvPr>
        </p:nvSpPr>
        <p:spPr/>
        <p:txBody>
          <a:bodyPr/>
          <a:lstStyle/>
          <a:p>
            <a:endParaRPr lang="bs-Latn-BA"/>
          </a:p>
        </p:txBody>
      </p:sp>
      <p:sp>
        <p:nvSpPr>
          <p:cNvPr id="31" name="Slide Number Placeholder 30"/>
          <p:cNvSpPr>
            <a:spLocks noGrp="1"/>
          </p:cNvSpPr>
          <p:nvPr>
            <p:ph type="sldNum" sz="quarter" idx="12"/>
          </p:nvPr>
        </p:nvSpPr>
        <p:spPr/>
        <p:txBody>
          <a:bodyPr/>
          <a:lstStyle/>
          <a:p>
            <a:fld id="{A0BC4833-A420-4E18-A377-D6DD146C971B}" type="slidenum">
              <a:rPr lang="bs-Latn-BA" smtClean="0"/>
              <a:pPr/>
              <a:t>‹#›</a:t>
            </a:fld>
            <a:endParaRPr lang="bs-Latn-B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a:xfrm>
            <a:off x="8229600" y="6477000"/>
            <a:ext cx="762000" cy="246888"/>
          </a:xfrm>
        </p:spPr>
        <p:txBody>
          <a:bodyPr/>
          <a:lstStyle/>
          <a:p>
            <a:fld id="{A0BC4833-A420-4E18-A377-D6DD146C971B}" type="slidenum">
              <a:rPr lang="bs-Latn-BA" smtClean="0"/>
              <a:pPr/>
              <a:t>‹#›</a:t>
            </a:fld>
            <a:endParaRPr lang="bs-Latn-BA"/>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21" name="Footer Placeholder 20"/>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A0BC4833-A420-4E18-A377-D6DD146C971B}" type="slidenum">
              <a:rPr lang="bs-Latn-BA" smtClean="0"/>
              <a:pPr/>
              <a:t>‹#›</a:t>
            </a:fld>
            <a:endParaRPr lang="bs-Latn-B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24" name="Footer Placeholder 23"/>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A0BC4833-A420-4E18-A377-D6DD146C971B}" type="slidenum">
              <a:rPr lang="bs-Latn-BA" smtClean="0"/>
              <a:pPr/>
              <a:t>‹#›</a:t>
            </a:fld>
            <a:endParaRPr lang="bs-Latn-B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29" name="Footer Placeholder 28"/>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A0BC4833-A420-4E18-A377-D6DD146C971B}" type="slidenum">
              <a:rPr lang="bs-Latn-BA" smtClean="0"/>
              <a:pPr/>
              <a:t>‹#›</a:t>
            </a:fld>
            <a:endParaRPr lang="bs-Latn-B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8A7002E-82FE-480D-A599-634CF0E29074}" type="datetimeFigureOut">
              <a:rPr lang="sr-Latn-CS" smtClean="0"/>
              <a:pPr/>
              <a:t>21.8.2015</a:t>
            </a:fld>
            <a:endParaRPr lang="bs-Latn-BA"/>
          </a:p>
        </p:txBody>
      </p:sp>
      <p:sp>
        <p:nvSpPr>
          <p:cNvPr id="5" name="Footer Placeholder 4"/>
          <p:cNvSpPr>
            <a:spLocks noGrp="1"/>
          </p:cNvSpPr>
          <p:nvPr>
            <p:ph type="ftr" sz="quarter" idx="11"/>
          </p:nvPr>
        </p:nvSpPr>
        <p:spPr/>
        <p:txBody>
          <a:bodyPr/>
          <a:lstStyle/>
          <a:p>
            <a:endParaRPr lang="bs-Latn-BA"/>
          </a:p>
        </p:txBody>
      </p:sp>
      <p:sp>
        <p:nvSpPr>
          <p:cNvPr id="31" name="Slide Number Placeholder 30"/>
          <p:cNvSpPr>
            <a:spLocks noGrp="1"/>
          </p:cNvSpPr>
          <p:nvPr>
            <p:ph type="sldNum" sz="quarter" idx="12"/>
          </p:nvPr>
        </p:nvSpPr>
        <p:spPr/>
        <p:txBody>
          <a:bodyPr/>
          <a:lstStyle/>
          <a:p>
            <a:fld id="{A0BC4833-A420-4E18-A377-D6DD146C971B}" type="slidenum">
              <a:rPr lang="bs-Latn-BA" smtClean="0"/>
              <a:pPr/>
              <a:t>‹#›</a:t>
            </a:fld>
            <a:endParaRPr lang="bs-Latn-BA"/>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8A7002E-82FE-480D-A599-634CF0E29074}" type="datetimeFigureOut">
              <a:rPr lang="sr-Latn-CS" smtClean="0"/>
              <a:pPr/>
              <a:t>21.8.2015</a:t>
            </a:fld>
            <a:endParaRPr lang="bs-Latn-BA"/>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bs-Latn-BA"/>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0BC4833-A420-4E18-A377-D6DD146C971B}" type="slidenum">
              <a:rPr lang="bs-Latn-BA" smtClean="0"/>
              <a:pPr/>
              <a:t>‹#›</a:t>
            </a:fld>
            <a:endParaRPr lang="bs-Latn-BA"/>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4282" y="1785926"/>
            <a:ext cx="8672514" cy="857256"/>
          </a:xfrm>
        </p:spPr>
        <p:txBody>
          <a:bodyPr>
            <a:normAutofit fontScale="90000"/>
          </a:bodyPr>
          <a:lstStyle/>
          <a:p>
            <a:pPr algn="ctr">
              <a:lnSpc>
                <a:spcPct val="150000"/>
              </a:lnSpc>
            </a:pPr>
            <a:r>
              <a:rPr lang="sr-Latn-BA" sz="4000" b="1" dirty="0" smtClean="0"/>
              <a:t/>
            </a:r>
            <a:br>
              <a:rPr lang="sr-Latn-BA" sz="4000" b="1" dirty="0" smtClean="0"/>
            </a:br>
            <a:r>
              <a:rPr lang="sr-Latn-BA" sz="4000" b="1" cap="none" dirty="0" smtClean="0">
                <a:solidFill>
                  <a:schemeClr val="tx1"/>
                </a:solidFill>
              </a:rPr>
              <a:t>Analiza kategorije </a:t>
            </a:r>
            <a:r>
              <a:rPr lang="sr-Latn-BA" sz="4000" b="1" i="1" cap="none" dirty="0" smtClean="0">
                <a:solidFill>
                  <a:schemeClr val="tx1"/>
                </a:solidFill>
              </a:rPr>
              <a:t>mladost</a:t>
            </a:r>
            <a:r>
              <a:rPr lang="sr-Latn-BA" sz="4000" b="1" cap="none" dirty="0" smtClean="0">
                <a:solidFill>
                  <a:schemeClr val="tx1"/>
                </a:solidFill>
              </a:rPr>
              <a:t> i </a:t>
            </a:r>
            <a:r>
              <a:rPr lang="sr-Latn-BA" sz="4000" b="1" i="1" cap="none" dirty="0" smtClean="0">
                <a:solidFill>
                  <a:schemeClr val="tx1"/>
                </a:solidFill>
              </a:rPr>
              <a:t>starost</a:t>
            </a:r>
            <a:r>
              <a:rPr lang="sr-Latn-BA" sz="4000" b="1" cap="none" dirty="0" smtClean="0">
                <a:solidFill>
                  <a:schemeClr val="tx1"/>
                </a:solidFill>
              </a:rPr>
              <a:t> </a:t>
            </a:r>
            <a:br>
              <a:rPr lang="sr-Latn-BA" sz="4000" b="1" cap="none" dirty="0" smtClean="0">
                <a:solidFill>
                  <a:schemeClr val="tx1"/>
                </a:solidFill>
              </a:rPr>
            </a:br>
            <a:r>
              <a:rPr lang="sr-Latn-BA" sz="4000" b="1" cap="none" dirty="0" smtClean="0">
                <a:solidFill>
                  <a:schemeClr val="tx1"/>
                </a:solidFill>
              </a:rPr>
              <a:t> u frazeologiji Ćopićevih djela</a:t>
            </a:r>
            <a:r>
              <a:rPr lang="bs-Latn-BA" dirty="0" smtClean="0"/>
              <a:t/>
            </a:r>
            <a:br>
              <a:rPr lang="bs-Latn-BA" dirty="0" smtClean="0"/>
            </a:br>
            <a:endParaRPr lang="bs-Latn-BA" dirty="0"/>
          </a:p>
        </p:txBody>
      </p:sp>
      <p:sp>
        <p:nvSpPr>
          <p:cNvPr id="5" name="Subtitle 4"/>
          <p:cNvSpPr>
            <a:spLocks noGrp="1"/>
          </p:cNvSpPr>
          <p:nvPr>
            <p:ph type="subTitle" idx="1"/>
          </p:nvPr>
        </p:nvSpPr>
        <p:spPr>
          <a:xfrm>
            <a:off x="928662" y="5429264"/>
            <a:ext cx="7772400" cy="1143008"/>
          </a:xfrm>
        </p:spPr>
        <p:txBody>
          <a:bodyPr>
            <a:normAutofit fontScale="92500" lnSpcReduction="10000"/>
          </a:bodyPr>
          <a:lstStyle/>
          <a:p>
            <a:pPr algn="ctr"/>
            <a:r>
              <a:rPr lang="bs-Latn-BA" dirty="0" smtClean="0">
                <a:solidFill>
                  <a:schemeClr val="tx1"/>
                </a:solidFill>
              </a:rPr>
              <a:t>Djetinjstvo, mladost i starost u Ćopićevom stvaralaštvu</a:t>
            </a:r>
          </a:p>
          <a:p>
            <a:pPr algn="l"/>
            <a:endParaRPr lang="bs-Latn-BA" dirty="0" smtClean="0">
              <a:solidFill>
                <a:schemeClr val="tx1"/>
              </a:solidFill>
            </a:endParaRPr>
          </a:p>
          <a:p>
            <a:pPr algn="ctr"/>
            <a:r>
              <a:rPr lang="bs-Latn-BA" dirty="0" smtClean="0">
                <a:solidFill>
                  <a:schemeClr val="tx1"/>
                </a:solidFill>
              </a:rPr>
              <a:t>Banja Luka, 4.–5. 9. 2015.</a:t>
            </a:r>
            <a:endParaRPr lang="bs-Latn-BA" dirty="0">
              <a:solidFill>
                <a:schemeClr val="tx1"/>
              </a:solidFill>
            </a:endParaRPr>
          </a:p>
        </p:txBody>
      </p:sp>
      <p:sp>
        <p:nvSpPr>
          <p:cNvPr id="6" name="Subtitle 4"/>
          <p:cNvSpPr txBox="1">
            <a:spLocks/>
          </p:cNvSpPr>
          <p:nvPr/>
        </p:nvSpPr>
        <p:spPr>
          <a:xfrm>
            <a:off x="642910" y="285728"/>
            <a:ext cx="7772400" cy="1815670"/>
          </a:xfrm>
          <a:prstGeom prst="rect">
            <a:avLst/>
          </a:prstGeom>
        </p:spPr>
        <p:txBody>
          <a:bodyPr vert="horz" anchor="b">
            <a:noAutofit/>
          </a:bodyPr>
          <a:lstStyle/>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bs-Latn-BA" b="1"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bs-Latn-BA" b="1" dirty="0" smtClean="0">
              <a:latin typeface="Arial" pitchFamily="34" charset="0"/>
              <a:cs typeface="Arial" pitchFamily="34" charset="0"/>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bs-Latn-BA" b="1"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bs-Latn-BA" b="1" dirty="0" smtClean="0">
              <a:latin typeface="Arial" pitchFamily="34" charset="0"/>
              <a:cs typeface="Arial" pitchFamily="34" charset="0"/>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bs-Latn-BA" b="1"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bs-Latn-BA" b="1" dirty="0" smtClean="0">
              <a:latin typeface="Arial" pitchFamily="34" charset="0"/>
              <a:cs typeface="Arial" pitchFamily="34" charset="0"/>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bs-Latn-BA" b="1"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bs-Latn-BA" b="1" dirty="0" smtClean="0">
              <a:latin typeface="Arial" pitchFamily="34" charset="0"/>
              <a:cs typeface="Arial" pitchFamily="34" charset="0"/>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bs-Latn-BA" b="1" i="0" u="none" strike="noStrike" kern="1200" cap="none" spc="0" normalizeH="0" baseline="0" noProof="0" dirty="0" smtClean="0">
                <a:ln>
                  <a:noFill/>
                </a:ln>
                <a:solidFill>
                  <a:schemeClr val="tx1"/>
                </a:solidFill>
                <a:effectLst/>
                <a:uLnTx/>
                <a:uFillTx/>
                <a:latin typeface="Arial" pitchFamily="34" charset="0"/>
                <a:cs typeface="Arial" pitchFamily="34" charset="0"/>
              </a:rPr>
              <a:t>dr. sc. Zrinka Ćoralić / mr. Mersina Šehić</a:t>
            </a: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bs-Latn-BA"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bs-Latn-BA" b="0" i="0" u="none" strike="noStrike" kern="1200" cap="none" spc="0" normalizeH="0" baseline="0" noProof="0" dirty="0" smtClean="0">
                <a:ln>
                  <a:noFill/>
                </a:ln>
                <a:solidFill>
                  <a:schemeClr val="tx1"/>
                </a:solidFill>
                <a:effectLst/>
                <a:uLnTx/>
                <a:uFillTx/>
                <a:latin typeface="Arial" pitchFamily="34" charset="0"/>
                <a:cs typeface="Arial" pitchFamily="34" charset="0"/>
              </a:rPr>
              <a:t>Univerzitet u Bihaću</a:t>
            </a: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bs-Latn-BA" dirty="0" smtClean="0">
              <a:latin typeface="Arial" pitchFamily="34" charset="0"/>
              <a:cs typeface="Arial" pitchFamily="34" charset="0"/>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bs-Latn-BA" b="0" i="0" u="none" strike="noStrike" kern="1200" cap="none" spc="0" normalizeH="0" baseline="0" noProof="0" dirty="0" smtClean="0">
                <a:ln>
                  <a:noFill/>
                </a:ln>
                <a:effectLst/>
                <a:uLnTx/>
                <a:uFillTx/>
                <a:latin typeface="Arial" pitchFamily="34" charset="0"/>
                <a:cs typeface="Arial" pitchFamily="34" charset="0"/>
              </a:rPr>
              <a:t>zrinka_coralic@yahoo.com</a:t>
            </a: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lang="bs-Latn-BA" dirty="0" smtClean="0">
                <a:latin typeface="Arial" pitchFamily="34" charset="0"/>
                <a:cs typeface="Arial" pitchFamily="34" charset="0"/>
              </a:rPr>
              <a:t>mersina.sehic@yahoo.com </a:t>
            </a:r>
            <a:endParaRPr kumimoji="0" lang="bs-Latn-BA" b="0" i="0" u="none" strike="noStrike" kern="1200" cap="none" spc="0" normalizeH="0" baseline="0" noProof="0" dirty="0" smtClean="0">
              <a:ln>
                <a:noFill/>
              </a:ln>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642918"/>
            <a:ext cx="8458200" cy="3929090"/>
          </a:xfrm>
        </p:spPr>
        <p:txBody>
          <a:bodyPr>
            <a:normAutofit/>
          </a:bodyPr>
          <a:lstStyle/>
          <a:p>
            <a:pPr algn="just">
              <a:lnSpc>
                <a:spcPct val="150000"/>
              </a:lnSpc>
            </a:pPr>
            <a:r>
              <a:rPr lang="hr-HR" dirty="0" smtClean="0">
                <a:solidFill>
                  <a:schemeClr val="tx1"/>
                </a:solidFill>
              </a:rPr>
              <a:t>Frazeme smo podijelili u dvije skupine</a:t>
            </a:r>
          </a:p>
          <a:p>
            <a:pPr marL="457200" indent="-457200" algn="just">
              <a:lnSpc>
                <a:spcPct val="150000"/>
              </a:lnSpc>
              <a:buFont typeface="+mj-lt"/>
              <a:buAutoNum type="arabicPeriod"/>
            </a:pPr>
            <a:r>
              <a:rPr lang="hr-HR" dirty="0" smtClean="0">
                <a:solidFill>
                  <a:schemeClr val="tx1"/>
                </a:solidFill>
              </a:rPr>
              <a:t>frazeme ispod nivoa rečenice </a:t>
            </a:r>
          </a:p>
          <a:p>
            <a:pPr marL="457200" indent="-457200" algn="just">
              <a:lnSpc>
                <a:spcPct val="150000"/>
              </a:lnSpc>
              <a:buFont typeface="+mj-lt"/>
              <a:buAutoNum type="arabicPeriod"/>
            </a:pPr>
            <a:r>
              <a:rPr lang="hr-HR" dirty="0" smtClean="0">
                <a:solidFill>
                  <a:schemeClr val="tx1"/>
                </a:solidFill>
              </a:rPr>
              <a:t>frazeme na nivou rečenice, </a:t>
            </a:r>
          </a:p>
          <a:p>
            <a:pPr algn="just">
              <a:lnSpc>
                <a:spcPct val="150000"/>
              </a:lnSpc>
            </a:pPr>
            <a:r>
              <a:rPr lang="hr-HR" dirty="0" smtClean="0">
                <a:solidFill>
                  <a:schemeClr val="tx1"/>
                </a:solidFill>
              </a:rPr>
              <a:t>a zatim smo ih dalje svrstali po tome da li se odnose na mladost, srednje životno doba, starost, ili i na mladost i na starost.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57166"/>
            <a:ext cx="8458200" cy="5000660"/>
          </a:xfrm>
        </p:spPr>
        <p:txBody>
          <a:bodyPr>
            <a:normAutofit fontScale="92500" lnSpcReduction="20000"/>
          </a:bodyPr>
          <a:lstStyle/>
          <a:p>
            <a:r>
              <a:rPr lang="bs-Latn-BA" dirty="0" smtClean="0">
                <a:solidFill>
                  <a:schemeClr val="tx1"/>
                </a:solidFill>
              </a:rPr>
              <a:t>Frazemi koji se odnose na </a:t>
            </a:r>
            <a:r>
              <a:rPr lang="bs-Latn-BA" b="1" dirty="0" smtClean="0">
                <a:solidFill>
                  <a:schemeClr val="accent1"/>
                </a:solidFill>
              </a:rPr>
              <a:t> </a:t>
            </a:r>
            <a:r>
              <a:rPr lang="bs-Latn-BA" b="1" i="1" dirty="0" smtClean="0">
                <a:solidFill>
                  <a:schemeClr val="accent1"/>
                </a:solidFill>
              </a:rPr>
              <a:t>mladost</a:t>
            </a:r>
            <a:r>
              <a:rPr lang="bs-Latn-BA" i="1" dirty="0" smtClean="0">
                <a:solidFill>
                  <a:schemeClr val="tx1"/>
                </a:solidFill>
              </a:rPr>
              <a:t>:</a:t>
            </a:r>
          </a:p>
          <a:p>
            <a:pPr marL="457200" indent="-457200">
              <a:buFont typeface="+mj-lt"/>
              <a:buAutoNum type="arabicPeriod"/>
            </a:pPr>
            <a:r>
              <a:rPr lang="bs-Latn-BA" dirty="0" smtClean="0">
                <a:solidFill>
                  <a:schemeClr val="tx1"/>
                </a:solidFill>
              </a:rPr>
              <a:t>frazemi ispod nivoa rečenice (7 primjera: </a:t>
            </a:r>
            <a:r>
              <a:rPr lang="bs-Latn-BA" i="1" dirty="0" smtClean="0">
                <a:solidFill>
                  <a:schemeClr val="tx1"/>
                </a:solidFill>
              </a:rPr>
              <a:t>mladost–ludost</a:t>
            </a:r>
            <a:r>
              <a:rPr lang="bs-Latn-BA" dirty="0" smtClean="0">
                <a:solidFill>
                  <a:schemeClr val="tx1"/>
                </a:solidFill>
              </a:rPr>
              <a:t> Ć2; </a:t>
            </a:r>
            <a:r>
              <a:rPr lang="bs-Latn-BA" i="1" dirty="0" smtClean="0">
                <a:solidFill>
                  <a:schemeClr val="tx1"/>
                </a:solidFill>
              </a:rPr>
              <a:t>mlađe–slađe</a:t>
            </a:r>
            <a:r>
              <a:rPr lang="bs-Latn-BA" dirty="0" smtClean="0">
                <a:solidFill>
                  <a:schemeClr val="tx1"/>
                </a:solidFill>
              </a:rPr>
              <a:t> BS; </a:t>
            </a:r>
            <a:r>
              <a:rPr lang="bs-Latn-BA" i="1" dirty="0" smtClean="0">
                <a:solidFill>
                  <a:schemeClr val="tx1"/>
                </a:solidFill>
              </a:rPr>
              <a:t>u cvijetu mladosti</a:t>
            </a:r>
            <a:r>
              <a:rPr lang="bs-Latn-BA" dirty="0" smtClean="0">
                <a:solidFill>
                  <a:schemeClr val="tx1"/>
                </a:solidFill>
              </a:rPr>
              <a:t> Op; </a:t>
            </a:r>
            <a:r>
              <a:rPr lang="bs-Latn-BA" i="1" dirty="0" smtClean="0">
                <a:solidFill>
                  <a:schemeClr val="tx1"/>
                </a:solidFill>
              </a:rPr>
              <a:t>mlad kao rosa</a:t>
            </a:r>
            <a:r>
              <a:rPr lang="bs-Latn-BA" dirty="0" smtClean="0">
                <a:solidFill>
                  <a:schemeClr val="tx1"/>
                </a:solidFill>
              </a:rPr>
              <a:t> Op; </a:t>
            </a:r>
            <a:r>
              <a:rPr lang="bs-Latn-BA" i="1" dirty="0" smtClean="0">
                <a:solidFill>
                  <a:schemeClr val="tx1"/>
                </a:solidFill>
              </a:rPr>
              <a:t>biti mlad i zelen</a:t>
            </a:r>
            <a:r>
              <a:rPr lang="bs-Latn-BA" dirty="0" smtClean="0">
                <a:solidFill>
                  <a:schemeClr val="tx1"/>
                </a:solidFill>
              </a:rPr>
              <a:t> Ć1, HEFR; </a:t>
            </a:r>
            <a:r>
              <a:rPr lang="bs-Latn-BA" i="1" dirty="0" smtClean="0">
                <a:solidFill>
                  <a:schemeClr val="tx1"/>
                </a:solidFill>
              </a:rPr>
              <a:t>biti još u pelenama</a:t>
            </a:r>
            <a:r>
              <a:rPr lang="bs-Latn-BA" dirty="0" smtClean="0">
                <a:solidFill>
                  <a:schemeClr val="tx1"/>
                </a:solidFill>
              </a:rPr>
              <a:t> A; </a:t>
            </a:r>
            <a:r>
              <a:rPr lang="bs-Latn-BA" i="1" dirty="0" smtClean="0">
                <a:solidFill>
                  <a:schemeClr val="tx1"/>
                </a:solidFill>
              </a:rPr>
              <a:t>objasniti/obraćati se komu što kao malom djetetu</a:t>
            </a:r>
            <a:r>
              <a:rPr lang="bs-Latn-BA" dirty="0" smtClean="0">
                <a:solidFill>
                  <a:schemeClr val="tx1"/>
                </a:solidFill>
              </a:rPr>
              <a:t> HEFR)</a:t>
            </a:r>
          </a:p>
          <a:p>
            <a:pPr marL="457200" indent="-457200">
              <a:buFont typeface="+mj-lt"/>
              <a:buAutoNum type="arabicPeriod"/>
            </a:pPr>
            <a:r>
              <a:rPr lang="bs-Latn-BA" dirty="0" smtClean="0">
                <a:solidFill>
                  <a:schemeClr val="tx1"/>
                </a:solidFill>
              </a:rPr>
              <a:t>frazemi na nivou rečenice (1 primjer: </a:t>
            </a:r>
            <a:r>
              <a:rPr lang="hr-HR" i="1" dirty="0" smtClean="0">
                <a:solidFill>
                  <a:schemeClr val="tx1"/>
                </a:solidFill>
              </a:rPr>
              <a:t>Na mladima svijet ostaje</a:t>
            </a:r>
            <a:r>
              <a:rPr lang="hr-HR" dirty="0" smtClean="0">
                <a:solidFill>
                  <a:schemeClr val="tx1"/>
                </a:solidFill>
              </a:rPr>
              <a:t> </a:t>
            </a:r>
            <a:r>
              <a:rPr lang="bs-Latn-BA" dirty="0" smtClean="0">
                <a:solidFill>
                  <a:schemeClr val="tx1"/>
                </a:solidFill>
              </a:rPr>
              <a:t>VHER, KRP).</a:t>
            </a:r>
          </a:p>
          <a:p>
            <a:r>
              <a:rPr lang="bs-Latn-BA" dirty="0" smtClean="0">
                <a:solidFill>
                  <a:schemeClr val="tx1"/>
                </a:solidFill>
              </a:rPr>
              <a:t>Većina frazema:</a:t>
            </a:r>
          </a:p>
          <a:p>
            <a:pPr>
              <a:buFont typeface="Wingdings" pitchFamily="2" charset="2"/>
              <a:buChar char="Ø"/>
            </a:pPr>
            <a:r>
              <a:rPr lang="bs-Latn-BA" dirty="0" smtClean="0">
                <a:solidFill>
                  <a:schemeClr val="tx1"/>
                </a:solidFill>
              </a:rPr>
              <a:t> ima pozitivnu konotaciju</a:t>
            </a:r>
          </a:p>
          <a:p>
            <a:r>
              <a:rPr lang="bs-Latn-BA" dirty="0" smtClean="0">
                <a:solidFill>
                  <a:schemeClr val="tx1"/>
                </a:solidFill>
              </a:rPr>
              <a:t>	osim frazema </a:t>
            </a:r>
            <a:r>
              <a:rPr lang="bs-Latn-BA" i="1" dirty="0" smtClean="0">
                <a:solidFill>
                  <a:schemeClr val="tx1"/>
                </a:solidFill>
              </a:rPr>
              <a:t>biti mlad i zelen</a:t>
            </a:r>
            <a:r>
              <a:rPr lang="bs-Latn-BA" dirty="0" smtClean="0">
                <a:solidFill>
                  <a:schemeClr val="tx1"/>
                </a:solidFill>
              </a:rPr>
              <a:t> (Ć1, HEFR), </a:t>
            </a:r>
            <a:r>
              <a:rPr lang="bs-Latn-BA" i="1" dirty="0" smtClean="0">
                <a:solidFill>
                  <a:schemeClr val="tx1"/>
                </a:solidFill>
              </a:rPr>
              <a:t>biti još u pelenama</a:t>
            </a:r>
            <a:r>
              <a:rPr lang="bs-Latn-BA" dirty="0" smtClean="0">
                <a:solidFill>
                  <a:schemeClr val="tx1"/>
                </a:solidFill>
              </a:rPr>
              <a:t> 	(A) i </a:t>
            </a:r>
            <a:r>
              <a:rPr lang="bs-Latn-BA" i="1" dirty="0" smtClean="0">
                <a:solidFill>
                  <a:schemeClr val="tx1"/>
                </a:solidFill>
              </a:rPr>
              <a:t>objasniti/obraćati se komu što kao malom djetetu</a:t>
            </a:r>
            <a:r>
              <a:rPr lang="bs-Latn-BA" dirty="0" smtClean="0">
                <a:solidFill>
                  <a:schemeClr val="tx1"/>
                </a:solidFill>
              </a:rPr>
              <a:t> (HEFR). </a:t>
            </a:r>
          </a:p>
          <a:p>
            <a:pPr>
              <a:buFont typeface="Wingdings" pitchFamily="2" charset="2"/>
              <a:buChar char="Ø"/>
            </a:pPr>
            <a:r>
              <a:rPr lang="bs-Latn-BA" dirty="0" smtClean="0">
                <a:solidFill>
                  <a:schemeClr val="tx1"/>
                </a:solidFill>
              </a:rPr>
              <a:t> eksplicitno se odnosi na mladost, tj. kao komponentu imaju lekseme </a:t>
            </a:r>
            <a:r>
              <a:rPr lang="bs-Latn-BA" i="1" dirty="0" smtClean="0">
                <a:solidFill>
                  <a:schemeClr val="tx1"/>
                </a:solidFill>
              </a:rPr>
              <a:t>mlad</a:t>
            </a:r>
            <a:r>
              <a:rPr lang="bs-Latn-BA" dirty="0" smtClean="0">
                <a:solidFill>
                  <a:schemeClr val="tx1"/>
                </a:solidFill>
              </a:rPr>
              <a:t> ili </a:t>
            </a:r>
            <a:r>
              <a:rPr lang="bs-Latn-BA" i="1" dirty="0" smtClean="0">
                <a:solidFill>
                  <a:schemeClr val="tx1"/>
                </a:solidFill>
              </a:rPr>
              <a:t>mladost</a:t>
            </a:r>
            <a:r>
              <a:rPr lang="bs-Latn-BA" dirty="0" smtClean="0">
                <a:solidFill>
                  <a:schemeClr val="tx1"/>
                </a:solidFill>
              </a:rPr>
              <a:t>, </a:t>
            </a:r>
          </a:p>
          <a:p>
            <a:r>
              <a:rPr lang="bs-Latn-BA" dirty="0" smtClean="0">
                <a:solidFill>
                  <a:schemeClr val="tx1"/>
                </a:solidFill>
              </a:rPr>
              <a:t>	osim dva primjera: </a:t>
            </a:r>
            <a:r>
              <a:rPr lang="bs-Latn-BA" i="1" dirty="0" smtClean="0">
                <a:solidFill>
                  <a:schemeClr val="tx1"/>
                </a:solidFill>
              </a:rPr>
              <a:t>biti još u pelenama</a:t>
            </a:r>
            <a:r>
              <a:rPr lang="bs-Latn-BA" dirty="0" smtClean="0">
                <a:solidFill>
                  <a:schemeClr val="tx1"/>
                </a:solidFill>
              </a:rPr>
              <a:t> (A) i </a:t>
            </a:r>
            <a:r>
              <a:rPr lang="bs-Latn-BA" i="1" dirty="0" smtClean="0">
                <a:solidFill>
                  <a:schemeClr val="tx1"/>
                </a:solidFill>
              </a:rPr>
              <a:t>objasniti/obraćati 	se komu što kao malom djetetu</a:t>
            </a:r>
            <a:r>
              <a:rPr lang="bs-Latn-BA" dirty="0" smtClean="0">
                <a:solidFill>
                  <a:schemeClr val="tx1"/>
                </a:solidFill>
              </a:rPr>
              <a:t> (HEFR).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571480"/>
            <a:ext cx="8458200" cy="4500594"/>
          </a:xfrm>
        </p:spPr>
        <p:txBody>
          <a:bodyPr>
            <a:normAutofit/>
          </a:bodyPr>
          <a:lstStyle/>
          <a:p>
            <a:pPr algn="just">
              <a:buFont typeface="Arial" pitchFamily="34" charset="0"/>
              <a:buChar char="•"/>
            </a:pPr>
            <a:r>
              <a:rPr lang="bs-Latn-BA" dirty="0" smtClean="0">
                <a:solidFill>
                  <a:schemeClr val="tx1"/>
                </a:solidFill>
              </a:rPr>
              <a:t>Frazemi koji se odnose na </a:t>
            </a:r>
            <a:r>
              <a:rPr lang="bs-Latn-BA" b="1" dirty="0" smtClean="0">
                <a:solidFill>
                  <a:schemeClr val="accent1"/>
                </a:solidFill>
              </a:rPr>
              <a:t>srednje životno doba </a:t>
            </a:r>
            <a:r>
              <a:rPr lang="bs-Latn-BA" dirty="0" smtClean="0">
                <a:solidFill>
                  <a:schemeClr val="tx1"/>
                </a:solidFill>
              </a:rPr>
              <a:t>uključuju 2 primjera frazema ispod nivoa rečenice (</a:t>
            </a:r>
            <a:r>
              <a:rPr lang="bs-Latn-BA" i="1" dirty="0" smtClean="0">
                <a:solidFill>
                  <a:schemeClr val="tx1"/>
                </a:solidFill>
              </a:rPr>
              <a:t>u najboljim godinama</a:t>
            </a:r>
            <a:r>
              <a:rPr lang="bs-Latn-BA" dirty="0" smtClean="0">
                <a:solidFill>
                  <a:schemeClr val="tx1"/>
                </a:solidFill>
              </a:rPr>
              <a:t>/ </a:t>
            </a:r>
            <a:r>
              <a:rPr lang="bs-Latn-BA" i="1" dirty="0" smtClean="0">
                <a:solidFill>
                  <a:schemeClr val="tx1"/>
                </a:solidFill>
              </a:rPr>
              <a:t>u najljepšim godinama</a:t>
            </a:r>
            <a:r>
              <a:rPr lang="bs-Latn-BA" dirty="0" smtClean="0">
                <a:solidFill>
                  <a:schemeClr val="tx1"/>
                </a:solidFill>
              </a:rPr>
              <a:t> VHER), koja imaju pozitivnu konotaciju.</a:t>
            </a:r>
          </a:p>
          <a:p>
            <a:pPr algn="just">
              <a:buFont typeface="Arial" pitchFamily="34" charset="0"/>
              <a:buChar char="•"/>
            </a:pPr>
            <a:endParaRPr lang="bs-Latn-BA" dirty="0" smtClean="0">
              <a:solidFill>
                <a:schemeClr val="tx1"/>
              </a:solidFill>
            </a:endParaRPr>
          </a:p>
          <a:p>
            <a:pPr algn="just">
              <a:buFont typeface="Arial" pitchFamily="34" charset="0"/>
              <a:buChar char="•"/>
            </a:pPr>
            <a:endParaRPr lang="bs-Latn-BA" dirty="0" smtClean="0">
              <a:solidFill>
                <a:schemeClr val="tx1"/>
              </a:solidFill>
            </a:endParaRPr>
          </a:p>
          <a:p>
            <a:pPr algn="just">
              <a:buFont typeface="Arial" pitchFamily="34" charset="0"/>
              <a:buChar char="•"/>
            </a:pPr>
            <a:endParaRPr lang="bs-Latn-BA" dirty="0" smtClean="0">
              <a:solidFill>
                <a:schemeClr val="tx1"/>
              </a:solidFill>
            </a:endParaRPr>
          </a:p>
          <a:p>
            <a:pPr algn="just">
              <a:buFont typeface="Arial" pitchFamily="34" charset="0"/>
              <a:buChar char="•"/>
            </a:pPr>
            <a:endParaRPr lang="bs-Latn-BA" dirty="0" smtClean="0">
              <a:solidFill>
                <a:schemeClr val="tx1"/>
              </a:solidFill>
            </a:endParaRPr>
          </a:p>
          <a:p>
            <a:pPr algn="just">
              <a:buFont typeface="Arial" pitchFamily="34" charset="0"/>
              <a:buChar char="•"/>
            </a:pPr>
            <a:endParaRPr lang="bs-Latn-BA" dirty="0" smtClean="0">
              <a:solidFill>
                <a:schemeClr val="tx1"/>
              </a:solidFill>
            </a:endParaRPr>
          </a:p>
          <a:p>
            <a:pPr algn="just">
              <a:buFont typeface="Arial" pitchFamily="34" charset="0"/>
              <a:buChar char="•"/>
            </a:pPr>
            <a:endParaRPr lang="bs-Latn-BA"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428604"/>
            <a:ext cx="8601076" cy="5143536"/>
          </a:xfrm>
        </p:spPr>
        <p:txBody>
          <a:bodyPr>
            <a:normAutofit fontScale="85000" lnSpcReduction="10000"/>
          </a:bodyPr>
          <a:lstStyle/>
          <a:p>
            <a:r>
              <a:rPr lang="bs-Latn-BA" dirty="0" smtClean="0">
                <a:solidFill>
                  <a:schemeClr val="tx1"/>
                </a:solidFill>
              </a:rPr>
              <a:t>Frazemi koji se odnose na </a:t>
            </a:r>
            <a:r>
              <a:rPr lang="bs-Latn-BA" b="1" dirty="0" smtClean="0">
                <a:solidFill>
                  <a:schemeClr val="accent1"/>
                </a:solidFill>
              </a:rPr>
              <a:t>starost</a:t>
            </a:r>
            <a:r>
              <a:rPr lang="bs-Latn-BA" dirty="0" smtClean="0">
                <a:solidFill>
                  <a:schemeClr val="tx1"/>
                </a:solidFill>
              </a:rPr>
              <a:t>:</a:t>
            </a:r>
          </a:p>
          <a:p>
            <a:endParaRPr lang="bs-Latn-BA" dirty="0" smtClean="0">
              <a:solidFill>
                <a:schemeClr val="tx1"/>
              </a:solidFill>
            </a:endParaRPr>
          </a:p>
          <a:p>
            <a:pPr>
              <a:buFont typeface="Wingdings" pitchFamily="2" charset="2"/>
              <a:buChar char="Ø"/>
            </a:pPr>
            <a:r>
              <a:rPr lang="bs-Latn-BA" dirty="0" smtClean="0">
                <a:solidFill>
                  <a:schemeClr val="tx1"/>
                </a:solidFill>
              </a:rPr>
              <a:t> frazemi ispod nivoa rečenice (16 primjera</a:t>
            </a:r>
            <a:r>
              <a:rPr lang="bs-Latn-BA" dirty="0" smtClean="0">
                <a:solidFill>
                  <a:schemeClr val="tx1"/>
                </a:solidFill>
              </a:rPr>
              <a:t>):</a:t>
            </a:r>
            <a:endParaRPr lang="bs-Latn-BA" dirty="0" smtClean="0">
              <a:solidFill>
                <a:schemeClr val="tx1"/>
              </a:solidFill>
            </a:endParaRPr>
          </a:p>
          <a:p>
            <a:pPr marL="252000"/>
            <a:r>
              <a:rPr lang="bs-Latn-BA" dirty="0" smtClean="0">
                <a:solidFill>
                  <a:schemeClr val="tx1"/>
                </a:solidFill>
              </a:rPr>
              <a:t>Najveći broj frazema ispod nivoa rečenice (ukupno 9 primjera) realizuje se leksemom </a:t>
            </a:r>
            <a:r>
              <a:rPr lang="bs-Latn-BA" dirty="0" smtClean="0">
                <a:solidFill>
                  <a:schemeClr val="tx1"/>
                </a:solidFill>
              </a:rPr>
              <a:t>godina, npr. : </a:t>
            </a:r>
            <a:r>
              <a:rPr lang="bs-Latn-BA" i="1" dirty="0" smtClean="0">
                <a:solidFill>
                  <a:schemeClr val="tx1"/>
                </a:solidFill>
              </a:rPr>
              <a:t>biti u godinama</a:t>
            </a:r>
            <a:r>
              <a:rPr lang="bs-Latn-BA" dirty="0" smtClean="0">
                <a:solidFill>
                  <a:schemeClr val="tx1"/>
                </a:solidFill>
              </a:rPr>
              <a:t> (Ć2), </a:t>
            </a:r>
            <a:r>
              <a:rPr lang="bs-Latn-BA" i="1" dirty="0" smtClean="0">
                <a:solidFill>
                  <a:schemeClr val="tx1"/>
                </a:solidFill>
              </a:rPr>
              <a:t>imati mnogo godina na grbači </a:t>
            </a:r>
            <a:r>
              <a:rPr lang="bs-Latn-BA" dirty="0" smtClean="0">
                <a:solidFill>
                  <a:schemeClr val="tx1"/>
                </a:solidFill>
              </a:rPr>
              <a:t>(Op</a:t>
            </a:r>
            <a:r>
              <a:rPr lang="bs-Latn-BA" dirty="0" smtClean="0">
                <a:solidFill>
                  <a:schemeClr val="tx1"/>
                </a:solidFill>
              </a:rPr>
              <a:t>), </a:t>
            </a:r>
            <a:r>
              <a:rPr lang="bs-Latn-BA" i="1" dirty="0" smtClean="0">
                <a:solidFill>
                  <a:schemeClr val="tx1"/>
                </a:solidFill>
              </a:rPr>
              <a:t>u </a:t>
            </a:r>
            <a:r>
              <a:rPr lang="bs-Latn-BA" i="1" dirty="0" smtClean="0">
                <a:solidFill>
                  <a:schemeClr val="tx1"/>
                </a:solidFill>
              </a:rPr>
              <a:t>visokim godinama</a:t>
            </a:r>
            <a:r>
              <a:rPr lang="bs-Latn-BA" dirty="0" smtClean="0">
                <a:solidFill>
                  <a:schemeClr val="tx1"/>
                </a:solidFill>
              </a:rPr>
              <a:t> (Op), </a:t>
            </a:r>
            <a:r>
              <a:rPr lang="bs-Latn-BA" i="1" dirty="0" smtClean="0">
                <a:solidFill>
                  <a:schemeClr val="tx1"/>
                </a:solidFill>
              </a:rPr>
              <a:t>bijele godine</a:t>
            </a:r>
            <a:r>
              <a:rPr lang="bs-Latn-BA" dirty="0" smtClean="0">
                <a:solidFill>
                  <a:schemeClr val="tx1"/>
                </a:solidFill>
              </a:rPr>
              <a:t> (Op), </a:t>
            </a:r>
            <a:r>
              <a:rPr lang="bs-Latn-BA" i="1" dirty="0" smtClean="0">
                <a:solidFill>
                  <a:schemeClr val="tx1"/>
                </a:solidFill>
              </a:rPr>
              <a:t>zaći u godine</a:t>
            </a:r>
            <a:r>
              <a:rPr lang="bs-Latn-BA" dirty="0" smtClean="0">
                <a:solidFill>
                  <a:schemeClr val="tx1"/>
                </a:solidFill>
              </a:rPr>
              <a:t> (Op</a:t>
            </a:r>
            <a:r>
              <a:rPr lang="bs-Latn-BA" dirty="0" smtClean="0">
                <a:solidFill>
                  <a:schemeClr val="tx1"/>
                </a:solidFill>
              </a:rPr>
              <a:t>)</a:t>
            </a:r>
          </a:p>
          <a:p>
            <a:pPr marL="252000"/>
            <a:r>
              <a:rPr lang="bs-Latn-BA" dirty="0" smtClean="0">
                <a:solidFill>
                  <a:schemeClr val="tx1"/>
                </a:solidFill>
              </a:rPr>
              <a:t>Ostali </a:t>
            </a:r>
            <a:r>
              <a:rPr lang="bs-Latn-BA" dirty="0" smtClean="0">
                <a:solidFill>
                  <a:schemeClr val="tx1"/>
                </a:solidFill>
              </a:rPr>
              <a:t>frazemi iz ove podgrupe su: </a:t>
            </a:r>
            <a:r>
              <a:rPr lang="de-DE" i="1" dirty="0" smtClean="0">
                <a:solidFill>
                  <a:schemeClr val="tx1"/>
                </a:solidFill>
              </a:rPr>
              <a:t>mlad kao rosa u podne</a:t>
            </a:r>
            <a:r>
              <a:rPr lang="de-DE" dirty="0" smtClean="0">
                <a:solidFill>
                  <a:schemeClr val="tx1"/>
                </a:solidFill>
              </a:rPr>
              <a:t> (Ć1, BS), </a:t>
            </a:r>
            <a:r>
              <a:rPr lang="bs-Latn-BA" i="1" dirty="0" smtClean="0">
                <a:solidFill>
                  <a:schemeClr val="tx1"/>
                </a:solidFill>
              </a:rPr>
              <a:t>pod stare dane</a:t>
            </a:r>
            <a:r>
              <a:rPr lang="bs-Latn-BA" dirty="0" smtClean="0">
                <a:solidFill>
                  <a:schemeClr val="tx1"/>
                </a:solidFill>
              </a:rPr>
              <a:t> (Op), </a:t>
            </a:r>
            <a:r>
              <a:rPr lang="bs-Latn-BA" i="1" dirty="0" smtClean="0">
                <a:solidFill>
                  <a:schemeClr val="tx1"/>
                </a:solidFill>
              </a:rPr>
              <a:t>star kao Biblija/ Metuzalem</a:t>
            </a:r>
            <a:r>
              <a:rPr lang="bs-Latn-BA" dirty="0" smtClean="0">
                <a:solidFill>
                  <a:schemeClr val="tx1"/>
                </a:solidFill>
              </a:rPr>
              <a:t> (Op</a:t>
            </a:r>
            <a:r>
              <a:rPr lang="bs-Latn-BA" dirty="0" smtClean="0">
                <a:solidFill>
                  <a:schemeClr val="tx1"/>
                </a:solidFill>
              </a:rPr>
              <a:t>)</a:t>
            </a:r>
            <a:r>
              <a:rPr lang="de-DE" dirty="0" smtClean="0">
                <a:solidFill>
                  <a:schemeClr val="tx1"/>
                </a:solidFill>
              </a:rPr>
              <a:t>, </a:t>
            </a:r>
            <a:r>
              <a:rPr lang="de-DE" i="1" dirty="0" smtClean="0">
                <a:solidFill>
                  <a:schemeClr val="tx1"/>
                </a:solidFill>
              </a:rPr>
              <a:t>star kao/ko Isusovo magare</a:t>
            </a:r>
            <a:r>
              <a:rPr lang="de-DE" dirty="0" smtClean="0">
                <a:solidFill>
                  <a:schemeClr val="tx1"/>
                </a:solidFill>
              </a:rPr>
              <a:t> (GGS), </a:t>
            </a:r>
            <a:r>
              <a:rPr lang="de-DE" i="1" dirty="0" smtClean="0">
                <a:solidFill>
                  <a:schemeClr val="tx1"/>
                </a:solidFill>
              </a:rPr>
              <a:t>biti jednom nogom u grobu</a:t>
            </a:r>
            <a:r>
              <a:rPr lang="de-DE" dirty="0" smtClean="0">
                <a:solidFill>
                  <a:schemeClr val="tx1"/>
                </a:solidFill>
              </a:rPr>
              <a:t> (</a:t>
            </a:r>
            <a:r>
              <a:rPr lang="de-DE" dirty="0" smtClean="0">
                <a:solidFill>
                  <a:schemeClr val="tx1"/>
                </a:solidFill>
              </a:rPr>
              <a:t>RBJ</a:t>
            </a:r>
            <a:r>
              <a:rPr lang="bs-Latn-BA" dirty="0" smtClean="0">
                <a:solidFill>
                  <a:schemeClr val="tx1"/>
                </a:solidFill>
              </a:rPr>
              <a:t>).</a:t>
            </a:r>
            <a:endParaRPr lang="bs-Latn-BA" dirty="0" smtClean="0">
              <a:solidFill>
                <a:schemeClr val="tx1"/>
              </a:solidFill>
            </a:endParaRPr>
          </a:p>
          <a:p>
            <a:pPr>
              <a:buFont typeface="Wingdings" pitchFamily="2" charset="2"/>
              <a:buChar char="Ø"/>
            </a:pPr>
            <a:endParaRPr lang="bs-Latn-BA" dirty="0" smtClean="0">
              <a:solidFill>
                <a:schemeClr val="tx1"/>
              </a:solidFill>
            </a:endParaRPr>
          </a:p>
          <a:p>
            <a:pPr>
              <a:buFont typeface="Wingdings" pitchFamily="2" charset="2"/>
              <a:buChar char="Ø"/>
            </a:pPr>
            <a:r>
              <a:rPr lang="bs-Latn-BA" dirty="0" smtClean="0">
                <a:solidFill>
                  <a:schemeClr val="tx1"/>
                </a:solidFill>
              </a:rPr>
              <a:t> frazemi na nivou rečenice (13 primjera):</a:t>
            </a:r>
          </a:p>
          <a:p>
            <a:pPr marL="252000"/>
            <a:r>
              <a:rPr lang="de-DE" dirty="0" smtClean="0">
                <a:solidFill>
                  <a:schemeClr val="tx1"/>
                </a:solidFill>
              </a:rPr>
              <a:t>Frazemi na nivou rečenice koji se odnose na starost </a:t>
            </a:r>
            <a:r>
              <a:rPr lang="de-DE" dirty="0" smtClean="0">
                <a:solidFill>
                  <a:schemeClr val="tx1"/>
                </a:solidFill>
              </a:rPr>
              <a:t>su</a:t>
            </a:r>
            <a:r>
              <a:rPr lang="bs-Latn-BA" dirty="0" smtClean="0">
                <a:solidFill>
                  <a:schemeClr val="tx1"/>
                </a:solidFill>
              </a:rPr>
              <a:t>, npr.</a:t>
            </a:r>
            <a:r>
              <a:rPr lang="de-DE" dirty="0" smtClean="0">
                <a:solidFill>
                  <a:schemeClr val="tx1"/>
                </a:solidFill>
              </a:rPr>
              <a:t>:</a:t>
            </a:r>
            <a:endParaRPr lang="bs-Latn-BA" dirty="0" smtClean="0">
              <a:solidFill>
                <a:schemeClr val="tx1"/>
              </a:solidFill>
            </a:endParaRPr>
          </a:p>
          <a:p>
            <a:pPr marL="252000"/>
            <a:r>
              <a:rPr lang="de-DE" dirty="0" smtClean="0">
                <a:solidFill>
                  <a:schemeClr val="tx1"/>
                </a:solidFill>
              </a:rPr>
              <a:t> </a:t>
            </a:r>
            <a:r>
              <a:rPr lang="de-DE" i="1" dirty="0" smtClean="0">
                <a:solidFill>
                  <a:schemeClr val="tx1"/>
                </a:solidFill>
              </a:rPr>
              <a:t>Bez stara panja, slabo je ognjište</a:t>
            </a:r>
            <a:r>
              <a:rPr lang="de-DE" dirty="0" smtClean="0">
                <a:solidFill>
                  <a:schemeClr val="tx1"/>
                </a:solidFill>
              </a:rPr>
              <a:t> (BS). </a:t>
            </a:r>
            <a:r>
              <a:rPr lang="de-DE" i="1" dirty="0" smtClean="0">
                <a:solidFill>
                  <a:schemeClr val="tx1"/>
                </a:solidFill>
              </a:rPr>
              <a:t>Bez </a:t>
            </a:r>
            <a:r>
              <a:rPr lang="de-DE" i="1" dirty="0" smtClean="0">
                <a:solidFill>
                  <a:schemeClr val="tx1"/>
                </a:solidFill>
              </a:rPr>
              <a:t>starca nema udarca</a:t>
            </a:r>
            <a:r>
              <a:rPr lang="de-DE" dirty="0" smtClean="0">
                <a:solidFill>
                  <a:schemeClr val="tx1"/>
                </a:solidFill>
              </a:rPr>
              <a:t> (BS). </a:t>
            </a:r>
            <a:r>
              <a:rPr lang="hr-HR" i="1" dirty="0" smtClean="0">
                <a:solidFill>
                  <a:schemeClr val="tx1"/>
                </a:solidFill>
              </a:rPr>
              <a:t>Nema lova bez staroga garova</a:t>
            </a:r>
            <a:r>
              <a:rPr lang="hr-HR" dirty="0" smtClean="0">
                <a:solidFill>
                  <a:schemeClr val="tx1"/>
                </a:solidFill>
              </a:rPr>
              <a:t> (KRP). </a:t>
            </a:r>
            <a:r>
              <a:rPr lang="de-DE" i="1" dirty="0" smtClean="0">
                <a:solidFill>
                  <a:schemeClr val="tx1"/>
                </a:solidFill>
              </a:rPr>
              <a:t>Star se pas ne uči lajati</a:t>
            </a:r>
            <a:r>
              <a:rPr lang="de-DE" dirty="0" smtClean="0">
                <a:solidFill>
                  <a:schemeClr val="tx1"/>
                </a:solidFill>
              </a:rPr>
              <a:t> (BS). </a:t>
            </a:r>
            <a:r>
              <a:rPr lang="hr-HR" i="1" dirty="0" smtClean="0">
                <a:solidFill>
                  <a:schemeClr val="tx1"/>
                </a:solidFill>
              </a:rPr>
              <a:t>Stara </a:t>
            </a:r>
            <a:r>
              <a:rPr lang="hr-HR" i="1" dirty="0" smtClean="0">
                <a:solidFill>
                  <a:schemeClr val="tx1"/>
                </a:solidFill>
              </a:rPr>
              <a:t>lisica u gvožđa ne upada</a:t>
            </a:r>
            <a:r>
              <a:rPr lang="hr-HR" b="1" dirty="0" smtClean="0">
                <a:solidFill>
                  <a:schemeClr val="tx1"/>
                </a:solidFill>
              </a:rPr>
              <a:t> </a:t>
            </a:r>
            <a:r>
              <a:rPr lang="hr-HR" dirty="0" smtClean="0">
                <a:solidFill>
                  <a:schemeClr val="tx1"/>
                </a:solidFill>
              </a:rPr>
              <a:t>(KRP). </a:t>
            </a:r>
            <a:r>
              <a:rPr lang="hr-HR" i="1" dirty="0" smtClean="0">
                <a:solidFill>
                  <a:schemeClr val="tx1"/>
                </a:solidFill>
              </a:rPr>
              <a:t>Staro vino, dobro vino</a:t>
            </a:r>
            <a:r>
              <a:rPr lang="hr-HR" dirty="0" smtClean="0">
                <a:solidFill>
                  <a:schemeClr val="tx1"/>
                </a:solidFill>
              </a:rPr>
              <a:t> (KRP). </a:t>
            </a:r>
            <a:r>
              <a:rPr lang="hr-HR" i="1" dirty="0" smtClean="0">
                <a:solidFill>
                  <a:schemeClr val="tx1"/>
                </a:solidFill>
              </a:rPr>
              <a:t>Sa starošću dolazi iskustvo</a:t>
            </a:r>
            <a:r>
              <a:rPr lang="hr-HR" dirty="0" smtClean="0">
                <a:solidFill>
                  <a:schemeClr val="tx1"/>
                </a:solidFill>
              </a:rPr>
              <a:t> (KRP). </a:t>
            </a:r>
            <a:r>
              <a:rPr lang="hr-HR" i="1" dirty="0" smtClean="0">
                <a:solidFill>
                  <a:schemeClr val="tx1"/>
                </a:solidFill>
              </a:rPr>
              <a:t>Starost, slabost, gotova bolest</a:t>
            </a:r>
            <a:r>
              <a:rPr lang="hr-HR" dirty="0" smtClean="0">
                <a:solidFill>
                  <a:schemeClr val="tx1"/>
                </a:solidFill>
              </a:rPr>
              <a:t> (KRP</a:t>
            </a:r>
            <a:r>
              <a:rPr lang="hr-HR" dirty="0" smtClean="0">
                <a:solidFill>
                  <a:schemeClr val="tx1"/>
                </a:solidFill>
              </a:rPr>
              <a:t>). </a:t>
            </a:r>
            <a:endParaRPr lang="bs-Latn-BA" dirty="0" smtClean="0">
              <a:solidFill>
                <a:schemeClr val="tx1"/>
              </a:solidFill>
            </a:endParaRPr>
          </a:p>
          <a:p>
            <a:pPr algn="just">
              <a:buFont typeface="Arial" pitchFamily="34" charset="0"/>
              <a:buChar char="•"/>
            </a:pPr>
            <a:endParaRPr lang="bs-Latn-BA"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0"/>
            <a:ext cx="8572560" cy="5643578"/>
          </a:xfrm>
        </p:spPr>
        <p:txBody>
          <a:bodyPr>
            <a:normAutofit lnSpcReduction="10000"/>
          </a:bodyPr>
          <a:lstStyle/>
          <a:p>
            <a:r>
              <a:rPr lang="bs-Latn-BA" dirty="0" smtClean="0">
                <a:solidFill>
                  <a:schemeClr val="tx1"/>
                </a:solidFill>
              </a:rPr>
              <a:t>Većina frazema koja se odnosi na </a:t>
            </a:r>
            <a:r>
              <a:rPr lang="bs-Latn-BA" i="1" dirty="0" smtClean="0">
                <a:solidFill>
                  <a:schemeClr val="tx1"/>
                </a:solidFill>
              </a:rPr>
              <a:t>starost</a:t>
            </a:r>
            <a:r>
              <a:rPr lang="bs-Latn-BA" dirty="0" smtClean="0">
                <a:solidFill>
                  <a:schemeClr val="tx1"/>
                </a:solidFill>
              </a:rPr>
              <a:t> ima </a:t>
            </a:r>
            <a:r>
              <a:rPr lang="bs-Latn-BA" u="sng" dirty="0" smtClean="0">
                <a:solidFill>
                  <a:schemeClr val="tx1"/>
                </a:solidFill>
              </a:rPr>
              <a:t>negativnu </a:t>
            </a:r>
            <a:r>
              <a:rPr lang="bs-Latn-BA" dirty="0" smtClean="0">
                <a:solidFill>
                  <a:schemeClr val="tx1"/>
                </a:solidFill>
              </a:rPr>
              <a:t>konotaciju, mada moramo istaknuti da konačna klasifikacija svakako uveliko zavisi od kontektsa. Međutim, postoje frazemi sa izrazito negativnim prizvukom koje je teško, ako ne i nemoguće naći u pozitivnom kontekstu, a to su npr. </a:t>
            </a:r>
            <a:r>
              <a:rPr lang="de-DE" i="1" dirty="0" smtClean="0">
                <a:solidFill>
                  <a:schemeClr val="tx1"/>
                </a:solidFill>
              </a:rPr>
              <a:t>mlad kao rosa u podne</a:t>
            </a:r>
            <a:r>
              <a:rPr lang="de-DE" dirty="0" smtClean="0">
                <a:solidFill>
                  <a:schemeClr val="tx1"/>
                </a:solidFill>
              </a:rPr>
              <a:t> (Ć1, BS) koji u sebi sadrži i dozu ironije, zatim </a:t>
            </a:r>
            <a:r>
              <a:rPr lang="de-DE" i="1" dirty="0" smtClean="0">
                <a:solidFill>
                  <a:schemeClr val="tx1"/>
                </a:solidFill>
              </a:rPr>
              <a:t>koka koja se prodaje za pile</a:t>
            </a:r>
            <a:r>
              <a:rPr lang="de-DE" dirty="0" smtClean="0">
                <a:solidFill>
                  <a:schemeClr val="tx1"/>
                </a:solidFill>
              </a:rPr>
              <a:t> (HEFR), </a:t>
            </a:r>
            <a:r>
              <a:rPr lang="de-DE" i="1" dirty="0" smtClean="0">
                <a:solidFill>
                  <a:schemeClr val="tx1"/>
                </a:solidFill>
              </a:rPr>
              <a:t>biti jednom nogom u grobu</a:t>
            </a:r>
            <a:r>
              <a:rPr lang="de-DE" dirty="0" smtClean="0">
                <a:solidFill>
                  <a:schemeClr val="tx1"/>
                </a:solidFill>
              </a:rPr>
              <a:t> (RBJ), itd. </a:t>
            </a:r>
            <a:endParaRPr lang="bs-Latn-BA" dirty="0" smtClean="0">
              <a:solidFill>
                <a:schemeClr val="tx1"/>
              </a:solidFill>
            </a:endParaRPr>
          </a:p>
          <a:p>
            <a:endParaRPr lang="bs-Latn-BA" dirty="0" smtClean="0">
              <a:solidFill>
                <a:schemeClr val="tx1"/>
              </a:solidFill>
            </a:endParaRPr>
          </a:p>
          <a:p>
            <a:r>
              <a:rPr lang="hr-HR" b="1" dirty="0" smtClean="0">
                <a:solidFill>
                  <a:schemeClr val="accent1"/>
                </a:solidFill>
              </a:rPr>
              <a:t>Frazemi koji se odnose </a:t>
            </a:r>
            <a:r>
              <a:rPr lang="hr-HR" b="1" i="1" dirty="0" smtClean="0">
                <a:solidFill>
                  <a:schemeClr val="accent1"/>
                </a:solidFill>
              </a:rPr>
              <a:t>i na mladost i na starost </a:t>
            </a:r>
            <a:r>
              <a:rPr lang="hr-HR" dirty="0" smtClean="0">
                <a:solidFill>
                  <a:schemeClr val="tx1"/>
                </a:solidFill>
              </a:rPr>
              <a:t>uključuju samo frazeme na nivou rečenice (</a:t>
            </a:r>
            <a:r>
              <a:rPr lang="hr-HR" dirty="0" smtClean="0">
                <a:solidFill>
                  <a:schemeClr val="tx1"/>
                </a:solidFill>
              </a:rPr>
              <a:t>11 </a:t>
            </a:r>
            <a:r>
              <a:rPr lang="hr-HR" dirty="0" smtClean="0">
                <a:solidFill>
                  <a:schemeClr val="tx1"/>
                </a:solidFill>
              </a:rPr>
              <a:t>primjera</a:t>
            </a:r>
            <a:r>
              <a:rPr lang="hr-HR" dirty="0" smtClean="0">
                <a:solidFill>
                  <a:schemeClr val="tx1"/>
                </a:solidFill>
              </a:rPr>
              <a:t>), npr.: </a:t>
            </a:r>
            <a:endParaRPr lang="hr-HR" dirty="0" smtClean="0">
              <a:solidFill>
                <a:schemeClr val="tx1"/>
              </a:solidFill>
            </a:endParaRPr>
          </a:p>
          <a:p>
            <a:pPr marL="252000"/>
            <a:r>
              <a:rPr lang="hr-HR" i="1" dirty="0" smtClean="0">
                <a:solidFill>
                  <a:schemeClr val="tx1"/>
                </a:solidFill>
              </a:rPr>
              <a:t>Mlad delija, star prosjak</a:t>
            </a:r>
            <a:r>
              <a:rPr lang="hr-HR" dirty="0" smtClean="0">
                <a:solidFill>
                  <a:schemeClr val="tx1"/>
                </a:solidFill>
              </a:rPr>
              <a:t> (BS). </a:t>
            </a:r>
            <a:r>
              <a:rPr lang="hr-HR" i="1" dirty="0" smtClean="0">
                <a:solidFill>
                  <a:schemeClr val="tx1"/>
                </a:solidFill>
              </a:rPr>
              <a:t>Mladost predla</a:t>
            </a:r>
            <a:r>
              <a:rPr lang="bs-Latn-BA" i="1" dirty="0" smtClean="0">
                <a:solidFill>
                  <a:schemeClr val="tx1"/>
                </a:solidFill>
              </a:rPr>
              <a:t>ž</a:t>
            </a:r>
            <a:r>
              <a:rPr lang="hr-HR" i="1" dirty="0" smtClean="0">
                <a:solidFill>
                  <a:schemeClr val="tx1"/>
                </a:solidFill>
              </a:rPr>
              <a:t>e</a:t>
            </a:r>
            <a:r>
              <a:rPr lang="bs-Latn-BA" i="1" dirty="0" smtClean="0">
                <a:solidFill>
                  <a:schemeClr val="tx1"/>
                </a:solidFill>
              </a:rPr>
              <a:t>, </a:t>
            </a:r>
            <a:r>
              <a:rPr lang="hr-HR" i="1" dirty="0" smtClean="0">
                <a:solidFill>
                  <a:schemeClr val="tx1"/>
                </a:solidFill>
              </a:rPr>
              <a:t>starost odla</a:t>
            </a:r>
            <a:r>
              <a:rPr lang="bs-Latn-BA" i="1" dirty="0" smtClean="0">
                <a:solidFill>
                  <a:schemeClr val="tx1"/>
                </a:solidFill>
              </a:rPr>
              <a:t>ž</a:t>
            </a:r>
            <a:r>
              <a:rPr lang="hr-HR" i="1" dirty="0" smtClean="0">
                <a:solidFill>
                  <a:schemeClr val="tx1"/>
                </a:solidFill>
              </a:rPr>
              <a:t>e</a:t>
            </a:r>
            <a:r>
              <a:rPr lang="bs-Latn-BA" i="1" dirty="0" smtClean="0">
                <a:solidFill>
                  <a:schemeClr val="tx1"/>
                </a:solidFill>
              </a:rPr>
              <a:t>, </a:t>
            </a:r>
            <a:r>
              <a:rPr lang="hr-HR" i="1" dirty="0" smtClean="0">
                <a:solidFill>
                  <a:schemeClr val="tx1"/>
                </a:solidFill>
              </a:rPr>
              <a:t>sredina izvr</a:t>
            </a:r>
            <a:r>
              <a:rPr lang="bs-Latn-BA" i="1" dirty="0" smtClean="0">
                <a:solidFill>
                  <a:schemeClr val="tx1"/>
                </a:solidFill>
              </a:rPr>
              <a:t>š</a:t>
            </a:r>
            <a:r>
              <a:rPr lang="hr-HR" i="1" dirty="0" smtClean="0">
                <a:solidFill>
                  <a:schemeClr val="tx1"/>
                </a:solidFill>
              </a:rPr>
              <a:t>ava</a:t>
            </a:r>
            <a:r>
              <a:rPr lang="hr-HR" dirty="0" smtClean="0">
                <a:solidFill>
                  <a:schemeClr val="tx1"/>
                </a:solidFill>
              </a:rPr>
              <a:t> (A)</a:t>
            </a:r>
            <a:r>
              <a:rPr lang="bs-Latn-BA" dirty="0" smtClean="0">
                <a:solidFill>
                  <a:schemeClr val="tx1"/>
                </a:solidFill>
              </a:rPr>
              <a:t>. </a:t>
            </a:r>
            <a:r>
              <a:rPr lang="bs-Latn-BA" i="1" dirty="0" smtClean="0">
                <a:solidFill>
                  <a:schemeClr val="tx1"/>
                </a:solidFill>
              </a:rPr>
              <a:t>Pitaće </a:t>
            </a:r>
            <a:r>
              <a:rPr lang="bs-Latn-BA" i="1" dirty="0" smtClean="0">
                <a:solidFill>
                  <a:schemeClr val="tx1"/>
                </a:solidFill>
              </a:rPr>
              <a:t>te starost gdje ti je bila mladost</a:t>
            </a:r>
            <a:r>
              <a:rPr lang="bs-Latn-BA" dirty="0" smtClean="0">
                <a:solidFill>
                  <a:schemeClr val="tx1"/>
                </a:solidFill>
              </a:rPr>
              <a:t> </a:t>
            </a:r>
            <a:r>
              <a:rPr lang="hr-HR" dirty="0" smtClean="0">
                <a:solidFill>
                  <a:schemeClr val="tx1"/>
                </a:solidFill>
              </a:rPr>
              <a:t>(A)</a:t>
            </a:r>
            <a:r>
              <a:rPr lang="bs-Latn-BA" dirty="0" smtClean="0">
                <a:solidFill>
                  <a:schemeClr val="tx1"/>
                </a:solidFill>
              </a:rPr>
              <a:t>. </a:t>
            </a:r>
            <a:r>
              <a:rPr lang="hr-HR" i="1" dirty="0" smtClean="0">
                <a:solidFill>
                  <a:schemeClr val="tx1"/>
                </a:solidFill>
              </a:rPr>
              <a:t>Kakva mladost, takva starost</a:t>
            </a:r>
            <a:r>
              <a:rPr lang="hr-HR" dirty="0" smtClean="0">
                <a:solidFill>
                  <a:schemeClr val="tx1"/>
                </a:solidFill>
              </a:rPr>
              <a:t> (KRP). </a:t>
            </a:r>
            <a:r>
              <a:rPr lang="hr-HR" i="1" dirty="0" smtClean="0">
                <a:solidFill>
                  <a:schemeClr val="tx1"/>
                </a:solidFill>
              </a:rPr>
              <a:t>Kad </a:t>
            </a:r>
            <a:r>
              <a:rPr lang="hr-HR" i="1" dirty="0" smtClean="0">
                <a:solidFill>
                  <a:schemeClr val="tx1"/>
                </a:solidFill>
              </a:rPr>
              <a:t>bi mladi znali, stari mogli, lijeni htjeli, sve bi dobro bilo</a:t>
            </a:r>
            <a:r>
              <a:rPr lang="hr-HR" dirty="0" smtClean="0">
                <a:solidFill>
                  <a:schemeClr val="tx1"/>
                </a:solidFill>
              </a:rPr>
              <a:t> (KRP). </a:t>
            </a:r>
            <a:r>
              <a:rPr lang="hr-HR" i="1" dirty="0" smtClean="0">
                <a:solidFill>
                  <a:schemeClr val="tx1"/>
                </a:solidFill>
              </a:rPr>
              <a:t>Kako stariji svira, onako mlađi igra</a:t>
            </a:r>
            <a:r>
              <a:rPr lang="hr-HR" dirty="0" smtClean="0">
                <a:solidFill>
                  <a:schemeClr val="tx1"/>
                </a:solidFill>
              </a:rPr>
              <a:t> (KRP). </a:t>
            </a:r>
            <a:endParaRPr lang="bs-Latn-BA"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1571612"/>
            <a:ext cx="8458200" cy="4071966"/>
          </a:xfrm>
        </p:spPr>
        <p:txBody>
          <a:bodyPr>
            <a:normAutofit/>
          </a:bodyPr>
          <a:lstStyle/>
          <a:p>
            <a:r>
              <a:rPr lang="hr-HR" dirty="0" smtClean="0">
                <a:solidFill>
                  <a:schemeClr val="tx1"/>
                </a:solidFill>
              </a:rPr>
              <a:t>Zasebno ćemo posmatrati frazeme koji se svojim značenjem odnose na mladost, a zasebno one koji se odnose na starost.</a:t>
            </a:r>
          </a:p>
          <a:p>
            <a:r>
              <a:rPr lang="hr-HR" dirty="0" smtClean="0">
                <a:solidFill>
                  <a:schemeClr val="tx1"/>
                </a:solidFill>
              </a:rPr>
              <a:t> Pri tome ćemo pokušati odgovoriti na sljedeća pitanja:</a:t>
            </a:r>
          </a:p>
          <a:p>
            <a:r>
              <a:rPr lang="hr-HR" dirty="0" smtClean="0">
                <a:solidFill>
                  <a:schemeClr val="tx1"/>
                </a:solidFill>
              </a:rPr>
              <a:t> (1) koji se frazemi odnose na mladost a koji na starost?</a:t>
            </a:r>
          </a:p>
          <a:p>
            <a:r>
              <a:rPr lang="hr-HR" dirty="0" smtClean="0">
                <a:solidFill>
                  <a:schemeClr val="tx1"/>
                </a:solidFill>
              </a:rPr>
              <a:t> (2) Da li svi primjeri sadrže  kao sastavnicu leksem mladost ili starost? </a:t>
            </a:r>
          </a:p>
          <a:p>
            <a:r>
              <a:rPr lang="hr-HR" dirty="0" smtClean="0">
                <a:solidFill>
                  <a:schemeClr val="tx1"/>
                </a:solidFill>
              </a:rPr>
              <a:t>(3) Da li ih pisac često upotrebljava? </a:t>
            </a:r>
          </a:p>
          <a:p>
            <a:r>
              <a:rPr lang="hr-HR" dirty="0" smtClean="0">
                <a:solidFill>
                  <a:schemeClr val="tx1"/>
                </a:solidFill>
              </a:rPr>
              <a:t>(4) Gdje su smješteni u rečenici? </a:t>
            </a:r>
          </a:p>
          <a:p>
            <a:endParaRPr lang="hr-HR" dirty="0" smtClean="0">
              <a:solidFill>
                <a:schemeClr val="tx1"/>
              </a:solidFill>
            </a:endParaRPr>
          </a:p>
        </p:txBody>
      </p:sp>
      <p:sp>
        <p:nvSpPr>
          <p:cNvPr id="4" name="Title 1"/>
          <p:cNvSpPr>
            <a:spLocks noGrp="1"/>
          </p:cNvSpPr>
          <p:nvPr>
            <p:ph type="ctrTitle"/>
          </p:nvPr>
        </p:nvSpPr>
        <p:spPr>
          <a:xfrm>
            <a:off x="285720" y="285728"/>
            <a:ext cx="8643998" cy="1222375"/>
          </a:xfrm>
        </p:spPr>
        <p:txBody>
          <a:bodyPr>
            <a:normAutofit fontScale="90000"/>
          </a:bodyPr>
          <a:lstStyle/>
          <a:p>
            <a:r>
              <a:rPr lang="hr-HR" b="1" dirty="0" smtClean="0"/>
              <a:t>3</a:t>
            </a:r>
            <a:r>
              <a:rPr lang="hr-HR" sz="3300" b="1" dirty="0" smtClean="0"/>
              <a:t>. </a:t>
            </a:r>
            <a:r>
              <a:rPr lang="hr-HR" sz="3000" b="1" dirty="0" smtClean="0"/>
              <a:t>Frazemi </a:t>
            </a:r>
            <a:r>
              <a:rPr lang="hr-HR" sz="3200" b="1" dirty="0" smtClean="0"/>
              <a:t>koji se odnose na mladost/starost  </a:t>
            </a:r>
            <a:br>
              <a:rPr lang="hr-HR" sz="3200" b="1" dirty="0" smtClean="0"/>
            </a:br>
            <a:r>
              <a:rPr lang="hr-HR" sz="3200" b="1" dirty="0" smtClean="0"/>
              <a:t>     u djelima Branka Ćopića</a:t>
            </a:r>
            <a:endParaRPr lang="bs-Latn-BA" sz="3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1142984"/>
            <a:ext cx="8458200" cy="4071966"/>
          </a:xfrm>
        </p:spPr>
        <p:txBody>
          <a:bodyPr>
            <a:noAutofit/>
          </a:bodyPr>
          <a:lstStyle/>
          <a:p>
            <a:pPr>
              <a:buFont typeface="Arial" pitchFamily="34" charset="0"/>
              <a:buChar char="•"/>
            </a:pPr>
            <a:r>
              <a:rPr lang="hr-HR" sz="2200" dirty="0" smtClean="0">
                <a:solidFill>
                  <a:schemeClr val="tx1"/>
                </a:solidFill>
              </a:rPr>
              <a:t> Frazeološki korpus sakupljen je iz sljedećih djela: </a:t>
            </a:r>
          </a:p>
          <a:p>
            <a:pPr marL="457200" indent="-457200">
              <a:buFont typeface="+mj-lt"/>
              <a:buAutoNum type="arabicPeriod"/>
            </a:pPr>
            <a:r>
              <a:rPr lang="hr-HR" sz="2200" dirty="0" smtClean="0">
                <a:solidFill>
                  <a:schemeClr val="tx1"/>
                </a:solidFill>
              </a:rPr>
              <a:t>Magareće godine (MG), </a:t>
            </a:r>
          </a:p>
          <a:p>
            <a:pPr marL="457200" indent="-457200">
              <a:buFont typeface="+mj-lt"/>
              <a:buAutoNum type="arabicPeriod"/>
            </a:pPr>
            <a:r>
              <a:rPr lang="hr-HR" sz="2200" dirty="0" smtClean="0">
                <a:solidFill>
                  <a:schemeClr val="tx1"/>
                </a:solidFill>
              </a:rPr>
              <a:t>Doživljaji Nikoletine Bursaća (DNB), </a:t>
            </a:r>
          </a:p>
          <a:p>
            <a:pPr marL="457200" indent="-457200">
              <a:buFont typeface="+mj-lt"/>
              <a:buAutoNum type="arabicPeriod"/>
            </a:pPr>
            <a:r>
              <a:rPr lang="hr-HR" sz="2200" dirty="0" smtClean="0">
                <a:solidFill>
                  <a:schemeClr val="tx1"/>
                </a:solidFill>
              </a:rPr>
              <a:t>Orlovi rano lete (ORL),</a:t>
            </a:r>
          </a:p>
          <a:p>
            <a:pPr marL="457200" indent="-457200">
              <a:buFont typeface="+mj-lt"/>
              <a:buAutoNum type="arabicPeriod"/>
            </a:pPr>
            <a:r>
              <a:rPr lang="hr-HR" sz="2200" dirty="0" smtClean="0">
                <a:solidFill>
                  <a:schemeClr val="tx1"/>
                </a:solidFill>
              </a:rPr>
              <a:t> Ne tuguj bronzana stražo (NTBS), </a:t>
            </a:r>
          </a:p>
          <a:p>
            <a:pPr marL="457200" indent="-457200">
              <a:buFont typeface="+mj-lt"/>
              <a:buAutoNum type="arabicPeriod"/>
            </a:pPr>
            <a:r>
              <a:rPr lang="hr-HR" sz="2200" dirty="0" smtClean="0">
                <a:solidFill>
                  <a:schemeClr val="tx1"/>
                </a:solidFill>
              </a:rPr>
              <a:t>Pionirska trilogija (PT), </a:t>
            </a:r>
          </a:p>
          <a:p>
            <a:pPr marL="457200" indent="-457200">
              <a:buFont typeface="+mj-lt"/>
              <a:buAutoNum type="arabicPeriod"/>
            </a:pPr>
            <a:r>
              <a:rPr lang="hr-HR" sz="2200" dirty="0" smtClean="0">
                <a:solidFill>
                  <a:schemeClr val="tx1"/>
                </a:solidFill>
              </a:rPr>
              <a:t>Slavno vojevanje (SV), </a:t>
            </a:r>
          </a:p>
          <a:p>
            <a:pPr marL="457200" indent="-457200">
              <a:buFont typeface="+mj-lt"/>
              <a:buAutoNum type="arabicPeriod"/>
            </a:pPr>
            <a:r>
              <a:rPr lang="hr-HR" sz="2200" dirty="0" smtClean="0">
                <a:solidFill>
                  <a:schemeClr val="tx1"/>
                </a:solidFill>
              </a:rPr>
              <a:t>Priče ispod zmajevih krila (PZK), </a:t>
            </a:r>
          </a:p>
          <a:p>
            <a:pPr marL="457200" indent="-457200">
              <a:buFont typeface="+mj-lt"/>
              <a:buAutoNum type="arabicPeriod"/>
            </a:pPr>
            <a:r>
              <a:rPr lang="hr-HR" sz="2200" dirty="0" smtClean="0">
                <a:solidFill>
                  <a:schemeClr val="tx1"/>
                </a:solidFill>
              </a:rPr>
              <a:t>Krava s drvenom nogom (KDN),</a:t>
            </a:r>
          </a:p>
          <a:p>
            <a:pPr marL="457200" indent="-457200">
              <a:buFont typeface="+mj-lt"/>
              <a:buAutoNum type="arabicPeriod"/>
            </a:pPr>
            <a:r>
              <a:rPr lang="hr-HR" sz="2200" dirty="0" smtClean="0">
                <a:solidFill>
                  <a:schemeClr val="tx1"/>
                </a:solidFill>
              </a:rPr>
              <a:t>Priče zanesenog dječaka (PZD).</a:t>
            </a:r>
          </a:p>
          <a:p>
            <a:pPr>
              <a:buFont typeface="Arial" pitchFamily="34" charset="0"/>
              <a:buChar char="•"/>
            </a:pPr>
            <a:r>
              <a:rPr lang="hr-HR" sz="2200" dirty="0" smtClean="0">
                <a:solidFill>
                  <a:schemeClr val="tx1"/>
                </a:solidFill>
              </a:rPr>
              <a:t>Svakako, nije važan samo kvantitet, tj. samo broj djela uključenih u analizu, nego i činjenica da se radi o djelima za sve uzraste čitatelja.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285728"/>
            <a:ext cx="8072494" cy="857256"/>
          </a:xfrm>
        </p:spPr>
        <p:txBody>
          <a:bodyPr>
            <a:normAutofit fontScale="85000" lnSpcReduction="20000"/>
          </a:bodyPr>
          <a:lstStyle/>
          <a:p>
            <a:pPr algn="just">
              <a:buFont typeface="Arial" pitchFamily="34" charset="0"/>
              <a:buChar char="•"/>
            </a:pPr>
            <a:r>
              <a:rPr lang="bs-Latn-BA" dirty="0" smtClean="0">
                <a:solidFill>
                  <a:schemeClr val="tx1"/>
                </a:solidFill>
              </a:rPr>
              <a:t>Došli smo do zaključka da frazemi koji se odnose na kategoriju mladost/starost nisu zastupljeni u svim </a:t>
            </a:r>
            <a:r>
              <a:rPr lang="bs-Latn-BA" dirty="0" smtClean="0">
                <a:solidFill>
                  <a:schemeClr val="tx1"/>
                </a:solidFill>
              </a:rPr>
              <a:t>djelima</a:t>
            </a:r>
            <a:r>
              <a:rPr lang="bs-Latn-BA" dirty="0" smtClean="0">
                <a:solidFill>
                  <a:schemeClr val="tx1"/>
                </a:solidFill>
              </a:rPr>
              <a:t>, što je i predstavljeno u sljedećem grafikonu:</a:t>
            </a:r>
            <a:endParaRPr lang="bs-Latn-BA" dirty="0">
              <a:solidFill>
                <a:schemeClr val="tx1"/>
              </a:solidFill>
            </a:endParaRPr>
          </a:p>
        </p:txBody>
      </p:sp>
      <p:graphicFrame>
        <p:nvGraphicFramePr>
          <p:cNvPr id="4" name="Chart 3"/>
          <p:cNvGraphicFramePr/>
          <p:nvPr/>
        </p:nvGraphicFramePr>
        <p:xfrm>
          <a:off x="714348" y="1500174"/>
          <a:ext cx="7858180" cy="48577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571480"/>
            <a:ext cx="8458200" cy="4500594"/>
          </a:xfrm>
        </p:spPr>
        <p:txBody>
          <a:bodyPr>
            <a:normAutofit/>
          </a:bodyPr>
          <a:lstStyle/>
          <a:p>
            <a:pPr algn="just">
              <a:buFont typeface="Arial" pitchFamily="34" charset="0"/>
              <a:buChar char="•"/>
            </a:pPr>
            <a:r>
              <a:rPr lang="bs-Latn-BA" dirty="0" smtClean="0">
                <a:solidFill>
                  <a:schemeClr val="tx1"/>
                </a:solidFill>
              </a:rPr>
              <a:t> Važno je napomenuti da se neke frazeološke jedinice u korpusu ponavljaju. </a:t>
            </a:r>
          </a:p>
          <a:p>
            <a:pPr algn="just">
              <a:buFont typeface="Arial" pitchFamily="34" charset="0"/>
              <a:buChar char="•"/>
            </a:pPr>
            <a:endParaRPr lang="bs-Latn-BA" dirty="0" smtClean="0">
              <a:solidFill>
                <a:schemeClr val="tx1"/>
              </a:solidFill>
            </a:endParaRPr>
          </a:p>
          <a:p>
            <a:pPr algn="just">
              <a:buFont typeface="Arial" pitchFamily="34" charset="0"/>
              <a:buChar char="•"/>
            </a:pPr>
            <a:r>
              <a:rPr lang="bs-Latn-BA" dirty="0" smtClean="0">
                <a:solidFill>
                  <a:schemeClr val="tx1"/>
                </a:solidFill>
              </a:rPr>
              <a:t> S obzirom na položaj u rečenici, najviše frazema smješteno je u sredini rečenice (12 primjera), zatim na kraju (2 primjera), a samo 1 primjer nalazi se na početku rečenice.</a:t>
            </a:r>
          </a:p>
          <a:p>
            <a:pPr algn="just">
              <a:buFont typeface="Arial" pitchFamily="34" charset="0"/>
              <a:buChar char="•"/>
            </a:pPr>
            <a:endParaRPr lang="bs-Latn-BA" dirty="0" smtClean="0">
              <a:solidFill>
                <a:schemeClr val="tx1"/>
              </a:solidFill>
            </a:endParaRPr>
          </a:p>
          <a:p>
            <a:pPr algn="just">
              <a:buFont typeface="Arial" pitchFamily="34" charset="0"/>
              <a:buChar char="•"/>
            </a:pPr>
            <a:r>
              <a:rPr lang="pl-PL" dirty="0" smtClean="0">
                <a:solidFill>
                  <a:schemeClr val="tx1"/>
                </a:solidFill>
              </a:rPr>
              <a:t> U korpusu su zastupljeni </a:t>
            </a:r>
            <a:r>
              <a:rPr lang="pl-PL" b="1" dirty="0" smtClean="0">
                <a:solidFill>
                  <a:schemeClr val="tx1"/>
                </a:solidFill>
              </a:rPr>
              <a:t>samo </a:t>
            </a:r>
            <a:r>
              <a:rPr lang="pl-PL" dirty="0" smtClean="0">
                <a:solidFill>
                  <a:schemeClr val="tx1"/>
                </a:solidFill>
              </a:rPr>
              <a:t>frazemi ispod nivoa rečenice i većinom se odnose na starost.</a:t>
            </a:r>
          </a:p>
          <a:p>
            <a:pPr algn="just">
              <a:buFont typeface="Arial" pitchFamily="34" charset="0"/>
              <a:buChar char="•"/>
            </a:pPr>
            <a:endParaRPr lang="bs-Latn-BA"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458200" cy="5072098"/>
          </a:xfrm>
        </p:spPr>
        <p:txBody>
          <a:bodyPr>
            <a:normAutofit lnSpcReduction="10000"/>
          </a:bodyPr>
          <a:lstStyle/>
          <a:p>
            <a:r>
              <a:rPr lang="hr-HR" dirty="0" smtClean="0">
                <a:solidFill>
                  <a:schemeClr val="tx1"/>
                </a:solidFill>
              </a:rPr>
              <a:t>Frazemi koji se odnose na </a:t>
            </a:r>
            <a:r>
              <a:rPr lang="hr-HR" b="1" dirty="0" smtClean="0">
                <a:solidFill>
                  <a:schemeClr val="accent1"/>
                </a:solidFill>
              </a:rPr>
              <a:t>mladost</a:t>
            </a:r>
            <a:r>
              <a:rPr lang="hr-HR" dirty="0" smtClean="0">
                <a:solidFill>
                  <a:schemeClr val="tx1"/>
                </a:solidFill>
              </a:rPr>
              <a:t> (4 primjera) su: </a:t>
            </a:r>
          </a:p>
          <a:p>
            <a:endParaRPr lang="bs-Latn-BA" dirty="0" smtClean="0">
              <a:solidFill>
                <a:schemeClr val="tx1"/>
              </a:solidFill>
            </a:endParaRPr>
          </a:p>
          <a:p>
            <a:r>
              <a:rPr lang="hr-HR" i="1" dirty="0" smtClean="0">
                <a:solidFill>
                  <a:schemeClr val="tx1"/>
                </a:solidFill>
              </a:rPr>
              <a:t>	Navedeno stvorenje nije ni dijete ni dječak, nego nešto u sredini između toga dvoga: </a:t>
            </a:r>
            <a:r>
              <a:rPr lang="hr-HR" b="1" i="1" dirty="0" smtClean="0">
                <a:solidFill>
                  <a:schemeClr val="tx1"/>
                </a:solidFill>
              </a:rPr>
              <a:t>dobar je kao dijete</a:t>
            </a:r>
            <a:r>
              <a:rPr lang="hr-HR" i="1" dirty="0" smtClean="0">
                <a:solidFill>
                  <a:schemeClr val="tx1"/>
                </a:solidFill>
              </a:rPr>
              <a:t>, a odlučan</a:t>
            </a:r>
            <a:r>
              <a:rPr lang="hr-HR" i="1" dirty="0" smtClean="0">
                <a:solidFill>
                  <a:schemeClr val="tx1"/>
                </a:solidFill>
              </a:rPr>
              <a:t>,</a:t>
            </a:r>
          </a:p>
          <a:p>
            <a:r>
              <a:rPr lang="hr-HR" i="1" dirty="0" smtClean="0">
                <a:solidFill>
                  <a:schemeClr val="tx1"/>
                </a:solidFill>
              </a:rPr>
              <a:t> </a:t>
            </a:r>
            <a:r>
              <a:rPr lang="hr-HR" i="1" dirty="0" smtClean="0">
                <a:solidFill>
                  <a:schemeClr val="tx1"/>
                </a:solidFill>
              </a:rPr>
              <a:t>jogunast i hrabar kao dječak</a:t>
            </a:r>
            <a:r>
              <a:rPr lang="hr-HR" dirty="0" smtClean="0">
                <a:solidFill>
                  <a:schemeClr val="tx1"/>
                </a:solidFill>
              </a:rPr>
              <a:t> (PT: 431). </a:t>
            </a:r>
          </a:p>
          <a:p>
            <a:endParaRPr lang="hr-HR" dirty="0" smtClean="0">
              <a:solidFill>
                <a:schemeClr val="tx1"/>
              </a:solidFill>
            </a:endParaRPr>
          </a:p>
          <a:p>
            <a:r>
              <a:rPr lang="hr-HR" i="1" dirty="0" smtClean="0">
                <a:solidFill>
                  <a:schemeClr val="tx1"/>
                </a:solidFill>
              </a:rPr>
              <a:t>	Lako je tebi &gt;&gt;fi&lt;&lt;, kad </a:t>
            </a:r>
            <a:r>
              <a:rPr lang="hr-HR" b="1" i="1" dirty="0" smtClean="0">
                <a:solidFill>
                  <a:schemeClr val="tx1"/>
                </a:solidFill>
              </a:rPr>
              <a:t>od malih nogu</a:t>
            </a:r>
            <a:r>
              <a:rPr lang="hr-HR" i="1" dirty="0" smtClean="0">
                <a:solidFill>
                  <a:schemeClr val="tx1"/>
                </a:solidFill>
              </a:rPr>
              <a:t> ne znaš ni šta je svoja kuća ni kućište, gdje ti je glava, tu ti hrana</a:t>
            </a:r>
            <a:r>
              <a:rPr lang="hr-HR" dirty="0" smtClean="0">
                <a:solidFill>
                  <a:schemeClr val="tx1"/>
                </a:solidFill>
              </a:rPr>
              <a:t> (NTBS: 171). </a:t>
            </a:r>
          </a:p>
          <a:p>
            <a:endParaRPr lang="hr-HR" dirty="0" smtClean="0">
              <a:solidFill>
                <a:schemeClr val="tx1"/>
              </a:solidFill>
            </a:endParaRPr>
          </a:p>
          <a:p>
            <a:r>
              <a:rPr lang="hr-HR" i="1" dirty="0" smtClean="0">
                <a:solidFill>
                  <a:schemeClr val="tx1"/>
                </a:solidFill>
              </a:rPr>
              <a:t>	Ja srpski znam </a:t>
            </a:r>
            <a:r>
              <a:rPr lang="hr-HR" b="1" i="1" dirty="0" smtClean="0">
                <a:solidFill>
                  <a:schemeClr val="tx1"/>
                </a:solidFill>
              </a:rPr>
              <a:t>od malih nogu</a:t>
            </a:r>
            <a:r>
              <a:rPr lang="hr-HR" dirty="0" smtClean="0">
                <a:solidFill>
                  <a:schemeClr val="tx1"/>
                </a:solidFill>
              </a:rPr>
              <a:t> (MG: 156). </a:t>
            </a:r>
            <a:r>
              <a:rPr lang="hr-HR" i="1" dirty="0" smtClean="0">
                <a:solidFill>
                  <a:schemeClr val="tx1"/>
                </a:solidFill>
              </a:rPr>
              <a:t>Uzela ga je kao dobrog ozlovoljenog dječaka, </a:t>
            </a:r>
            <a:r>
              <a:rPr lang="hr-HR" b="1" i="1" dirty="0" smtClean="0">
                <a:solidFill>
                  <a:schemeClr val="tx1"/>
                </a:solidFill>
              </a:rPr>
              <a:t>kao </a:t>
            </a:r>
            <a:r>
              <a:rPr lang="hr-HR" b="1" i="1" dirty="0" smtClean="0">
                <a:solidFill>
                  <a:schemeClr val="tx1"/>
                </a:solidFill>
              </a:rPr>
              <a:t>nešto zeleno</a:t>
            </a:r>
            <a:r>
              <a:rPr lang="hr-HR" i="1" dirty="0" smtClean="0">
                <a:solidFill>
                  <a:schemeClr val="tx1"/>
                </a:solidFill>
              </a:rPr>
              <a:t>, </a:t>
            </a:r>
            <a:endParaRPr lang="hr-HR" i="1" dirty="0" smtClean="0">
              <a:solidFill>
                <a:schemeClr val="tx1"/>
              </a:solidFill>
            </a:endParaRPr>
          </a:p>
          <a:p>
            <a:r>
              <a:rPr lang="hr-HR" i="1" dirty="0" smtClean="0">
                <a:solidFill>
                  <a:schemeClr val="tx1"/>
                </a:solidFill>
              </a:rPr>
              <a:t> nedoraslo</a:t>
            </a:r>
            <a:r>
              <a:rPr lang="hr-HR" i="1" dirty="0" smtClean="0">
                <a:solidFill>
                  <a:schemeClr val="tx1"/>
                </a:solidFill>
              </a:rPr>
              <a:t>, </a:t>
            </a:r>
            <a:r>
              <a:rPr lang="hr-HR" i="1" dirty="0" smtClean="0">
                <a:solidFill>
                  <a:schemeClr val="tx1"/>
                </a:solidFill>
              </a:rPr>
              <a:t>upućeno </a:t>
            </a:r>
            <a:r>
              <a:rPr lang="hr-HR" i="1" dirty="0" smtClean="0">
                <a:solidFill>
                  <a:schemeClr val="tx1"/>
                </a:solidFill>
              </a:rPr>
              <a:t>na zaštitu pod mlake ženske mišice</a:t>
            </a:r>
            <a:r>
              <a:rPr lang="hr-HR" dirty="0" smtClean="0">
                <a:solidFill>
                  <a:schemeClr val="tx1"/>
                </a:solidFill>
              </a:rPr>
              <a:t> (NTBS: 316).</a:t>
            </a:r>
            <a:endParaRPr lang="bs-Latn-BA"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57167"/>
            <a:ext cx="8458200" cy="785817"/>
          </a:xfrm>
        </p:spPr>
        <p:txBody>
          <a:bodyPr/>
          <a:lstStyle/>
          <a:p>
            <a:r>
              <a:rPr lang="bs-Latn-BA" dirty="0" smtClean="0"/>
              <a:t>Sadržaj prezentacije</a:t>
            </a:r>
            <a:endParaRPr lang="bs-Latn-BA" dirty="0"/>
          </a:p>
        </p:txBody>
      </p:sp>
      <p:sp>
        <p:nvSpPr>
          <p:cNvPr id="3" name="Subtitle 2"/>
          <p:cNvSpPr>
            <a:spLocks noGrp="1"/>
          </p:cNvSpPr>
          <p:nvPr>
            <p:ph type="subTitle" idx="1"/>
          </p:nvPr>
        </p:nvSpPr>
        <p:spPr>
          <a:xfrm>
            <a:off x="381000" y="1142984"/>
            <a:ext cx="8458200" cy="3657616"/>
          </a:xfrm>
        </p:spPr>
        <p:txBody>
          <a:bodyPr/>
          <a:lstStyle/>
          <a:p>
            <a:pPr marL="457200" indent="-457200">
              <a:buAutoNum type="arabicPeriod"/>
            </a:pPr>
            <a:r>
              <a:rPr lang="bs-Latn-BA" dirty="0" smtClean="0">
                <a:solidFill>
                  <a:schemeClr val="tx1"/>
                </a:solidFill>
              </a:rPr>
              <a:t>Uvod</a:t>
            </a:r>
          </a:p>
          <a:p>
            <a:pPr marL="457200" indent="-457200">
              <a:buFont typeface="Wingdings 2"/>
              <a:buAutoNum type="arabicPeriod"/>
            </a:pPr>
            <a:r>
              <a:rPr lang="bs-Latn-BA" dirty="0" smtClean="0">
                <a:solidFill>
                  <a:schemeClr val="tx1"/>
                </a:solidFill>
              </a:rPr>
              <a:t>Mjesto frazema </a:t>
            </a:r>
            <a:r>
              <a:rPr lang="pl-PL" dirty="0" smtClean="0">
                <a:solidFill>
                  <a:schemeClr val="tx1"/>
                </a:solidFill>
              </a:rPr>
              <a:t>koji se odnose na mladost/starost </a:t>
            </a:r>
            <a:r>
              <a:rPr lang="bs-Latn-BA" dirty="0" smtClean="0">
                <a:solidFill>
                  <a:schemeClr val="tx1"/>
                </a:solidFill>
              </a:rPr>
              <a:t>u leksikografskim izvorima</a:t>
            </a:r>
          </a:p>
          <a:p>
            <a:pPr marL="457200" indent="-457200">
              <a:buFont typeface="Wingdings 2"/>
              <a:buAutoNum type="arabicPeriod"/>
            </a:pPr>
            <a:r>
              <a:rPr lang="bs-Latn-BA" dirty="0" smtClean="0">
                <a:solidFill>
                  <a:schemeClr val="tx1"/>
                </a:solidFill>
              </a:rPr>
              <a:t>Frazemi </a:t>
            </a:r>
            <a:r>
              <a:rPr lang="pl-PL" dirty="0" smtClean="0">
                <a:solidFill>
                  <a:schemeClr val="tx1"/>
                </a:solidFill>
              </a:rPr>
              <a:t>koji se odnose na mladost/starost </a:t>
            </a:r>
            <a:r>
              <a:rPr lang="bs-Latn-BA" dirty="0" smtClean="0">
                <a:solidFill>
                  <a:schemeClr val="tx1"/>
                </a:solidFill>
              </a:rPr>
              <a:t>u djelima Branka Ćopića</a:t>
            </a:r>
          </a:p>
          <a:p>
            <a:pPr marL="457200" indent="-457200">
              <a:buAutoNum type="arabicPeriod"/>
            </a:pPr>
            <a:r>
              <a:rPr lang="bs-Latn-BA" dirty="0" smtClean="0">
                <a:solidFill>
                  <a:schemeClr val="tx1"/>
                </a:solidFill>
              </a:rPr>
              <a:t>Zaključak</a:t>
            </a:r>
          </a:p>
          <a:p>
            <a:pPr marL="457200" indent="-457200">
              <a:buAutoNum type="arabicPeriod"/>
            </a:pPr>
            <a:r>
              <a:rPr lang="bs-Latn-BA" dirty="0" smtClean="0">
                <a:solidFill>
                  <a:schemeClr val="tx1"/>
                </a:solidFill>
              </a:rPr>
              <a:t>Literatura</a:t>
            </a:r>
          </a:p>
          <a:p>
            <a:pPr marL="457200" indent="-457200">
              <a:buAutoNum type="arabicPeriod"/>
            </a:pPr>
            <a:endParaRPr lang="bs-Latn-B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214290"/>
            <a:ext cx="8672514" cy="6215106"/>
          </a:xfrm>
        </p:spPr>
        <p:txBody>
          <a:bodyPr>
            <a:normAutofit fontScale="92500" lnSpcReduction="20000"/>
          </a:bodyPr>
          <a:lstStyle/>
          <a:p>
            <a:r>
              <a:rPr lang="hr-HR" dirty="0" smtClean="0">
                <a:solidFill>
                  <a:schemeClr val="tx1"/>
                </a:solidFill>
              </a:rPr>
              <a:t>Frazemi koji se odnose na</a:t>
            </a:r>
            <a:r>
              <a:rPr lang="hr-HR" b="1" dirty="0" smtClean="0">
                <a:solidFill>
                  <a:schemeClr val="tx1"/>
                </a:solidFill>
              </a:rPr>
              <a:t> </a:t>
            </a:r>
            <a:r>
              <a:rPr lang="hr-HR" b="1" dirty="0" smtClean="0">
                <a:solidFill>
                  <a:schemeClr val="accent1"/>
                </a:solidFill>
              </a:rPr>
              <a:t>starost </a:t>
            </a:r>
            <a:r>
              <a:rPr lang="hr-HR" dirty="0" smtClean="0">
                <a:solidFill>
                  <a:schemeClr val="tx1"/>
                </a:solidFill>
              </a:rPr>
              <a:t>(5 primjera): </a:t>
            </a:r>
          </a:p>
          <a:p>
            <a:endParaRPr lang="bs-Latn-BA" dirty="0" smtClean="0">
              <a:solidFill>
                <a:schemeClr val="tx1"/>
              </a:solidFill>
            </a:endParaRPr>
          </a:p>
          <a:p>
            <a:r>
              <a:rPr lang="hr-HR" i="1" dirty="0" smtClean="0">
                <a:solidFill>
                  <a:schemeClr val="tx1"/>
                </a:solidFill>
              </a:rPr>
              <a:t>	Ho-ho, baš smo i mi budale! – zarza Stric kao ždrebence, a onda radoznalo zaškilji u dječaka i lice mu dođe ušiljeno kao u prepredenog</a:t>
            </a:r>
            <a:r>
              <a:rPr lang="hr-HR" b="1" i="1" dirty="0" smtClean="0">
                <a:solidFill>
                  <a:schemeClr val="tx1"/>
                </a:solidFill>
              </a:rPr>
              <a:t> starog lisca</a:t>
            </a:r>
            <a:r>
              <a:rPr lang="hr-HR" dirty="0" smtClean="0">
                <a:solidFill>
                  <a:schemeClr val="tx1"/>
                </a:solidFill>
              </a:rPr>
              <a:t> (SV: 254). </a:t>
            </a:r>
          </a:p>
          <a:p>
            <a:endParaRPr lang="hr-HR" dirty="0" smtClean="0">
              <a:solidFill>
                <a:schemeClr val="tx1"/>
              </a:solidFill>
            </a:endParaRPr>
          </a:p>
          <a:p>
            <a:r>
              <a:rPr lang="hr-HR" i="1" dirty="0" smtClean="0">
                <a:solidFill>
                  <a:schemeClr val="tx1"/>
                </a:solidFill>
              </a:rPr>
              <a:t>	Ne bi to znao ni kakav </a:t>
            </a:r>
            <a:r>
              <a:rPr lang="hr-HR" b="1" i="1" dirty="0" smtClean="0">
                <a:solidFill>
                  <a:schemeClr val="tx1"/>
                </a:solidFill>
              </a:rPr>
              <a:t>stari lisac</a:t>
            </a:r>
            <a:r>
              <a:rPr lang="hr-HR" i="1" dirty="0" smtClean="0">
                <a:solidFill>
                  <a:schemeClr val="tx1"/>
                </a:solidFill>
              </a:rPr>
              <a:t>, a kamoli će čemerno momče koje još nije ni počelo da se brije</a:t>
            </a:r>
            <a:r>
              <a:rPr lang="hr-HR" dirty="0" smtClean="0">
                <a:solidFill>
                  <a:schemeClr val="tx1"/>
                </a:solidFill>
              </a:rPr>
              <a:t> (KDN: 8). </a:t>
            </a:r>
          </a:p>
          <a:p>
            <a:endParaRPr lang="hr-HR" dirty="0" smtClean="0">
              <a:solidFill>
                <a:schemeClr val="tx1"/>
              </a:solidFill>
            </a:endParaRPr>
          </a:p>
          <a:p>
            <a:r>
              <a:rPr lang="hr-HR" i="1" dirty="0" smtClean="0">
                <a:solidFill>
                  <a:schemeClr val="tx1"/>
                </a:solidFill>
              </a:rPr>
              <a:t>	Čitavog vijeka navikli te da živiš antiprotivno od svake demokratije i de ti sad, </a:t>
            </a:r>
            <a:r>
              <a:rPr lang="hr-HR" b="1" i="1" dirty="0" smtClean="0">
                <a:solidFill>
                  <a:schemeClr val="tx1"/>
                </a:solidFill>
              </a:rPr>
              <a:t>pod starost</a:t>
            </a:r>
            <a:r>
              <a:rPr lang="hr-HR" i="1" dirty="0" smtClean="0">
                <a:solidFill>
                  <a:schemeClr val="tx1"/>
                </a:solidFill>
              </a:rPr>
              <a:t>, okreći drukčije i goni ovo jadne glave da te ona uči i vodi</a:t>
            </a:r>
            <a:r>
              <a:rPr lang="hr-HR" dirty="0" smtClean="0">
                <a:solidFill>
                  <a:schemeClr val="tx1"/>
                </a:solidFill>
              </a:rPr>
              <a:t> (NTBS: 168). </a:t>
            </a:r>
          </a:p>
          <a:p>
            <a:endParaRPr lang="hr-HR" dirty="0" smtClean="0">
              <a:solidFill>
                <a:schemeClr val="tx1"/>
              </a:solidFill>
            </a:endParaRPr>
          </a:p>
          <a:p>
            <a:r>
              <a:rPr lang="hr-HR" i="1" dirty="0" smtClean="0">
                <a:solidFill>
                  <a:schemeClr val="tx1"/>
                </a:solidFill>
              </a:rPr>
              <a:t>A kako ću ja, </a:t>
            </a:r>
            <a:r>
              <a:rPr lang="hr-HR" b="1" i="1" dirty="0" smtClean="0">
                <a:solidFill>
                  <a:schemeClr val="tx1"/>
                </a:solidFill>
              </a:rPr>
              <a:t>stara panjina</a:t>
            </a:r>
            <a:r>
              <a:rPr lang="hr-HR" i="1" dirty="0" smtClean="0">
                <a:solidFill>
                  <a:schemeClr val="tx1"/>
                </a:solidFill>
              </a:rPr>
              <a:t>, do vrata ukopana u zemlju</a:t>
            </a:r>
            <a:r>
              <a:rPr lang="hr-HR" dirty="0" smtClean="0">
                <a:solidFill>
                  <a:schemeClr val="tx1"/>
                </a:solidFill>
              </a:rPr>
              <a:t> (NTBS: 171)? </a:t>
            </a:r>
          </a:p>
          <a:p>
            <a:endParaRPr lang="hr-HR" dirty="0" smtClean="0">
              <a:solidFill>
                <a:schemeClr val="tx1"/>
              </a:solidFill>
            </a:endParaRPr>
          </a:p>
          <a:p>
            <a:r>
              <a:rPr lang="hr-HR" i="1" dirty="0" smtClean="0">
                <a:solidFill>
                  <a:schemeClr val="tx1"/>
                </a:solidFill>
              </a:rPr>
              <a:t>	Da mu je još jednom, samo još jedanput otići u Krajinu, on bi na onoj stazici, provučenoj kroz pregrijanu ljetnju travu, opet susreo svoju umiljatu curicu oborenih trepavica, svoju mladost, primio je za ruku i odveo je, odveo nekud preko sunčane visoravni gdje ga nikad </a:t>
            </a:r>
            <a:r>
              <a:rPr lang="hr-HR" b="1" i="1" dirty="0" smtClean="0">
                <a:solidFill>
                  <a:schemeClr val="tx1"/>
                </a:solidFill>
              </a:rPr>
              <a:t>ne bi</a:t>
            </a:r>
            <a:r>
              <a:rPr lang="hr-HR" i="1" dirty="0" smtClean="0">
                <a:solidFill>
                  <a:schemeClr val="tx1"/>
                </a:solidFill>
              </a:rPr>
              <a:t> </a:t>
            </a:r>
            <a:r>
              <a:rPr lang="hr-HR" b="1" i="1" dirty="0" smtClean="0">
                <a:solidFill>
                  <a:schemeClr val="tx1"/>
                </a:solidFill>
              </a:rPr>
              <a:t>stigli starost</a:t>
            </a:r>
            <a:r>
              <a:rPr lang="hr-HR" i="1" dirty="0" smtClean="0">
                <a:solidFill>
                  <a:schemeClr val="tx1"/>
                </a:solidFill>
              </a:rPr>
              <a:t>, bolest, ni rđavi ljudi</a:t>
            </a:r>
            <a:r>
              <a:rPr lang="hr-HR" dirty="0" smtClean="0">
                <a:solidFill>
                  <a:schemeClr val="tx1"/>
                </a:solidFill>
              </a:rPr>
              <a:t> (NTBS: 311).</a:t>
            </a:r>
            <a:endParaRPr lang="bs-Latn-BA" dirty="0" smtClean="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357166"/>
            <a:ext cx="8672514" cy="4714908"/>
          </a:xfrm>
        </p:spPr>
        <p:txBody>
          <a:bodyPr>
            <a:normAutofit/>
          </a:bodyPr>
          <a:lstStyle/>
          <a:p>
            <a:pPr>
              <a:buFont typeface="Arial" pitchFamily="34" charset="0"/>
              <a:buChar char="•"/>
            </a:pPr>
            <a:r>
              <a:rPr lang="hr-HR" dirty="0" smtClean="0">
                <a:solidFill>
                  <a:schemeClr val="tx1"/>
                </a:solidFill>
              </a:rPr>
              <a:t> Frazemi koji starost odnosno nečiji starosni vijek predstavljaju u svjetlu životnog (ne)iskustva:</a:t>
            </a:r>
          </a:p>
          <a:p>
            <a:endParaRPr lang="bs-Latn-BA" dirty="0" smtClean="0">
              <a:solidFill>
                <a:schemeClr val="tx1"/>
              </a:solidFill>
            </a:endParaRPr>
          </a:p>
          <a:p>
            <a:r>
              <a:rPr lang="hr-HR" b="1" i="1" dirty="0" smtClean="0">
                <a:solidFill>
                  <a:schemeClr val="tx1"/>
                </a:solidFill>
              </a:rPr>
              <a:t>	Otkad </a:t>
            </a:r>
            <a:r>
              <a:rPr lang="hr-HR" i="1" dirty="0" smtClean="0">
                <a:solidFill>
                  <a:schemeClr val="tx1"/>
                </a:solidFill>
              </a:rPr>
              <a:t>Jovandeka </a:t>
            </a:r>
            <a:r>
              <a:rPr lang="hr-HR" b="1" i="1" dirty="0" smtClean="0">
                <a:solidFill>
                  <a:schemeClr val="tx1"/>
                </a:solidFill>
              </a:rPr>
              <a:t>za sebe zna</a:t>
            </a:r>
            <a:r>
              <a:rPr lang="hr-HR" i="1" dirty="0" smtClean="0">
                <a:solidFill>
                  <a:schemeClr val="tx1"/>
                </a:solidFill>
              </a:rPr>
              <a:t>, zakukuljena i vješta prevara oduvijek se nazivala plitikom, ali otkad partizani dođoše i raspališe komesarskim govorima, politika mu poče ispadati kao ti neka presveta Genoveva: sve što dođe od nje, istina je kao suvo zlato</a:t>
            </a:r>
            <a:r>
              <a:rPr lang="hr-HR" dirty="0" smtClean="0">
                <a:solidFill>
                  <a:schemeClr val="tx1"/>
                </a:solidFill>
              </a:rPr>
              <a:t> NTBS: 167. </a:t>
            </a:r>
          </a:p>
          <a:p>
            <a:endParaRPr lang="hr-HR" dirty="0" smtClean="0">
              <a:solidFill>
                <a:schemeClr val="tx1"/>
              </a:solidFill>
            </a:endParaRPr>
          </a:p>
          <a:p>
            <a:r>
              <a:rPr lang="hr-HR" i="1" dirty="0" smtClean="0">
                <a:solidFill>
                  <a:schemeClr val="tx1"/>
                </a:solidFill>
              </a:rPr>
              <a:t>	Vidiš, ja </a:t>
            </a:r>
            <a:r>
              <a:rPr lang="hr-HR" b="1" i="1" dirty="0" smtClean="0">
                <a:solidFill>
                  <a:schemeClr val="tx1"/>
                </a:solidFill>
              </a:rPr>
              <a:t>za ovo svog vijeka</a:t>
            </a:r>
            <a:r>
              <a:rPr lang="hr-HR" i="1" dirty="0" smtClean="0">
                <a:solidFill>
                  <a:schemeClr val="tx1"/>
                </a:solidFill>
              </a:rPr>
              <a:t>, sve'dno ko ni ti, nijesam nikud ni makao odavle iz sela</a:t>
            </a:r>
            <a:r>
              <a:rPr lang="hr-HR" dirty="0" smtClean="0">
                <a:solidFill>
                  <a:schemeClr val="tx1"/>
                </a:solidFill>
              </a:rPr>
              <a:t> [...] PZD: 133. </a:t>
            </a:r>
            <a:endParaRPr lang="bs-Latn-BA" dirty="0" smtClean="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571480"/>
            <a:ext cx="8929718" cy="4714908"/>
          </a:xfrm>
        </p:spPr>
        <p:txBody>
          <a:bodyPr>
            <a:normAutofit fontScale="92500" lnSpcReduction="10000"/>
          </a:bodyPr>
          <a:lstStyle/>
          <a:p>
            <a:r>
              <a:rPr lang="hr-HR" b="1" dirty="0" smtClean="0">
                <a:solidFill>
                  <a:schemeClr val="accent1"/>
                </a:solidFill>
              </a:rPr>
              <a:t>Frazemi koji se odnose na starosnu dob općenito </a:t>
            </a:r>
            <a:r>
              <a:rPr lang="hr-HR" dirty="0" smtClean="0">
                <a:solidFill>
                  <a:schemeClr val="tx1"/>
                </a:solidFill>
              </a:rPr>
              <a:t>(4 primjera): </a:t>
            </a:r>
          </a:p>
          <a:p>
            <a:endParaRPr lang="bs-Latn-BA" dirty="0" smtClean="0">
              <a:solidFill>
                <a:schemeClr val="tx1"/>
              </a:solidFill>
            </a:endParaRPr>
          </a:p>
          <a:p>
            <a:r>
              <a:rPr lang="hr-HR" i="1" dirty="0" smtClean="0">
                <a:solidFill>
                  <a:schemeClr val="tx1"/>
                </a:solidFill>
              </a:rPr>
              <a:t>	Djeco, pa vi ste sad u</a:t>
            </a:r>
            <a:r>
              <a:rPr lang="hr-HR" dirty="0" smtClean="0">
                <a:solidFill>
                  <a:schemeClr val="tx1"/>
                </a:solidFill>
              </a:rPr>
              <a:t> </a:t>
            </a:r>
            <a:r>
              <a:rPr lang="hr-HR" b="1" i="1" dirty="0" smtClean="0">
                <a:solidFill>
                  <a:schemeClr val="tx1"/>
                </a:solidFill>
              </a:rPr>
              <a:t>magarećim godinama</a:t>
            </a:r>
            <a:r>
              <a:rPr lang="hr-HR" dirty="0" smtClean="0">
                <a:solidFill>
                  <a:schemeClr val="tx1"/>
                </a:solidFill>
              </a:rPr>
              <a:t> </a:t>
            </a:r>
            <a:r>
              <a:rPr lang="hr-HR" i="1" dirty="0" smtClean="0">
                <a:solidFill>
                  <a:schemeClr val="tx1"/>
                </a:solidFill>
              </a:rPr>
              <a:t>– dobrodušno reče starac. – To su trinaesta, četrnaesta, petnaesta godina kad se djeca uznemire, nepokorna su, svojeglava, pišu prve pjesme, bune se, a bogami, zagleda se i dječak u djevojčicu...</a:t>
            </a:r>
            <a:r>
              <a:rPr lang="hr-HR" dirty="0" smtClean="0">
                <a:solidFill>
                  <a:schemeClr val="tx1"/>
                </a:solidFill>
              </a:rPr>
              <a:t> MG: 164.</a:t>
            </a:r>
          </a:p>
          <a:p>
            <a:r>
              <a:rPr lang="hr-HR" dirty="0" smtClean="0">
                <a:solidFill>
                  <a:schemeClr val="tx1"/>
                </a:solidFill>
              </a:rPr>
              <a:t>	 </a:t>
            </a:r>
            <a:r>
              <a:rPr lang="hr-HR" i="1" dirty="0" smtClean="0">
                <a:solidFill>
                  <a:schemeClr val="tx1"/>
                </a:solidFill>
              </a:rPr>
              <a:t>Još mu reče kako ona mrzi Baju </a:t>
            </a:r>
            <a:r>
              <a:rPr lang="hr-HR" dirty="0" smtClean="0">
                <a:solidFill>
                  <a:schemeClr val="tx1"/>
                </a:solidFill>
              </a:rPr>
              <a:t>kao đavola,</a:t>
            </a:r>
            <a:r>
              <a:rPr lang="hr-HR" i="1" dirty="0" smtClean="0">
                <a:solidFill>
                  <a:schemeClr val="tx1"/>
                </a:solidFill>
              </a:rPr>
              <a:t> pa želi li Bobo da joj se dopadne, nek samo obori na Bajazita </a:t>
            </a:r>
            <a:r>
              <a:rPr lang="hr-HR" dirty="0" smtClean="0">
                <a:solidFill>
                  <a:schemeClr val="tx1"/>
                </a:solidFill>
              </a:rPr>
              <a:t>drvlje i kamenje,</a:t>
            </a:r>
            <a:r>
              <a:rPr lang="hr-HR" i="1" dirty="0" smtClean="0">
                <a:solidFill>
                  <a:schemeClr val="tx1"/>
                </a:solidFill>
              </a:rPr>
              <a:t> i neka kaže da je glup, ružan i u </a:t>
            </a:r>
            <a:r>
              <a:rPr lang="hr-HR" b="1" i="1" dirty="0" smtClean="0">
                <a:solidFill>
                  <a:schemeClr val="tx1"/>
                </a:solidFill>
              </a:rPr>
              <a:t>konjskim godinama</a:t>
            </a:r>
            <a:r>
              <a:rPr lang="hr-HR" i="1" dirty="0" smtClean="0">
                <a:solidFill>
                  <a:schemeClr val="tx1"/>
                </a:solidFill>
              </a:rPr>
              <a:t> </a:t>
            </a:r>
            <a:r>
              <a:rPr lang="hr-HR" dirty="0" smtClean="0">
                <a:solidFill>
                  <a:schemeClr val="tx1"/>
                </a:solidFill>
              </a:rPr>
              <a:t>MG: 173. </a:t>
            </a:r>
          </a:p>
          <a:p>
            <a:r>
              <a:rPr lang="hr-HR" i="1" dirty="0" smtClean="0">
                <a:solidFill>
                  <a:schemeClr val="tx1"/>
                </a:solidFill>
              </a:rPr>
              <a:t>	Tako, uz ta popodneva, izmicale su i godine, brze i vrtoglave </a:t>
            </a:r>
            <a:r>
              <a:rPr lang="hr-HR" b="1" i="1" dirty="0" smtClean="0">
                <a:solidFill>
                  <a:schemeClr val="tx1"/>
                </a:solidFill>
              </a:rPr>
              <a:t>dječje godine</a:t>
            </a:r>
            <a:r>
              <a:rPr lang="hr-HR" i="1" dirty="0" smtClean="0">
                <a:solidFill>
                  <a:schemeClr val="tx1"/>
                </a:solidFill>
              </a:rPr>
              <a:t>, šumne kao pjena, i ja sam uz igrače, malo–pomalo otkrivao i dopunjavao stričevu veliku veliku tajnu</a:t>
            </a:r>
            <a:r>
              <a:rPr lang="hr-HR" dirty="0" smtClean="0">
                <a:solidFill>
                  <a:schemeClr val="tx1"/>
                </a:solidFill>
              </a:rPr>
              <a:t> KDN: 82. </a:t>
            </a:r>
          </a:p>
          <a:p>
            <a:r>
              <a:rPr lang="hr-HR" i="1" dirty="0" smtClean="0">
                <a:solidFill>
                  <a:schemeClr val="tx1"/>
                </a:solidFill>
              </a:rPr>
              <a:t>	Jedne od tih mojih </a:t>
            </a:r>
            <a:r>
              <a:rPr lang="hr-HR" b="1" i="1" dirty="0" smtClean="0">
                <a:solidFill>
                  <a:schemeClr val="tx1"/>
                </a:solidFill>
              </a:rPr>
              <a:t>mladićkih godina</a:t>
            </a:r>
            <a:r>
              <a:rPr lang="hr-HR" i="1" dirty="0" smtClean="0">
                <a:solidFill>
                  <a:schemeClr val="tx1"/>
                </a:solidFill>
              </a:rPr>
              <a:t>, nakon dugog neviđenja, ponovo se susretoh sa stricem Nidžom</a:t>
            </a:r>
            <a:r>
              <a:rPr lang="hr-HR" dirty="0" smtClean="0">
                <a:solidFill>
                  <a:schemeClr val="tx1"/>
                </a:solidFill>
              </a:rPr>
              <a:t> KDN: 86.</a:t>
            </a:r>
            <a:endParaRPr lang="bs-Latn-BA" dirty="0" smtClean="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571480"/>
            <a:ext cx="8601076" cy="5286412"/>
          </a:xfrm>
        </p:spPr>
        <p:txBody>
          <a:bodyPr>
            <a:normAutofit/>
          </a:bodyPr>
          <a:lstStyle/>
          <a:p>
            <a:pPr>
              <a:buFont typeface="Arial" pitchFamily="34" charset="0"/>
              <a:buChar char="•"/>
            </a:pPr>
            <a:r>
              <a:rPr lang="hr-HR" dirty="0" smtClean="0">
                <a:solidFill>
                  <a:schemeClr val="tx1"/>
                </a:solidFill>
              </a:rPr>
              <a:t> Ovakva cifra od samo 15 frazema koji se odnose na životnu dob ne dokazuje da je upotreba frazema Ćopiću strana, </a:t>
            </a:r>
            <a:endParaRPr lang="hr-HR" dirty="0" smtClean="0">
              <a:solidFill>
                <a:schemeClr val="tx1"/>
              </a:solidFill>
            </a:endParaRPr>
          </a:p>
          <a:p>
            <a:r>
              <a:rPr lang="hr-HR" dirty="0" smtClean="0">
                <a:solidFill>
                  <a:schemeClr val="tx1"/>
                </a:solidFill>
              </a:rPr>
              <a:t>o </a:t>
            </a:r>
            <a:r>
              <a:rPr lang="hr-HR" dirty="0" smtClean="0">
                <a:solidFill>
                  <a:schemeClr val="tx1"/>
                </a:solidFill>
              </a:rPr>
              <a:t>čemu svjedoče brojni radovi o raznovrsnom frazeološkom fondu kojim obiluju Ćopićeva djela, ali je činjenica da su frazemi koji se odnose na mladost i starost </a:t>
            </a:r>
            <a:r>
              <a:rPr lang="hr-HR" u="sng" dirty="0" smtClean="0">
                <a:solidFill>
                  <a:schemeClr val="tx1"/>
                </a:solidFill>
              </a:rPr>
              <a:t>slabo zastupljeni</a:t>
            </a:r>
            <a:r>
              <a:rPr lang="hr-HR" dirty="0" smtClean="0">
                <a:solidFill>
                  <a:schemeClr val="tx1"/>
                </a:solidFill>
              </a:rPr>
              <a:t>. </a:t>
            </a:r>
            <a:endParaRPr lang="hr-HR" dirty="0" smtClean="0">
              <a:solidFill>
                <a:schemeClr val="tx1"/>
              </a:solidFill>
            </a:endParaRPr>
          </a:p>
          <a:p>
            <a:pPr>
              <a:buFont typeface="Arial" pitchFamily="34" charset="0"/>
              <a:buChar char="•"/>
            </a:pPr>
            <a:endParaRPr lang="hr-HR" dirty="0" smtClean="0">
              <a:solidFill>
                <a:schemeClr val="tx1"/>
              </a:solidFill>
            </a:endParaRPr>
          </a:p>
          <a:p>
            <a:pPr>
              <a:buFont typeface="Arial" pitchFamily="34" charset="0"/>
              <a:buChar char="•"/>
            </a:pPr>
            <a:r>
              <a:rPr lang="hr-HR" dirty="0" smtClean="0">
                <a:solidFill>
                  <a:schemeClr val="tx1"/>
                </a:solidFill>
              </a:rPr>
              <a:t> Npr. najzastupljenija semantička polja u </a:t>
            </a:r>
            <a:r>
              <a:rPr lang="hr-HR" cap="small" dirty="0" smtClean="0">
                <a:solidFill>
                  <a:schemeClr val="tx1"/>
                </a:solidFill>
              </a:rPr>
              <a:t>Pionirskoj trilogiji</a:t>
            </a:r>
            <a:r>
              <a:rPr lang="hr-HR" dirty="0" smtClean="0">
                <a:solidFill>
                  <a:schemeClr val="tx1"/>
                </a:solidFill>
              </a:rPr>
              <a:t> su </a:t>
            </a:r>
            <a:r>
              <a:rPr lang="hr-HR" dirty="0" smtClean="0">
                <a:solidFill>
                  <a:schemeClr val="tx1"/>
                </a:solidFill>
              </a:rPr>
              <a:t>‘</a:t>
            </a:r>
            <a:r>
              <a:rPr lang="hr-HR" i="1" dirty="0" smtClean="0">
                <a:solidFill>
                  <a:schemeClr val="tx1"/>
                </a:solidFill>
              </a:rPr>
              <a:t>Čovjekove </a:t>
            </a:r>
            <a:r>
              <a:rPr lang="hr-HR" i="1" dirty="0" smtClean="0">
                <a:solidFill>
                  <a:schemeClr val="tx1"/>
                </a:solidFill>
              </a:rPr>
              <a:t>pozitivne psihičke </a:t>
            </a:r>
            <a:r>
              <a:rPr lang="hr-HR" i="1" dirty="0" smtClean="0">
                <a:solidFill>
                  <a:schemeClr val="tx1"/>
                </a:solidFill>
              </a:rPr>
              <a:t>osobine’, ‘Čovjekove </a:t>
            </a:r>
            <a:r>
              <a:rPr lang="hr-HR" i="1" dirty="0" smtClean="0">
                <a:solidFill>
                  <a:schemeClr val="tx1"/>
                </a:solidFill>
              </a:rPr>
              <a:t>fizičke </a:t>
            </a:r>
            <a:r>
              <a:rPr lang="hr-HR" i="1" dirty="0" smtClean="0">
                <a:solidFill>
                  <a:schemeClr val="tx1"/>
                </a:solidFill>
              </a:rPr>
              <a:t>osobine’, ‘Strah, ugroženost,neugoda’, ‘Bijes’</a:t>
            </a:r>
            <a:r>
              <a:rPr lang="hr-HR" dirty="0" smtClean="0">
                <a:solidFill>
                  <a:schemeClr val="tx1"/>
                </a:solidFill>
              </a:rPr>
              <a:t> </a:t>
            </a:r>
            <a:r>
              <a:rPr lang="hr-HR" dirty="0" smtClean="0">
                <a:solidFill>
                  <a:schemeClr val="tx1"/>
                </a:solidFill>
              </a:rPr>
              <a:t>i sl</a:t>
            </a:r>
            <a:r>
              <a:rPr lang="hr-HR" dirty="0" smtClean="0">
                <a:solidFill>
                  <a:schemeClr val="tx1"/>
                </a:solidFill>
              </a:rPr>
              <a:t>.  </a:t>
            </a:r>
            <a:r>
              <a:rPr lang="hr-HR" sz="2100" dirty="0" smtClean="0">
                <a:solidFill>
                  <a:schemeClr val="tx1"/>
                </a:solidFill>
              </a:rPr>
              <a:t>(v. Šehić </a:t>
            </a:r>
            <a:r>
              <a:rPr lang="hr-HR" sz="2100" dirty="0" smtClean="0">
                <a:solidFill>
                  <a:schemeClr val="tx1"/>
                </a:solidFill>
              </a:rPr>
              <a:t>2014</a:t>
            </a:r>
            <a:r>
              <a:rPr lang="hr-HR" sz="2100" dirty="0" smtClean="0">
                <a:solidFill>
                  <a:schemeClr val="tx1"/>
                </a:solidFill>
              </a:rPr>
              <a:t>).</a:t>
            </a:r>
          </a:p>
          <a:p>
            <a:pPr>
              <a:buFont typeface="Arial" pitchFamily="34" charset="0"/>
              <a:buChar char="•"/>
            </a:pPr>
            <a:r>
              <a:rPr lang="hr-HR" sz="2100" dirty="0" smtClean="0">
                <a:solidFill>
                  <a:schemeClr val="tx1"/>
                </a:solidFill>
              </a:rPr>
              <a:t> </a:t>
            </a:r>
            <a:endParaRPr lang="hr-HR" sz="2100" dirty="0" smtClean="0">
              <a:solidFill>
                <a:schemeClr val="tx1"/>
              </a:solidFill>
            </a:endParaRPr>
          </a:p>
          <a:p>
            <a:pPr>
              <a:buFont typeface="Arial" pitchFamily="34" charset="0"/>
              <a:buChar char="•"/>
            </a:pPr>
            <a:r>
              <a:rPr lang="hr-HR" dirty="0" smtClean="0">
                <a:solidFill>
                  <a:schemeClr val="tx1"/>
                </a:solidFill>
              </a:rPr>
              <a:t> Iako brojčano malen, sakupljenom korpusu može se pristupiti iz nekog drugog ugla ili ga uvrstiti kao potkorpus za neka druga istraživanja. </a:t>
            </a:r>
            <a:endParaRPr lang="bs-Latn-BA" dirty="0" smtClean="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601076" cy="5786478"/>
          </a:xfrm>
        </p:spPr>
        <p:txBody>
          <a:bodyPr>
            <a:noAutofit/>
          </a:bodyPr>
          <a:lstStyle/>
          <a:p>
            <a:pPr algn="just">
              <a:buFont typeface="Arial" pitchFamily="34" charset="0"/>
              <a:buChar char="•"/>
            </a:pPr>
            <a:r>
              <a:rPr lang="hr-HR" sz="2300" dirty="0" smtClean="0">
                <a:solidFill>
                  <a:schemeClr val="tx1"/>
                </a:solidFill>
              </a:rPr>
              <a:t> </a:t>
            </a:r>
            <a:r>
              <a:rPr lang="hr-HR" sz="2300" dirty="0" smtClean="0">
                <a:solidFill>
                  <a:schemeClr val="tx1"/>
                </a:solidFill>
              </a:rPr>
              <a:t>Naprimjer</a:t>
            </a:r>
            <a:r>
              <a:rPr lang="hr-HR" sz="2300" dirty="0" smtClean="0">
                <a:solidFill>
                  <a:schemeClr val="tx1"/>
                </a:solidFill>
              </a:rPr>
              <a:t>, posmatrano iz ugla kognitivne lingvistike, frazemi su metaforički jezički izrazi. </a:t>
            </a:r>
            <a:r>
              <a:rPr lang="hr-HR" sz="2300" dirty="0" smtClean="0">
                <a:solidFill>
                  <a:schemeClr val="tx1"/>
                </a:solidFill>
              </a:rPr>
              <a:t>Dakle</a:t>
            </a:r>
            <a:r>
              <a:rPr lang="hr-HR" sz="2300" dirty="0" smtClean="0">
                <a:solidFill>
                  <a:schemeClr val="tx1"/>
                </a:solidFill>
              </a:rPr>
              <a:t>, ti izrazi su formalne realizacije jedne iste ili više različitih metafora. </a:t>
            </a:r>
            <a:endParaRPr lang="hr-HR" sz="2300" dirty="0" smtClean="0">
              <a:solidFill>
                <a:schemeClr val="tx1"/>
              </a:solidFill>
            </a:endParaRPr>
          </a:p>
          <a:p>
            <a:pPr algn="just">
              <a:buFont typeface="Arial" pitchFamily="34" charset="0"/>
              <a:buChar char="•"/>
            </a:pPr>
            <a:endParaRPr lang="hr-HR" sz="2300" dirty="0" smtClean="0">
              <a:solidFill>
                <a:schemeClr val="tx1"/>
              </a:solidFill>
            </a:endParaRPr>
          </a:p>
          <a:p>
            <a:pPr algn="just">
              <a:buFont typeface="Arial" pitchFamily="34" charset="0"/>
              <a:buChar char="•"/>
            </a:pPr>
            <a:r>
              <a:rPr lang="hr-HR" sz="2300" dirty="0" smtClean="0">
                <a:solidFill>
                  <a:schemeClr val="tx1"/>
                </a:solidFill>
              </a:rPr>
              <a:t> Metafore </a:t>
            </a:r>
            <a:r>
              <a:rPr lang="hr-HR" sz="2300" dirty="0" smtClean="0">
                <a:solidFill>
                  <a:schemeClr val="tx1"/>
                </a:solidFill>
              </a:rPr>
              <a:t>su kognitivna sredstva i imaju prvenstveno kognitivnu funkciju pa mogu strukturirati pojmove (koncepte) koji su teže predočivi riječima doslovnog značenja. </a:t>
            </a:r>
            <a:endParaRPr lang="hr-HR" sz="2300" dirty="0" smtClean="0">
              <a:solidFill>
                <a:schemeClr val="tx1"/>
              </a:solidFill>
            </a:endParaRPr>
          </a:p>
          <a:p>
            <a:pPr algn="just">
              <a:buFont typeface="Arial" pitchFamily="34" charset="0"/>
              <a:buChar char="•"/>
            </a:pPr>
            <a:endParaRPr lang="hr-HR" sz="2300" dirty="0" smtClean="0">
              <a:solidFill>
                <a:schemeClr val="tx1"/>
              </a:solidFill>
            </a:endParaRPr>
          </a:p>
          <a:p>
            <a:pPr algn="just">
              <a:buFont typeface="Arial" pitchFamily="34" charset="0"/>
              <a:buChar char="•"/>
            </a:pPr>
            <a:r>
              <a:rPr lang="hr-HR" sz="2300" dirty="0" smtClean="0">
                <a:solidFill>
                  <a:schemeClr val="tx1"/>
                </a:solidFill>
              </a:rPr>
              <a:t> Tu </a:t>
            </a:r>
            <a:r>
              <a:rPr lang="hr-HR" sz="2300" dirty="0" smtClean="0">
                <a:solidFill>
                  <a:schemeClr val="tx1"/>
                </a:solidFill>
              </a:rPr>
              <a:t>do izražaja dolaze frazemi kao metaforički jezički izrazi čije je osnovno obilježje semantizacija, odnosno nemogućnost doslovne interpretacije. </a:t>
            </a:r>
            <a:endParaRPr lang="hr-HR" sz="2300" dirty="0" smtClean="0">
              <a:solidFill>
                <a:schemeClr val="tx1"/>
              </a:solidFill>
            </a:endParaRPr>
          </a:p>
          <a:p>
            <a:pPr algn="just">
              <a:buFont typeface="Arial" pitchFamily="34" charset="0"/>
              <a:buChar char="•"/>
            </a:pPr>
            <a:endParaRPr lang="hr-HR" sz="2300" dirty="0" smtClean="0">
              <a:solidFill>
                <a:schemeClr val="tx1"/>
              </a:solidFill>
            </a:endParaRPr>
          </a:p>
          <a:p>
            <a:pPr algn="just">
              <a:buFont typeface="Arial" pitchFamily="34" charset="0"/>
              <a:buChar char="•"/>
            </a:pPr>
            <a:r>
              <a:rPr lang="hr-HR" sz="2300" dirty="0" smtClean="0">
                <a:solidFill>
                  <a:schemeClr val="tx1"/>
                </a:solidFill>
              </a:rPr>
              <a:t> Komponente </a:t>
            </a:r>
            <a:r>
              <a:rPr lang="hr-HR" sz="2300" dirty="0" smtClean="0">
                <a:solidFill>
                  <a:schemeClr val="tx1"/>
                </a:solidFill>
              </a:rPr>
              <a:t>frazema gube svoja zasebna značenja i tvore jedinstvenu smislenu cjelinu, a autori time postižu ekspresivnost i izrazit emocionalni efekt.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85728"/>
            <a:ext cx="8601076" cy="5072098"/>
          </a:xfrm>
        </p:spPr>
        <p:txBody>
          <a:bodyPr>
            <a:normAutofit/>
          </a:bodyPr>
          <a:lstStyle/>
          <a:p>
            <a:pPr algn="just">
              <a:buFont typeface="Arial" pitchFamily="34" charset="0"/>
              <a:buChar char="•"/>
            </a:pPr>
            <a:r>
              <a:rPr lang="hr-HR" dirty="0" smtClean="0">
                <a:solidFill>
                  <a:schemeClr val="tx1"/>
                </a:solidFill>
              </a:rPr>
              <a:t> Imenički frazem stari lisac predstavlja jezički izraz koji se odnosi na konceptualnu metaforu koja bi se mogla formulisati kao ČOVJEK JE ŽIVOTINJA:</a:t>
            </a:r>
          </a:p>
          <a:p>
            <a:pPr algn="just"/>
            <a:r>
              <a:rPr lang="hr-HR" dirty="0" smtClean="0">
                <a:solidFill>
                  <a:schemeClr val="tx1"/>
                </a:solidFill>
              </a:rPr>
              <a:t> 	</a:t>
            </a:r>
            <a:r>
              <a:rPr lang="hr-HR" i="1" dirty="0" smtClean="0">
                <a:solidFill>
                  <a:schemeClr val="tx1"/>
                </a:solidFill>
              </a:rPr>
              <a:t>Ho-ho, baš smo i mi budale! – zarza Stric kao ždrebence, a onda radoznalo zaškilji u dječaka i lice mu dođe ušiljeno kao u prepredenog</a:t>
            </a:r>
            <a:r>
              <a:rPr lang="hr-HR" b="1" i="1" dirty="0" smtClean="0">
                <a:solidFill>
                  <a:schemeClr val="tx1"/>
                </a:solidFill>
              </a:rPr>
              <a:t> starog lisca</a:t>
            </a:r>
            <a:r>
              <a:rPr lang="hr-HR" dirty="0" smtClean="0">
                <a:solidFill>
                  <a:schemeClr val="tx1"/>
                </a:solidFill>
              </a:rPr>
              <a:t> (SV: 254). </a:t>
            </a:r>
          </a:p>
          <a:p>
            <a:pPr algn="just"/>
            <a:endParaRPr lang="hr-HR" dirty="0" smtClean="0">
              <a:solidFill>
                <a:schemeClr val="tx1"/>
              </a:solidFill>
            </a:endParaRPr>
          </a:p>
          <a:p>
            <a:pPr algn="just"/>
            <a:r>
              <a:rPr lang="hr-HR" dirty="0" smtClean="0">
                <a:solidFill>
                  <a:schemeClr val="tx1"/>
                </a:solidFill>
              </a:rPr>
              <a:t>Drugi primjer jeste metafora ČOVJEK JE PREDMET: </a:t>
            </a:r>
          </a:p>
          <a:p>
            <a:pPr algn="just"/>
            <a:r>
              <a:rPr lang="hr-HR" i="1" dirty="0" smtClean="0">
                <a:solidFill>
                  <a:schemeClr val="tx1"/>
                </a:solidFill>
              </a:rPr>
              <a:t>	A kako ću ja, </a:t>
            </a:r>
            <a:r>
              <a:rPr lang="hr-HR" b="1" i="1" dirty="0" smtClean="0">
                <a:solidFill>
                  <a:schemeClr val="tx1"/>
                </a:solidFill>
              </a:rPr>
              <a:t>stara panjina</a:t>
            </a:r>
            <a:r>
              <a:rPr lang="hr-HR" i="1" dirty="0" smtClean="0">
                <a:solidFill>
                  <a:schemeClr val="tx1"/>
                </a:solidFill>
              </a:rPr>
              <a:t>, do vrata ukopana u zemlju</a:t>
            </a:r>
            <a:r>
              <a:rPr lang="hr-HR" dirty="0" smtClean="0">
                <a:solidFill>
                  <a:schemeClr val="tx1"/>
                </a:solidFill>
              </a:rPr>
              <a:t> (NTBS: 171)? Ove i mnoge druge osobenosti Ćopićevog jezika mogle bi biti predmet detaljnije analize i nekog drugog opširnijeg rada.</a:t>
            </a:r>
            <a:endParaRPr lang="bs-Latn-BA" dirty="0" smtClean="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14291"/>
            <a:ext cx="8458200" cy="785818"/>
          </a:xfrm>
        </p:spPr>
        <p:txBody>
          <a:bodyPr/>
          <a:lstStyle/>
          <a:p>
            <a:r>
              <a:rPr lang="bs-Latn-BA" dirty="0" smtClean="0"/>
              <a:t>4. Zaključak</a:t>
            </a:r>
            <a:endParaRPr lang="bs-Latn-BA" dirty="0"/>
          </a:p>
        </p:txBody>
      </p:sp>
      <p:sp>
        <p:nvSpPr>
          <p:cNvPr id="3" name="Subtitle 2"/>
          <p:cNvSpPr>
            <a:spLocks noGrp="1"/>
          </p:cNvSpPr>
          <p:nvPr>
            <p:ph type="subTitle" idx="1"/>
          </p:nvPr>
        </p:nvSpPr>
        <p:spPr>
          <a:xfrm>
            <a:off x="285720" y="928670"/>
            <a:ext cx="8553480" cy="3857652"/>
          </a:xfrm>
        </p:spPr>
        <p:txBody>
          <a:bodyPr>
            <a:normAutofit/>
          </a:bodyPr>
          <a:lstStyle/>
          <a:p>
            <a:pPr algn="just">
              <a:buFont typeface="Arial" pitchFamily="34" charset="0"/>
              <a:buChar char="•"/>
            </a:pPr>
            <a:r>
              <a:rPr lang="hr-HR" dirty="0" smtClean="0">
                <a:solidFill>
                  <a:schemeClr val="tx1"/>
                </a:solidFill>
              </a:rPr>
              <a:t> Starost i mladost apstraktne su kategorije koje se i u jeziku izražavaju na različite načine i različitim jezičkim jedinicama. </a:t>
            </a:r>
            <a:endParaRPr lang="hr-HR" dirty="0" smtClean="0">
              <a:solidFill>
                <a:schemeClr val="tx1"/>
              </a:solidFill>
            </a:endParaRPr>
          </a:p>
          <a:p>
            <a:pPr algn="just">
              <a:buFont typeface="Arial" pitchFamily="34" charset="0"/>
              <a:buChar char="•"/>
            </a:pPr>
            <a:endParaRPr lang="hr-HR" dirty="0" smtClean="0">
              <a:solidFill>
                <a:schemeClr val="tx1"/>
              </a:solidFill>
            </a:endParaRPr>
          </a:p>
          <a:p>
            <a:pPr algn="just">
              <a:buFont typeface="Arial" pitchFamily="34" charset="0"/>
              <a:buChar char="•"/>
            </a:pPr>
            <a:r>
              <a:rPr lang="hr-HR" dirty="0" smtClean="0">
                <a:solidFill>
                  <a:schemeClr val="tx1"/>
                </a:solidFill>
              </a:rPr>
              <a:t>U </a:t>
            </a:r>
            <a:r>
              <a:rPr lang="hr-HR" dirty="0" smtClean="0">
                <a:solidFill>
                  <a:schemeClr val="tx1"/>
                </a:solidFill>
              </a:rPr>
              <a:t>našem jeziku, najveći broj frazema vezanih za starosnu dob kao sastavnicu ima i leksem iz toga semantičkoga polja (star, starost, mlad, mladost) ili semantičkog polja koje se odnosi na vrijeme (npr. godina/e). </a:t>
            </a:r>
            <a:endParaRPr lang="hr-HR" dirty="0" smtClean="0">
              <a:solidFill>
                <a:schemeClr val="tx1"/>
              </a:solidFill>
            </a:endParaRPr>
          </a:p>
          <a:p>
            <a:pPr algn="just"/>
            <a:endParaRPr lang="hr-HR" dirty="0" smtClean="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1071546"/>
            <a:ext cx="8553480" cy="3286148"/>
          </a:xfrm>
        </p:spPr>
        <p:txBody>
          <a:bodyPr>
            <a:normAutofit/>
          </a:bodyPr>
          <a:lstStyle/>
          <a:p>
            <a:pPr algn="just"/>
            <a:endParaRPr lang="hr-HR" dirty="0" smtClean="0">
              <a:solidFill>
                <a:schemeClr val="tx1"/>
              </a:solidFill>
            </a:endParaRPr>
          </a:p>
          <a:p>
            <a:pPr algn="just">
              <a:buFont typeface="Arial" pitchFamily="34" charset="0"/>
              <a:buChar char="•"/>
            </a:pPr>
            <a:r>
              <a:rPr lang="hr-HR" dirty="0" smtClean="0">
                <a:solidFill>
                  <a:schemeClr val="tx1"/>
                </a:solidFill>
              </a:rPr>
              <a:t> Zaključujemo da se poslovice vezane za starost odnose na dvije stvari: starim osobama prošao je vijek i ne mogu (lako) usvajati nova znanja ili vještine, ali zato (treba da) uživaju poštovanje i autoritet, koji su zasnovani na iskustvu. </a:t>
            </a:r>
            <a:endParaRPr lang="hr-HR" dirty="0" smtClean="0">
              <a:solidFill>
                <a:schemeClr val="tx1"/>
              </a:solidFill>
            </a:endParaRPr>
          </a:p>
          <a:p>
            <a:pPr algn="just">
              <a:buFont typeface="Arial" pitchFamily="34" charset="0"/>
              <a:buChar char="•"/>
            </a:pPr>
            <a:endParaRPr lang="hr-HR" dirty="0" smtClean="0">
              <a:solidFill>
                <a:schemeClr val="tx1"/>
              </a:solidFill>
            </a:endParaRPr>
          </a:p>
          <a:p>
            <a:pPr algn="just">
              <a:buFont typeface="Arial" pitchFamily="34" charset="0"/>
              <a:buChar char="•"/>
            </a:pPr>
            <a:r>
              <a:rPr lang="hr-HR" dirty="0" smtClean="0">
                <a:solidFill>
                  <a:schemeClr val="tx1"/>
                </a:solidFill>
              </a:rPr>
              <a:t> S druge strane, osobine koje govornici našega jezika pripisuju mladima uglavnom su negativne (neiskustvo, neozbiljnost, i sl.).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357166"/>
            <a:ext cx="8482042" cy="4143404"/>
          </a:xfrm>
        </p:spPr>
        <p:txBody>
          <a:bodyPr>
            <a:normAutofit/>
          </a:bodyPr>
          <a:lstStyle/>
          <a:p>
            <a:pPr algn="just">
              <a:buFont typeface="Arial" pitchFamily="34" charset="0"/>
              <a:buChar char="•"/>
            </a:pPr>
            <a:r>
              <a:rPr lang="bs-Latn-BA" dirty="0" smtClean="0">
                <a:solidFill>
                  <a:schemeClr val="tx1"/>
                </a:solidFill>
              </a:rPr>
              <a:t> Fond Ćopićevih djela odličan je izbor za istraživanje bilo kojeg aspekta frazeologije. </a:t>
            </a:r>
            <a:endParaRPr lang="bs-Latn-BA" dirty="0" smtClean="0">
              <a:solidFill>
                <a:schemeClr val="tx1"/>
              </a:solidFill>
            </a:endParaRPr>
          </a:p>
          <a:p>
            <a:pPr algn="just">
              <a:buFont typeface="Arial" pitchFamily="34" charset="0"/>
              <a:buChar char="•"/>
            </a:pPr>
            <a:r>
              <a:rPr lang="bs-Latn-BA" dirty="0" smtClean="0">
                <a:solidFill>
                  <a:schemeClr val="tx1"/>
                </a:solidFill>
              </a:rPr>
              <a:t>Međutim</a:t>
            </a:r>
            <a:r>
              <a:rPr lang="bs-Latn-BA" dirty="0" smtClean="0">
                <a:solidFill>
                  <a:schemeClr val="tx1"/>
                </a:solidFill>
              </a:rPr>
              <a:t>, iako je frazeološki korpus sakupljen za potrebe ovoga rada sakupljen iz 9 proznih djela zarazličite uzraste čitatelja, došlo se do zaključka da frazemi koji se odnose na kategoriju mladost/starost nisu zastupljeni u svim tim djelima. </a:t>
            </a:r>
            <a:endParaRPr lang="bs-Latn-BA" dirty="0" smtClean="0">
              <a:solidFill>
                <a:schemeClr val="tx1"/>
              </a:solidFill>
            </a:endParaRPr>
          </a:p>
          <a:p>
            <a:pPr algn="just">
              <a:buFont typeface="Arial" pitchFamily="34" charset="0"/>
              <a:buChar char="•"/>
            </a:pPr>
            <a:endParaRPr lang="bs-Latn-BA" dirty="0" smtClean="0">
              <a:solidFill>
                <a:schemeClr val="tx1"/>
              </a:solidFill>
            </a:endParaRPr>
          </a:p>
          <a:p>
            <a:pPr algn="just">
              <a:buFont typeface="Arial" pitchFamily="34" charset="0"/>
              <a:buChar char="•"/>
            </a:pPr>
            <a:r>
              <a:rPr lang="bs-Latn-BA" dirty="0" smtClean="0">
                <a:solidFill>
                  <a:schemeClr val="tx1"/>
                </a:solidFill>
              </a:rPr>
              <a:t> Ovakva statistika ne dokazuje da je upotreba frazema Ćopiću strana, o čemu svjedoče brojni radovi o raznovrsnom frazeološkom fondu kojim obiluju Ćopićeva djela</a:t>
            </a:r>
            <a:endParaRPr lang="hr-HR" dirty="0" smtClean="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14290"/>
            <a:ext cx="8458200" cy="1222375"/>
          </a:xfrm>
        </p:spPr>
        <p:txBody>
          <a:bodyPr/>
          <a:lstStyle/>
          <a:p>
            <a:r>
              <a:rPr lang="bs-Latn-BA" dirty="0" smtClean="0"/>
              <a:t>5. Literatura</a:t>
            </a:r>
            <a:endParaRPr lang="bs-Latn-BA" dirty="0"/>
          </a:p>
        </p:txBody>
      </p:sp>
      <p:sp>
        <p:nvSpPr>
          <p:cNvPr id="3" name="Subtitle 2"/>
          <p:cNvSpPr>
            <a:spLocks noGrp="1"/>
          </p:cNvSpPr>
          <p:nvPr>
            <p:ph type="subTitle" idx="1"/>
          </p:nvPr>
        </p:nvSpPr>
        <p:spPr>
          <a:xfrm>
            <a:off x="214282" y="1071546"/>
            <a:ext cx="8929718" cy="5500726"/>
          </a:xfrm>
        </p:spPr>
        <p:txBody>
          <a:bodyPr>
            <a:noAutofit/>
          </a:bodyPr>
          <a:lstStyle/>
          <a:p>
            <a:r>
              <a:rPr lang="hr-HR" sz="1800" dirty="0" smtClean="0">
                <a:solidFill>
                  <a:schemeClr val="tx1"/>
                </a:solidFill>
              </a:rPr>
              <a:t>Bendow 2006: Bendow, Ivana. </a:t>
            </a:r>
            <a:r>
              <a:rPr lang="hr-HR" sz="1800" i="1" dirty="0" smtClean="0">
                <a:solidFill>
                  <a:schemeClr val="tx1"/>
                </a:solidFill>
              </a:rPr>
              <a:t>Hrvatsko–engleski frazeološki rječnik</a:t>
            </a:r>
            <a:r>
              <a:rPr lang="hr-HR" sz="1800" dirty="0" smtClean="0">
                <a:solidFill>
                  <a:schemeClr val="tx1"/>
                </a:solidFill>
              </a:rPr>
              <a:t>. Zagreb.</a:t>
            </a:r>
            <a:endParaRPr lang="bs-Latn-BA" sz="1800" dirty="0" smtClean="0">
              <a:solidFill>
                <a:schemeClr val="tx1"/>
              </a:solidFill>
            </a:endParaRPr>
          </a:p>
          <a:p>
            <a:pPr indent="-457200"/>
            <a:r>
              <a:rPr lang="hr-HR" sz="1800" dirty="0" smtClean="0">
                <a:solidFill>
                  <a:schemeClr val="tx1"/>
                </a:solidFill>
              </a:rPr>
              <a:t>Ćoralić/Šehić 2015: Ćoralić, Zrinka; Šehić, Mersina. Slika muškarca i žene u </a:t>
            </a:r>
            <a:endParaRPr lang="bs-Latn-BA" sz="1800" dirty="0" smtClean="0">
              <a:solidFill>
                <a:schemeClr val="tx1"/>
              </a:solidFill>
            </a:endParaRPr>
          </a:p>
          <a:p>
            <a:pPr indent="-457200"/>
            <a:r>
              <a:rPr lang="hr-HR" sz="1800" dirty="0" smtClean="0">
                <a:solidFill>
                  <a:schemeClr val="tx1"/>
                </a:solidFill>
              </a:rPr>
              <a:t>	frazeološkom fondu Ćopićevih djela. In: </a:t>
            </a:r>
            <a:r>
              <a:rPr lang="hr-HR" sz="1800" i="1" dirty="0" smtClean="0">
                <a:solidFill>
                  <a:schemeClr val="tx1"/>
                </a:solidFill>
              </a:rPr>
              <a:t>Žena – muškarac: dva svijeta, dva 	motiva, dva izraza u djelima Branka Ćopića</a:t>
            </a:r>
            <a:r>
              <a:rPr lang="hr-HR" sz="1800" dirty="0" smtClean="0">
                <a:solidFill>
                  <a:schemeClr val="tx1"/>
                </a:solidFill>
              </a:rPr>
              <a:t>. Graz.</a:t>
            </a:r>
          </a:p>
          <a:p>
            <a:r>
              <a:rPr lang="hr-HR" sz="1800" dirty="0" smtClean="0">
                <a:solidFill>
                  <a:schemeClr val="tx1"/>
                </a:solidFill>
              </a:rPr>
              <a:t>Ćoralić/Šehić 2014a: Ćoralić, Zrinka; Šehić, Mersina. </a:t>
            </a:r>
            <a:r>
              <a:rPr lang="bs-Latn-BA" sz="1800" dirty="0" smtClean="0">
                <a:solidFill>
                  <a:schemeClr val="tx1"/>
                </a:solidFill>
              </a:rPr>
              <a:t>Frazeološke osobenosti </a:t>
            </a:r>
          </a:p>
          <a:p>
            <a:r>
              <a:rPr lang="bs-Latn-BA" sz="1800" dirty="0" smtClean="0">
                <a:solidFill>
                  <a:schemeClr val="tx1"/>
                </a:solidFill>
              </a:rPr>
              <a:t>	prožete humorom  u romanu Magareće godine Branka Ćopića. In: 	</a:t>
            </a:r>
            <a:r>
              <a:rPr lang="en-GB" sz="1800" i="1" dirty="0" err="1" smtClean="0">
                <a:solidFill>
                  <a:schemeClr val="tx1"/>
                </a:solidFill>
              </a:rPr>
              <a:t>Ćopićevsko</a:t>
            </a:r>
            <a:r>
              <a:rPr lang="en-GB" sz="1800" i="1" dirty="0" smtClean="0">
                <a:solidFill>
                  <a:schemeClr val="tx1"/>
                </a:solidFill>
              </a:rPr>
              <a:t> </a:t>
            </a:r>
            <a:r>
              <a:rPr lang="bs-Latn-BA" sz="1800" i="1" dirty="0" smtClean="0">
                <a:solidFill>
                  <a:schemeClr val="tx1"/>
                </a:solidFill>
              </a:rPr>
              <a:t>	</a:t>
            </a:r>
            <a:r>
              <a:rPr lang="en-GB" sz="1800" i="1" dirty="0" err="1" smtClean="0">
                <a:solidFill>
                  <a:schemeClr val="tx1"/>
                </a:solidFill>
              </a:rPr>
              <a:t>modelovanje</a:t>
            </a:r>
            <a:r>
              <a:rPr lang="en-GB" sz="1800" i="1" dirty="0" smtClean="0">
                <a:solidFill>
                  <a:schemeClr val="tx1"/>
                </a:solidFill>
              </a:rPr>
              <a:t> </a:t>
            </a:r>
            <a:r>
              <a:rPr lang="en-GB" sz="1800" i="1" dirty="0" err="1" smtClean="0">
                <a:solidFill>
                  <a:schemeClr val="tx1"/>
                </a:solidFill>
              </a:rPr>
              <a:t>realnosti</a:t>
            </a:r>
            <a:r>
              <a:rPr lang="en-GB" sz="1800" i="1" dirty="0" smtClean="0">
                <a:solidFill>
                  <a:schemeClr val="tx1"/>
                </a:solidFill>
              </a:rPr>
              <a:t> </a:t>
            </a:r>
            <a:r>
              <a:rPr lang="en-GB" sz="1800" i="1" dirty="0" err="1" smtClean="0">
                <a:solidFill>
                  <a:schemeClr val="tx1"/>
                </a:solidFill>
              </a:rPr>
              <a:t>kroz</a:t>
            </a:r>
            <a:r>
              <a:rPr lang="en-GB" sz="1800" i="1" dirty="0" smtClean="0">
                <a:solidFill>
                  <a:schemeClr val="tx1"/>
                </a:solidFill>
              </a:rPr>
              <a:t> </a:t>
            </a:r>
            <a:r>
              <a:rPr lang="en-GB" sz="1800" i="1" dirty="0" err="1" smtClean="0">
                <a:solidFill>
                  <a:schemeClr val="tx1"/>
                </a:solidFill>
              </a:rPr>
              <a:t>humor</a:t>
            </a:r>
            <a:r>
              <a:rPr lang="en-GB" sz="1800" i="1" dirty="0" smtClean="0">
                <a:solidFill>
                  <a:schemeClr val="tx1"/>
                </a:solidFill>
              </a:rPr>
              <a:t> </a:t>
            </a:r>
            <a:r>
              <a:rPr lang="en-GB" sz="1800" i="1" dirty="0" err="1" smtClean="0">
                <a:solidFill>
                  <a:schemeClr val="tx1"/>
                </a:solidFill>
              </a:rPr>
              <a:t>i</a:t>
            </a:r>
            <a:r>
              <a:rPr lang="en-GB" sz="1800" i="1" dirty="0" smtClean="0">
                <a:solidFill>
                  <a:schemeClr val="tx1"/>
                </a:solidFill>
              </a:rPr>
              <a:t> satire</a:t>
            </a:r>
            <a:r>
              <a:rPr lang="en-GB" sz="1800" dirty="0" smtClean="0">
                <a:solidFill>
                  <a:schemeClr val="tx1"/>
                </a:solidFill>
              </a:rPr>
              <a:t>. Graz. </a:t>
            </a:r>
            <a:r>
              <a:rPr lang="hr-HR" sz="1800" dirty="0" smtClean="0">
                <a:solidFill>
                  <a:schemeClr val="tx1"/>
                </a:solidFill>
              </a:rPr>
              <a:t>269–282. </a:t>
            </a:r>
            <a:endParaRPr lang="bs-Latn-BA" sz="1800" dirty="0" smtClean="0">
              <a:solidFill>
                <a:schemeClr val="tx1"/>
              </a:solidFill>
            </a:endParaRPr>
          </a:p>
          <a:p>
            <a:r>
              <a:rPr lang="hr-HR" sz="1800" dirty="0" smtClean="0">
                <a:solidFill>
                  <a:schemeClr val="tx1"/>
                </a:solidFill>
              </a:rPr>
              <a:t>Ćoralić/Šehić 2014b: Ćoralić, Zrinka; Šehić, Mersina. Poslovično blago kao </a:t>
            </a:r>
            <a:endParaRPr lang="bs-Latn-BA" sz="1800" dirty="0" smtClean="0">
              <a:solidFill>
                <a:schemeClr val="tx1"/>
              </a:solidFill>
            </a:endParaRPr>
          </a:p>
          <a:p>
            <a:r>
              <a:rPr lang="hr-HR" sz="1800" dirty="0" smtClean="0">
                <a:solidFill>
                  <a:schemeClr val="tx1"/>
                </a:solidFill>
              </a:rPr>
              <a:t>	odraz identiteta jednog naroda. In: </a:t>
            </a:r>
            <a:r>
              <a:rPr lang="hr-HR" sz="1800" i="1" dirty="0" smtClean="0">
                <a:solidFill>
                  <a:schemeClr val="tx1"/>
                </a:solidFill>
              </a:rPr>
              <a:t>Zbornik radova sa V međunarodnog 	naučno–stručnog skupa Kulturni identitet u digitalnom dobu</a:t>
            </a:r>
            <a:r>
              <a:rPr lang="hr-HR" sz="1800" dirty="0" smtClean="0">
                <a:solidFill>
                  <a:schemeClr val="tx1"/>
                </a:solidFill>
              </a:rPr>
              <a:t>. Zenica. 295–302. </a:t>
            </a:r>
            <a:endParaRPr lang="bs-Latn-BA" sz="1800" dirty="0" smtClean="0">
              <a:solidFill>
                <a:schemeClr val="tx1"/>
              </a:solidFill>
            </a:endParaRPr>
          </a:p>
          <a:p>
            <a:r>
              <a:rPr lang="hr-HR" sz="1800" dirty="0" smtClean="0">
                <a:solidFill>
                  <a:schemeClr val="tx1"/>
                </a:solidFill>
              </a:rPr>
              <a:t>Ćoralić 2013: Ćoralić, Zrinka. </a:t>
            </a:r>
            <a:r>
              <a:rPr lang="hr-HR" sz="1800" i="1" dirty="0" smtClean="0">
                <a:solidFill>
                  <a:schemeClr val="tx1"/>
                </a:solidFill>
              </a:rPr>
              <a:t>Bosansko-njemački frazeološki rječnik</a:t>
            </a:r>
            <a:r>
              <a:rPr lang="hr-HR" sz="1800" dirty="0" smtClean="0">
                <a:solidFill>
                  <a:schemeClr val="tx1"/>
                </a:solidFill>
              </a:rPr>
              <a:t>. Bihać.</a:t>
            </a:r>
            <a:endParaRPr lang="bs-Latn-BA" sz="1800" dirty="0" smtClean="0">
              <a:solidFill>
                <a:schemeClr val="tx1"/>
              </a:solidFill>
            </a:endParaRPr>
          </a:p>
          <a:p>
            <a:r>
              <a:rPr lang="hr-HR" sz="1800" dirty="0" smtClean="0">
                <a:solidFill>
                  <a:schemeClr val="tx1"/>
                </a:solidFill>
              </a:rPr>
              <a:t>Ćoralić/Midžić 2012: Ćoralić, Zrinka; Midžić, Senija. </a:t>
            </a:r>
            <a:r>
              <a:rPr lang="hr-HR" sz="1800" i="1" dirty="0" smtClean="0">
                <a:solidFill>
                  <a:schemeClr val="tx1"/>
                </a:solidFill>
              </a:rPr>
              <a:t>Bosanski frazeološki rječnik</a:t>
            </a:r>
            <a:r>
              <a:rPr lang="hr-HR" sz="1800" dirty="0" smtClean="0">
                <a:solidFill>
                  <a:schemeClr val="tx1"/>
                </a:solidFill>
              </a:rPr>
              <a:t>. Bihać.</a:t>
            </a:r>
            <a:endParaRPr lang="bs-Latn-BA" sz="1800" dirty="0" smtClean="0">
              <a:solidFill>
                <a:schemeClr val="tx1"/>
              </a:solidFill>
            </a:endParaRPr>
          </a:p>
          <a:p>
            <a:r>
              <a:rPr lang="hr-HR" sz="1800" dirty="0" smtClean="0">
                <a:solidFill>
                  <a:schemeClr val="tx1"/>
                </a:solidFill>
              </a:rPr>
              <a:t>Bujas 2008: Bujas, Željko. </a:t>
            </a:r>
            <a:r>
              <a:rPr lang="hr-HR" sz="1800" i="1" dirty="0" smtClean="0">
                <a:solidFill>
                  <a:schemeClr val="tx1"/>
                </a:solidFill>
              </a:rPr>
              <a:t>Veliki hrvatsko</a:t>
            </a:r>
            <a:r>
              <a:rPr lang="hr-HR" sz="1800" dirty="0" smtClean="0">
                <a:solidFill>
                  <a:schemeClr val="tx1"/>
                </a:solidFill>
              </a:rPr>
              <a:t>–</a:t>
            </a:r>
            <a:r>
              <a:rPr lang="hr-HR" sz="1800" i="1" dirty="0" smtClean="0">
                <a:solidFill>
                  <a:schemeClr val="tx1"/>
                </a:solidFill>
              </a:rPr>
              <a:t>engleski rječnik</a:t>
            </a:r>
            <a:r>
              <a:rPr lang="hr-HR" sz="1800" dirty="0" smtClean="0">
                <a:solidFill>
                  <a:schemeClr val="tx1"/>
                </a:solidFill>
              </a:rPr>
              <a:t>. Zagreb.</a:t>
            </a:r>
            <a:endParaRPr lang="bs-Latn-BA" sz="1800" dirty="0" smtClean="0">
              <a:solidFill>
                <a:schemeClr val="tx1"/>
              </a:solidFill>
            </a:endParaRPr>
          </a:p>
          <a:p>
            <a:r>
              <a:rPr lang="hr-HR" sz="1800" dirty="0" smtClean="0">
                <a:solidFill>
                  <a:schemeClr val="tx1"/>
                </a:solidFill>
              </a:rPr>
              <a:t>Halilović/Tanović/Šehović 2009: Halilović, Senahid; Tanović, Ilijas; 	Šehović, Amela. </a:t>
            </a:r>
            <a:r>
              <a:rPr lang="hr-HR" sz="1800" i="1" dirty="0" smtClean="0">
                <a:solidFill>
                  <a:schemeClr val="tx1"/>
                </a:solidFill>
              </a:rPr>
              <a:t>Govor 	grada Sarajeva i razgovorni bosanski jezik</a:t>
            </a:r>
            <a:r>
              <a:rPr lang="hr-HR" sz="1800" dirty="0" smtClean="0">
                <a:solidFill>
                  <a:schemeClr val="tx1"/>
                </a:solidFill>
              </a:rPr>
              <a:t>. 	Sarajevo.</a:t>
            </a:r>
          </a:p>
          <a:p>
            <a:r>
              <a:rPr lang="hr-HR" sz="1800" dirty="0" smtClean="0">
                <a:solidFill>
                  <a:schemeClr val="tx1"/>
                </a:solidFill>
              </a:rPr>
              <a:t>Hrnjak 2002: Hrnjak, Anita. Crno–bijeli svijet frazeologije na materijalu hrvatskih i ruskih 	frazema U: Stolac D., Ivanetić N., Pritchard, B. (ur.). </a:t>
            </a:r>
            <a:r>
              <a:rPr lang="hr-HR" sz="1800" i="1" dirty="0" smtClean="0">
                <a:solidFill>
                  <a:schemeClr val="tx1"/>
                </a:solidFill>
              </a:rPr>
              <a:t>Primijenjena lingvistika u 	Hrvatskoj – izazovi na početku XXI stoljeća</a:t>
            </a:r>
            <a:r>
              <a:rPr lang="hr-HR" sz="1800" dirty="0" smtClean="0">
                <a:solidFill>
                  <a:schemeClr val="tx1"/>
                </a:solidFill>
              </a:rPr>
              <a:t>, Zagreb–Rijeka, 203–209.</a:t>
            </a:r>
            <a:endParaRPr lang="bs-Latn-BA" sz="1800"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85729"/>
            <a:ext cx="8529638" cy="714380"/>
          </a:xfrm>
        </p:spPr>
        <p:txBody>
          <a:bodyPr/>
          <a:lstStyle/>
          <a:p>
            <a:r>
              <a:rPr lang="bs-Latn-BA" dirty="0" smtClean="0"/>
              <a:t>1. Uvod</a:t>
            </a:r>
            <a:endParaRPr lang="bs-Latn-BA" dirty="0"/>
          </a:p>
        </p:txBody>
      </p:sp>
      <p:sp>
        <p:nvSpPr>
          <p:cNvPr id="3" name="Subtitle 2"/>
          <p:cNvSpPr>
            <a:spLocks noGrp="1"/>
          </p:cNvSpPr>
          <p:nvPr>
            <p:ph type="subTitle" idx="1"/>
          </p:nvPr>
        </p:nvSpPr>
        <p:spPr>
          <a:xfrm>
            <a:off x="285720" y="928670"/>
            <a:ext cx="8553480" cy="4143404"/>
          </a:xfrm>
        </p:spPr>
        <p:txBody>
          <a:bodyPr>
            <a:noAutofit/>
          </a:bodyPr>
          <a:lstStyle/>
          <a:p>
            <a:pPr algn="just">
              <a:lnSpc>
                <a:spcPct val="150000"/>
              </a:lnSpc>
              <a:buFont typeface="Arial" pitchFamily="34" charset="0"/>
              <a:buChar char="•"/>
            </a:pPr>
            <a:r>
              <a:rPr lang="bs-Latn-BA" sz="2100" dirty="0" smtClean="0">
                <a:solidFill>
                  <a:schemeClr val="tx1"/>
                </a:solidFill>
              </a:rPr>
              <a:t> Ovaj </a:t>
            </a:r>
            <a:r>
              <a:rPr lang="bs-Latn-BA" sz="2100" dirty="0" smtClean="0">
                <a:solidFill>
                  <a:schemeClr val="tx1"/>
                </a:solidFill>
              </a:rPr>
              <a:t>je rad pokušaj da se osvijetli još jedan aspekt stvaralaštva Branka Ćopića, a </a:t>
            </a:r>
            <a:r>
              <a:rPr lang="bs-Latn-BA" sz="2100" dirty="0" smtClean="0">
                <a:solidFill>
                  <a:schemeClr val="tx1"/>
                </a:solidFill>
              </a:rPr>
              <a:t>analizira </a:t>
            </a:r>
            <a:r>
              <a:rPr lang="bs-Latn-BA" sz="2100" dirty="0" smtClean="0">
                <a:solidFill>
                  <a:schemeClr val="tx1"/>
                </a:solidFill>
              </a:rPr>
              <a:t>se frazeološki fond koji se svojim značenjem odnose na mladost i starost. </a:t>
            </a:r>
            <a:endParaRPr lang="bs-Latn-BA" sz="2100" dirty="0" smtClean="0">
              <a:solidFill>
                <a:schemeClr val="tx1"/>
              </a:solidFill>
            </a:endParaRPr>
          </a:p>
          <a:p>
            <a:pPr algn="just">
              <a:lnSpc>
                <a:spcPct val="150000"/>
              </a:lnSpc>
              <a:buFont typeface="Arial" pitchFamily="34" charset="0"/>
              <a:buChar char="•"/>
            </a:pPr>
            <a:r>
              <a:rPr lang="bs-Latn-BA" sz="2100" dirty="0" smtClean="0">
                <a:solidFill>
                  <a:schemeClr val="tx1"/>
                </a:solidFill>
              </a:rPr>
              <a:t> Mladost </a:t>
            </a:r>
            <a:r>
              <a:rPr lang="bs-Latn-BA" sz="2100" dirty="0" smtClean="0">
                <a:solidFill>
                  <a:schemeClr val="tx1"/>
                </a:solidFill>
              </a:rPr>
              <a:t>i starost apstraktne su kategorije koje pripadaju izvanjezičnoj stvarnosti i koje se opisuju na različite načine i različitim jezičkim jedinicama. </a:t>
            </a:r>
            <a:r>
              <a:rPr lang="bs-Latn-BA" sz="2100" dirty="0" smtClean="0">
                <a:solidFill>
                  <a:schemeClr val="tx1"/>
                </a:solidFill>
              </a:rPr>
              <a:t> </a:t>
            </a:r>
          </a:p>
          <a:p>
            <a:pPr algn="just">
              <a:lnSpc>
                <a:spcPct val="150000"/>
              </a:lnSpc>
              <a:buFont typeface="Arial" pitchFamily="34" charset="0"/>
              <a:buChar char="•"/>
            </a:pPr>
            <a:r>
              <a:rPr lang="bs-Latn-BA" sz="2100" dirty="0" smtClean="0">
                <a:solidFill>
                  <a:schemeClr val="tx1"/>
                </a:solidFill>
              </a:rPr>
              <a:t> </a:t>
            </a:r>
            <a:r>
              <a:rPr lang="bs-Latn-BA" sz="2100" dirty="0" smtClean="0">
                <a:solidFill>
                  <a:schemeClr val="tx1"/>
                </a:solidFill>
              </a:rPr>
              <a:t>Zasebno </a:t>
            </a:r>
            <a:r>
              <a:rPr lang="bs-Latn-BA" sz="2100" dirty="0" smtClean="0">
                <a:solidFill>
                  <a:schemeClr val="tx1"/>
                </a:solidFill>
              </a:rPr>
              <a:t>ćemo posmatrati frazeme koji se svojim značenjem odnose na mladost, a zasebno one koji se odnose na starost. </a:t>
            </a:r>
            <a:endParaRPr lang="bs-Latn-BA" sz="2100" dirty="0" smtClean="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357166"/>
            <a:ext cx="8858280" cy="6286520"/>
          </a:xfrm>
        </p:spPr>
        <p:txBody>
          <a:bodyPr>
            <a:noAutofit/>
          </a:bodyPr>
          <a:lstStyle/>
          <a:p>
            <a:r>
              <a:rPr lang="hr-HR" sz="2000" dirty="0" smtClean="0">
                <a:solidFill>
                  <a:schemeClr val="tx1"/>
                </a:solidFill>
              </a:rPr>
              <a:t>Jahić 2010/2012: Jahić, Dževad. </a:t>
            </a:r>
            <a:r>
              <a:rPr lang="hr-HR" sz="2000" i="1" dirty="0" smtClean="0">
                <a:solidFill>
                  <a:schemeClr val="tx1"/>
                </a:solidFill>
              </a:rPr>
              <a:t>Rječnik bosanskog jezika</a:t>
            </a:r>
            <a:r>
              <a:rPr lang="hr-HR" sz="2000" dirty="0" smtClean="0">
                <a:solidFill>
                  <a:schemeClr val="tx1"/>
                </a:solidFill>
              </a:rPr>
              <a:t>: </a:t>
            </a:r>
            <a:r>
              <a:rPr lang="hr-HR" sz="2000" i="1" dirty="0" smtClean="0">
                <a:solidFill>
                  <a:schemeClr val="tx1"/>
                </a:solidFill>
              </a:rPr>
              <a:t>tomovi I</a:t>
            </a:r>
            <a:r>
              <a:rPr lang="hr-HR" sz="2000" dirty="0" smtClean="0">
                <a:solidFill>
                  <a:schemeClr val="tx1"/>
                </a:solidFill>
              </a:rPr>
              <a:t>–</a:t>
            </a:r>
            <a:r>
              <a:rPr lang="hr-HR" sz="2000" i="1" dirty="0" smtClean="0">
                <a:solidFill>
                  <a:schemeClr val="tx1"/>
                </a:solidFill>
              </a:rPr>
              <a:t>V (A</a:t>
            </a:r>
            <a:r>
              <a:rPr lang="hr-HR" sz="2000" dirty="0" smtClean="0">
                <a:solidFill>
                  <a:schemeClr val="tx1"/>
                </a:solidFill>
              </a:rPr>
              <a:t>–</a:t>
            </a:r>
            <a:r>
              <a:rPr lang="hr-HR" sz="2000" i="1" dirty="0" smtClean="0">
                <a:solidFill>
                  <a:schemeClr val="tx1"/>
                </a:solidFill>
              </a:rPr>
              <a:t>LJ)</a:t>
            </a:r>
            <a:r>
              <a:rPr lang="hr-HR" sz="2000" dirty="0" smtClean="0">
                <a:solidFill>
                  <a:schemeClr val="tx1"/>
                </a:solidFill>
              </a:rPr>
              <a:t>. </a:t>
            </a:r>
            <a:endParaRPr lang="bs-Latn-BA" sz="2000" dirty="0" smtClean="0">
              <a:solidFill>
                <a:schemeClr val="tx1"/>
              </a:solidFill>
            </a:endParaRPr>
          </a:p>
          <a:p>
            <a:r>
              <a:rPr lang="hr-HR" sz="2000" dirty="0" smtClean="0">
                <a:solidFill>
                  <a:schemeClr val="tx1"/>
                </a:solidFill>
              </a:rPr>
              <a:t>Lukić 2006: Lukić, Zlatko. </a:t>
            </a:r>
            <a:r>
              <a:rPr lang="hr-HR" sz="2000" i="1" dirty="0" smtClean="0">
                <a:solidFill>
                  <a:schemeClr val="tx1"/>
                </a:solidFill>
              </a:rPr>
              <a:t>Bosanska sehara: poslovice, izreke i fraze u BiH</a:t>
            </a:r>
            <a:r>
              <a:rPr lang="hr-HR" sz="2000" dirty="0" smtClean="0">
                <a:solidFill>
                  <a:schemeClr val="tx1"/>
                </a:solidFill>
              </a:rPr>
              <a:t>. </a:t>
            </a:r>
            <a:endParaRPr lang="bs-Latn-BA" sz="2000" dirty="0" smtClean="0">
              <a:solidFill>
                <a:schemeClr val="tx1"/>
              </a:solidFill>
            </a:endParaRPr>
          </a:p>
          <a:p>
            <a:r>
              <a:rPr lang="hr-HR" sz="2000" dirty="0" smtClean="0">
                <a:solidFill>
                  <a:schemeClr val="tx1"/>
                </a:solidFill>
              </a:rPr>
              <a:t>	Sarajevo.</a:t>
            </a:r>
            <a:endParaRPr lang="bs-Latn-BA" sz="2000" dirty="0" smtClean="0">
              <a:solidFill>
                <a:schemeClr val="tx1"/>
              </a:solidFill>
            </a:endParaRPr>
          </a:p>
          <a:p>
            <a:r>
              <a:rPr lang="hr-HR" sz="2000" dirty="0" smtClean="0">
                <a:solidFill>
                  <a:schemeClr val="tx1"/>
                </a:solidFill>
              </a:rPr>
              <a:t>Menac 2007: Menac, Antica. </a:t>
            </a:r>
            <a:r>
              <a:rPr lang="hr-HR" sz="2000" i="1" dirty="0" smtClean="0">
                <a:solidFill>
                  <a:schemeClr val="tx1"/>
                </a:solidFill>
              </a:rPr>
              <a:t>Hrvatska frazeologija</a:t>
            </a:r>
            <a:r>
              <a:rPr lang="hr-HR" sz="2000" dirty="0" smtClean="0">
                <a:solidFill>
                  <a:schemeClr val="tx1"/>
                </a:solidFill>
              </a:rPr>
              <a:t>. Zagreb.</a:t>
            </a:r>
            <a:endParaRPr lang="bs-Latn-BA" sz="2000" dirty="0" smtClean="0">
              <a:solidFill>
                <a:schemeClr val="tx1"/>
              </a:solidFill>
            </a:endParaRPr>
          </a:p>
          <a:p>
            <a:r>
              <a:rPr lang="hr-HR" sz="2000" dirty="0" smtClean="0">
                <a:solidFill>
                  <a:schemeClr val="tx1"/>
                </a:solidFill>
              </a:rPr>
              <a:t>Mikić/Škara 1992: Mikić, Pavao; Škara, Danica. </a:t>
            </a:r>
            <a:r>
              <a:rPr lang="hr-HR" sz="2000" i="1" dirty="0" smtClean="0">
                <a:solidFill>
                  <a:schemeClr val="tx1"/>
                </a:solidFill>
              </a:rPr>
              <a:t>Kontrastivni rječnik </a:t>
            </a:r>
            <a:endParaRPr lang="bs-Latn-BA" sz="2000" dirty="0" smtClean="0">
              <a:solidFill>
                <a:schemeClr val="tx1"/>
              </a:solidFill>
            </a:endParaRPr>
          </a:p>
          <a:p>
            <a:r>
              <a:rPr lang="hr-HR" sz="2000" i="1" dirty="0" smtClean="0">
                <a:solidFill>
                  <a:schemeClr val="tx1"/>
                </a:solidFill>
              </a:rPr>
              <a:t>	poslovica</a:t>
            </a:r>
            <a:r>
              <a:rPr lang="hr-HR" sz="2000" dirty="0" smtClean="0">
                <a:solidFill>
                  <a:schemeClr val="tx1"/>
                </a:solidFill>
              </a:rPr>
              <a:t>. Zagreb.</a:t>
            </a:r>
            <a:endParaRPr lang="bs-Latn-BA" sz="2000" dirty="0" smtClean="0">
              <a:solidFill>
                <a:schemeClr val="tx1"/>
              </a:solidFill>
            </a:endParaRPr>
          </a:p>
          <a:p>
            <a:r>
              <a:rPr lang="hr-HR" sz="2000" dirty="0" smtClean="0">
                <a:solidFill>
                  <a:schemeClr val="tx1"/>
                </a:solidFill>
              </a:rPr>
              <a:t>Opašić 2011: Opašić, Maja. Prilog analizi kategorije vremena i prostora u </a:t>
            </a:r>
            <a:endParaRPr lang="bs-Latn-BA" sz="2000" dirty="0" smtClean="0">
              <a:solidFill>
                <a:schemeClr val="tx1"/>
              </a:solidFill>
            </a:endParaRPr>
          </a:p>
          <a:p>
            <a:r>
              <a:rPr lang="hr-HR" sz="2000" dirty="0" smtClean="0">
                <a:solidFill>
                  <a:schemeClr val="tx1"/>
                </a:solidFill>
              </a:rPr>
              <a:t>	hrvatskoj frazeologiji U: </a:t>
            </a:r>
            <a:r>
              <a:rPr lang="hr-HR" sz="2000" i="1" dirty="0" smtClean="0">
                <a:solidFill>
                  <a:schemeClr val="tx1"/>
                </a:solidFill>
              </a:rPr>
              <a:t>LAHOR: časopis za hrvatski kao 	materinski, drugi i strani jezik</a:t>
            </a:r>
            <a:r>
              <a:rPr lang="hr-HR" sz="2000" dirty="0" smtClean="0">
                <a:solidFill>
                  <a:schemeClr val="tx1"/>
                </a:solidFill>
              </a:rPr>
              <a:t>; 1, 65–87.</a:t>
            </a:r>
            <a:endParaRPr lang="bs-Latn-BA" sz="2000" dirty="0" smtClean="0">
              <a:solidFill>
                <a:schemeClr val="tx1"/>
              </a:solidFill>
            </a:endParaRPr>
          </a:p>
          <a:p>
            <a:r>
              <a:rPr lang="hr-HR" sz="2000" dirty="0" smtClean="0">
                <a:solidFill>
                  <a:schemeClr val="tx1"/>
                </a:solidFill>
              </a:rPr>
              <a:t>Šehić 2014: Šehić, Mersina. </a:t>
            </a:r>
            <a:r>
              <a:rPr lang="hr-HR" sz="2000" i="1" dirty="0" smtClean="0">
                <a:solidFill>
                  <a:schemeClr val="tx1"/>
                </a:solidFill>
              </a:rPr>
              <a:t>Lingvostilistička analiza poredbenih frazema u </a:t>
            </a:r>
            <a:endParaRPr lang="bs-Latn-BA" sz="2000" dirty="0" smtClean="0">
              <a:solidFill>
                <a:schemeClr val="tx1"/>
              </a:solidFill>
            </a:endParaRPr>
          </a:p>
          <a:p>
            <a:r>
              <a:rPr lang="hr-HR" sz="2000" i="1" dirty="0" smtClean="0">
                <a:solidFill>
                  <a:schemeClr val="tx1"/>
                </a:solidFill>
              </a:rPr>
              <a:t>	Ćopićevoj Pionirskoj trilogiji i njihovih prevodnih ekvivalenata na 	engleskom jeziku</a:t>
            </a:r>
            <a:r>
              <a:rPr lang="hr-HR" sz="2000" dirty="0" smtClean="0">
                <a:solidFill>
                  <a:schemeClr val="tx1"/>
                </a:solidFill>
              </a:rPr>
              <a:t>. Neobjavljen Master rad odbranjen na Filološkom 	fakultetu Univerziteta u Banjoj Luci, pod mentorstvom doc. dr. </a:t>
            </a:r>
            <a:r>
              <a:rPr lang="hr-HR" sz="2000" smtClean="0">
                <a:solidFill>
                  <a:schemeClr val="tx1"/>
                </a:solidFill>
              </a:rPr>
              <a:t>Dalibora 	Kesića</a:t>
            </a:r>
            <a:r>
              <a:rPr lang="hr-HR" sz="2000" dirty="0" smtClean="0">
                <a:solidFill>
                  <a:schemeClr val="tx1"/>
                </a:solidFill>
              </a:rPr>
              <a:t>. </a:t>
            </a:r>
            <a:endParaRPr lang="bs-Latn-BA" sz="2000" dirty="0" smtClean="0">
              <a:solidFill>
                <a:schemeClr val="tx1"/>
              </a:solidFill>
            </a:endParaRPr>
          </a:p>
          <a:p>
            <a:r>
              <a:rPr lang="hr-HR" sz="2000" dirty="0" smtClean="0">
                <a:solidFill>
                  <a:schemeClr val="tx1"/>
                </a:solidFill>
              </a:rPr>
              <a:t>Turk/Opašić/Spicijarić Paškvan 2012: Turk, Marija; Opašić, Maja; Spicijarić, </a:t>
            </a:r>
            <a:endParaRPr lang="bs-Latn-BA" sz="2000" dirty="0" smtClean="0">
              <a:solidFill>
                <a:schemeClr val="tx1"/>
              </a:solidFill>
            </a:endParaRPr>
          </a:p>
          <a:p>
            <a:r>
              <a:rPr lang="hr-HR" sz="2000" dirty="0" smtClean="0">
                <a:solidFill>
                  <a:schemeClr val="tx1"/>
                </a:solidFill>
              </a:rPr>
              <a:t>	Nina. Crno na bijelom: Crna, bijela i siva boja u hrvatskoj, talijanskoj i 	njemačkoj frazeologiji. In: </a:t>
            </a:r>
            <a:r>
              <a:rPr lang="hr-HR" sz="2000" i="1" dirty="0" smtClean="0">
                <a:solidFill>
                  <a:schemeClr val="tx1"/>
                </a:solidFill>
              </a:rPr>
              <a:t>Zbornik sa međunarodnog znanstvenog skupa 	u spomen na prof. dr. Josipa Jerneja</a:t>
            </a:r>
            <a:r>
              <a:rPr lang="hr-HR" sz="2000" dirty="0" smtClean="0">
                <a:solidFill>
                  <a:schemeClr val="tx1"/>
                </a:solidFill>
              </a:rPr>
              <a:t> (1909–2005.). S. 269–282.</a:t>
            </a:r>
            <a:endParaRPr lang="bs-Latn-BA" sz="2000" dirty="0" smtClean="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57950" y="2000240"/>
            <a:ext cx="2786050" cy="1071570"/>
          </a:xfrm>
          <a:solidFill>
            <a:schemeClr val="accent2"/>
          </a:solidFill>
        </p:spPr>
        <p:txBody>
          <a:bodyPr>
            <a:noAutofit/>
          </a:bodyPr>
          <a:lstStyle/>
          <a:p>
            <a:pPr algn="ctr"/>
            <a:r>
              <a:rPr lang="bs-Latn-BA" sz="3500" dirty="0" smtClean="0">
                <a:solidFill>
                  <a:schemeClr val="tx1"/>
                </a:solidFill>
              </a:rPr>
              <a:t>Hvala na pažnji!</a:t>
            </a:r>
            <a:endParaRPr lang="bs-Latn-BA" sz="3500" dirty="0">
              <a:solidFill>
                <a:schemeClr val="tx1"/>
              </a:solidFill>
            </a:endParaRPr>
          </a:p>
        </p:txBody>
      </p:sp>
      <p:pic>
        <p:nvPicPr>
          <p:cNvPr id="1026" name="Picture 2" descr="C:\Mersina\New folder\Slike\SLIKE S MOBA\2013-09-05 12.22.54.jpg"/>
          <p:cNvPicPr>
            <a:picLocks noChangeAspect="1" noChangeArrowheads="1"/>
          </p:cNvPicPr>
          <p:nvPr/>
        </p:nvPicPr>
        <p:blipFill>
          <a:blip r:embed="rId2" cstate="print"/>
          <a:srcRect/>
          <a:stretch>
            <a:fillRect/>
          </a:stretch>
        </p:blipFill>
        <p:spPr bwMode="auto">
          <a:xfrm>
            <a:off x="142844" y="0"/>
            <a:ext cx="5857884" cy="6858000"/>
          </a:xfrm>
          <a:prstGeom prst="rect">
            <a:avLst/>
          </a:prstGeom>
          <a:noFill/>
        </p:spPr>
      </p:pic>
      <p:sp>
        <p:nvSpPr>
          <p:cNvPr id="5" name="Subtitle 4"/>
          <p:cNvSpPr txBox="1">
            <a:spLocks/>
          </p:cNvSpPr>
          <p:nvPr/>
        </p:nvSpPr>
        <p:spPr>
          <a:xfrm>
            <a:off x="6357950" y="2643182"/>
            <a:ext cx="2786050" cy="2601488"/>
          </a:xfrm>
          <a:prstGeom prst="rect">
            <a:avLst/>
          </a:prstGeom>
        </p:spPr>
        <p:txBody>
          <a:bodyPr vert="horz" anchor="b">
            <a:normAutofit fontScale="70000" lnSpcReduction="20000"/>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bs-Latn-BA" sz="2400" b="0" i="0" u="none" strike="noStrike" kern="1200" cap="none" spc="0" normalizeH="0" baseline="0" noProof="0" dirty="0" smtClean="0">
                <a:ln>
                  <a:noFill/>
                </a:ln>
                <a:solidFill>
                  <a:schemeClr val="tx1"/>
                </a:solidFill>
                <a:effectLst/>
                <a:uLnTx/>
                <a:uFillTx/>
                <a:latin typeface="+mn-lt"/>
                <a:ea typeface="+mn-ea"/>
                <a:cs typeface="+mn-cs"/>
              </a:rPr>
              <a:t>dr. sc. Zrinka Ćoralić</a:t>
            </a: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pt-PT" sz="2400" b="0" i="0" u="none" strike="noStrike" kern="1200" cap="none" spc="0" normalizeH="0" baseline="0" noProof="0" dirty="0" smtClean="0">
                <a:ln>
                  <a:noFill/>
                </a:ln>
                <a:solidFill>
                  <a:schemeClr val="tx1"/>
                </a:solidFill>
                <a:effectLst/>
                <a:uLnTx/>
                <a:uFillTx/>
                <a:latin typeface="+mn-lt"/>
                <a:ea typeface="+mn-ea"/>
                <a:cs typeface="+mn-cs"/>
              </a:rPr>
              <a:t>zrinka_coralic</a:t>
            </a:r>
            <a:r>
              <a:rPr kumimoji="0" lang="bs-Latn-BA" sz="2400" b="0" i="0" u="none" strike="noStrike" kern="1200" cap="none" spc="0" normalizeH="0" baseline="0" noProof="0" dirty="0" smtClean="0">
                <a:ln>
                  <a:noFill/>
                </a:ln>
                <a:solidFill>
                  <a:schemeClr val="tx1"/>
                </a:solidFill>
                <a:effectLst/>
                <a:uLnTx/>
                <a:uFillTx/>
                <a:latin typeface="+mn-lt"/>
                <a:ea typeface="+mn-ea"/>
                <a:cs typeface="+mn-cs"/>
              </a:rPr>
              <a:t>@</a:t>
            </a:r>
            <a:r>
              <a:rPr kumimoji="0" lang="pt-PT" sz="2400" b="0" i="0" u="none" strike="noStrike" kern="1200" cap="none" spc="0" normalizeH="0" baseline="0" noProof="0" dirty="0" smtClean="0">
                <a:ln>
                  <a:noFill/>
                </a:ln>
                <a:solidFill>
                  <a:schemeClr val="tx1"/>
                </a:solidFill>
                <a:effectLst/>
                <a:uLnTx/>
                <a:uFillTx/>
                <a:latin typeface="+mn-lt"/>
                <a:ea typeface="+mn-ea"/>
                <a:cs typeface="+mn-cs"/>
              </a:rPr>
              <a:t>yahoo.com</a:t>
            </a:r>
            <a:endParaRPr kumimoji="0" lang="bs-Latn-BA"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bs-Latn-BA"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bs-Latn-BA" sz="2400" b="0" i="0" u="none" strike="noStrike" kern="1200" cap="none" spc="0" normalizeH="0" baseline="0" noProof="0" dirty="0" smtClean="0">
                <a:ln>
                  <a:noFill/>
                </a:ln>
                <a:solidFill>
                  <a:schemeClr val="tx1"/>
                </a:solidFill>
                <a:effectLst/>
                <a:uLnTx/>
                <a:uFillTx/>
                <a:latin typeface="+mn-lt"/>
                <a:ea typeface="+mn-ea"/>
                <a:cs typeface="+mn-cs"/>
              </a:rPr>
              <a:t>Mersina Šehić, MA</a:t>
            </a: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bs-Latn-BA" sz="2400" b="0" i="0" u="none" strike="noStrike" kern="1200" cap="none" spc="0" normalizeH="0" baseline="0" noProof="0" dirty="0" smtClean="0">
                <a:ln>
                  <a:noFill/>
                </a:ln>
                <a:solidFill>
                  <a:schemeClr val="tx1"/>
                </a:solidFill>
                <a:effectLst/>
                <a:uLnTx/>
                <a:uFillTx/>
                <a:latin typeface="+mn-lt"/>
                <a:ea typeface="+mn-ea"/>
                <a:cs typeface="+mn-cs"/>
              </a:rPr>
              <a:t>mersina.sehic@yahoo.com</a:t>
            </a: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bs-Latn-BA"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bs-Latn-BA" sz="2400" b="0" i="0" u="none" strike="noStrike" kern="1200" cap="none" spc="0" normalizeH="0" baseline="0" noProof="0" dirty="0" smtClean="0">
                <a:ln>
                  <a:noFill/>
                </a:ln>
                <a:solidFill>
                  <a:schemeClr val="tx1"/>
                </a:solidFill>
                <a:effectLst/>
                <a:uLnTx/>
                <a:uFillTx/>
                <a:latin typeface="+mn-lt"/>
                <a:ea typeface="+mn-ea"/>
                <a:cs typeface="+mn-cs"/>
              </a:rPr>
              <a:t>Univerzitet u Bihaću</a:t>
            </a: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bs-Latn-BA" sz="2400" b="0" i="0" u="none" strike="noStrike" kern="1200" cap="none" spc="0" normalizeH="0" baseline="0" noProof="0" dirty="0" smtClean="0">
                <a:ln>
                  <a:noFill/>
                </a:ln>
                <a:solidFill>
                  <a:schemeClr val="tx1"/>
                </a:solidFill>
                <a:effectLst/>
                <a:uLnTx/>
                <a:uFillTx/>
                <a:latin typeface="+mn-lt"/>
                <a:ea typeface="+mn-ea"/>
                <a:cs typeface="+mn-cs"/>
              </a:rPr>
              <a:t>Pedagoški fakultet Bihać</a:t>
            </a:r>
            <a:endParaRPr kumimoji="0" lang="bs-Latn-BA"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642918"/>
            <a:ext cx="8643998" cy="5857916"/>
          </a:xfrm>
        </p:spPr>
        <p:txBody>
          <a:bodyPr>
            <a:noAutofit/>
          </a:bodyPr>
          <a:lstStyle/>
          <a:p>
            <a:pPr algn="just">
              <a:buFont typeface="Arial" pitchFamily="34" charset="0"/>
              <a:buChar char="•"/>
            </a:pPr>
            <a:r>
              <a:rPr lang="bs-Latn-BA" sz="2300" dirty="0" smtClean="0">
                <a:solidFill>
                  <a:schemeClr val="tx1"/>
                </a:solidFill>
              </a:rPr>
              <a:t> 	Književni </a:t>
            </a:r>
            <a:r>
              <a:rPr lang="bs-Latn-BA" sz="2300" dirty="0" smtClean="0">
                <a:solidFill>
                  <a:schemeClr val="tx1"/>
                </a:solidFill>
              </a:rPr>
              <a:t>tekst usmjeren je na formu, izraz, i prvenstvena mu je </a:t>
            </a:r>
            <a:r>
              <a:rPr lang="bs-Latn-BA" sz="2300" dirty="0" smtClean="0">
                <a:solidFill>
                  <a:schemeClr val="tx1"/>
                </a:solidFill>
              </a:rPr>
              <a:t>funkcija </a:t>
            </a:r>
            <a:r>
              <a:rPr lang="bs-Latn-BA" sz="2300" dirty="0" smtClean="0">
                <a:solidFill>
                  <a:schemeClr val="tx1"/>
                </a:solidFill>
              </a:rPr>
              <a:t>estetska. </a:t>
            </a:r>
            <a:endParaRPr lang="bs-Latn-BA" sz="2300" dirty="0" smtClean="0">
              <a:solidFill>
                <a:schemeClr val="tx1"/>
              </a:solidFill>
            </a:endParaRPr>
          </a:p>
          <a:p>
            <a:pPr algn="just">
              <a:buFont typeface="Arial" pitchFamily="34" charset="0"/>
              <a:buChar char="•"/>
            </a:pPr>
            <a:r>
              <a:rPr lang="bs-Latn-BA" sz="2300" dirty="0" smtClean="0">
                <a:solidFill>
                  <a:schemeClr val="tx1"/>
                </a:solidFill>
              </a:rPr>
              <a:t> 	Upravo </a:t>
            </a:r>
            <a:r>
              <a:rPr lang="bs-Latn-BA" sz="2300" dirty="0" smtClean="0">
                <a:solidFill>
                  <a:schemeClr val="tx1"/>
                </a:solidFill>
              </a:rPr>
              <a:t>se zbog toga u književnom tekstu javljaju odvažne </a:t>
            </a:r>
            <a:r>
              <a:rPr lang="bs-Latn-BA" sz="2300" dirty="0" smtClean="0">
                <a:solidFill>
                  <a:schemeClr val="tx1"/>
                </a:solidFill>
              </a:rPr>
              <a:t>metafore</a:t>
            </a:r>
            <a:r>
              <a:rPr lang="bs-Latn-BA" sz="2300" dirty="0" smtClean="0">
                <a:solidFill>
                  <a:schemeClr val="tx1"/>
                </a:solidFill>
              </a:rPr>
              <a:t>, igre riječima, okazionalne preinake jezičnih oblika, </a:t>
            </a:r>
            <a:r>
              <a:rPr lang="bs-Latn-BA" sz="2300" dirty="0" smtClean="0">
                <a:solidFill>
                  <a:schemeClr val="tx1"/>
                </a:solidFill>
              </a:rPr>
              <a:t>jer </a:t>
            </a:r>
            <a:r>
              <a:rPr lang="bs-Latn-BA" sz="2300" dirty="0" smtClean="0">
                <a:solidFill>
                  <a:schemeClr val="tx1"/>
                </a:solidFill>
              </a:rPr>
              <a:t>u toj vrsti teksta promjene nisu ograničene strogim </a:t>
            </a:r>
            <a:r>
              <a:rPr lang="bs-Latn-BA" sz="2300" dirty="0" smtClean="0">
                <a:solidFill>
                  <a:schemeClr val="tx1"/>
                </a:solidFill>
              </a:rPr>
              <a:t>pravilima </a:t>
            </a:r>
            <a:r>
              <a:rPr lang="bs-Latn-BA" sz="2300" dirty="0" smtClean="0">
                <a:solidFill>
                  <a:schemeClr val="tx1"/>
                </a:solidFill>
              </a:rPr>
              <a:t>nadindividualnog i u jeziku normiranog. </a:t>
            </a:r>
            <a:endParaRPr lang="bs-Latn-BA" sz="2300" dirty="0" smtClean="0">
              <a:solidFill>
                <a:schemeClr val="tx1"/>
              </a:solidFill>
            </a:endParaRPr>
          </a:p>
          <a:p>
            <a:pPr algn="just">
              <a:buFont typeface="Arial" pitchFamily="34" charset="0"/>
              <a:buChar char="•"/>
            </a:pPr>
            <a:endParaRPr lang="bs-Latn-BA" sz="2300" dirty="0" smtClean="0">
              <a:solidFill>
                <a:schemeClr val="tx1"/>
              </a:solidFill>
            </a:endParaRPr>
          </a:p>
          <a:p>
            <a:pPr algn="just">
              <a:buFont typeface="Arial" pitchFamily="34" charset="0"/>
              <a:buChar char="•"/>
            </a:pPr>
            <a:r>
              <a:rPr lang="bs-Latn-BA" sz="2300" dirty="0" smtClean="0">
                <a:solidFill>
                  <a:schemeClr val="tx1"/>
                </a:solidFill>
              </a:rPr>
              <a:t> 	Frazeološke </a:t>
            </a:r>
            <a:r>
              <a:rPr lang="bs-Latn-BA" sz="2300" dirty="0" smtClean="0">
                <a:solidFill>
                  <a:schemeClr val="tx1"/>
                </a:solidFill>
              </a:rPr>
              <a:t>izraze nalazimo u svakom jeziku. Oni uvijek ne znače ono što čujemo, pročitamo ili kažemo, iza njih se krije drugi smisao i zato je veoma teško naći adekvatan izraz u drugom </a:t>
            </a:r>
            <a:r>
              <a:rPr lang="bs-Latn-BA" sz="2300" dirty="0" smtClean="0">
                <a:solidFill>
                  <a:schemeClr val="tx1"/>
                </a:solidFill>
              </a:rPr>
              <a:t>jeziku.</a:t>
            </a:r>
          </a:p>
          <a:p>
            <a:pPr algn="just">
              <a:buFont typeface="Arial" pitchFamily="34" charset="0"/>
              <a:buChar char="•"/>
            </a:pPr>
            <a:endParaRPr lang="bs-Latn-BA" sz="2300" dirty="0" smtClean="0">
              <a:solidFill>
                <a:schemeClr val="tx1"/>
              </a:solidFill>
            </a:endParaRPr>
          </a:p>
          <a:p>
            <a:pPr algn="just">
              <a:buFont typeface="Arial" pitchFamily="34" charset="0"/>
              <a:buChar char="•"/>
            </a:pPr>
            <a:r>
              <a:rPr lang="bs-Latn-BA" sz="2300" dirty="0" smtClean="0">
                <a:solidFill>
                  <a:schemeClr val="tx1"/>
                </a:solidFill>
              </a:rPr>
              <a:t> 	Frazemi </a:t>
            </a:r>
            <a:r>
              <a:rPr lang="bs-Latn-BA" sz="2300" dirty="0" smtClean="0">
                <a:solidFill>
                  <a:schemeClr val="tx1"/>
                </a:solidFill>
              </a:rPr>
              <a:t>su uglavnom kulturološki i jezično obilježeni oblici, a to dokazuje i naš korpus frazema. </a:t>
            </a:r>
            <a:endParaRPr lang="bs-Latn-BA" sz="2300" dirty="0" smtClean="0">
              <a:solidFill>
                <a:schemeClr val="tx1"/>
              </a:solidFill>
            </a:endParaRPr>
          </a:p>
          <a:p>
            <a:pPr>
              <a:buFont typeface="Arial" pitchFamily="34" charset="0"/>
              <a:buChar char="•"/>
            </a:pPr>
            <a:r>
              <a:rPr lang="bs-Latn-BA" sz="2300" dirty="0" smtClean="0">
                <a:solidFill>
                  <a:schemeClr val="tx1"/>
                </a:solidFill>
              </a:rPr>
              <a:t> 	Identični </a:t>
            </a:r>
            <a:r>
              <a:rPr lang="bs-Latn-BA" sz="2300" dirty="0" smtClean="0">
                <a:solidFill>
                  <a:schemeClr val="tx1"/>
                </a:solidFill>
              </a:rPr>
              <a:t>su u raznim jezicima uglavnom oni frazemi koji potječu iz </a:t>
            </a:r>
            <a:r>
              <a:rPr lang="bs-Latn-BA" sz="2300" dirty="0" smtClean="0">
                <a:solidFill>
                  <a:schemeClr val="tx1"/>
                </a:solidFill>
              </a:rPr>
              <a:t>internacionalnih izvora, latinskih, grčkih, biblijskih</a:t>
            </a:r>
            <a:r>
              <a:rPr lang="bs-Latn-BA" sz="2300" dirty="0" smtClean="0">
                <a:solidFill>
                  <a:schemeClr val="tx1"/>
                </a:solid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714356"/>
            <a:ext cx="8601076" cy="4357718"/>
          </a:xfrm>
        </p:spPr>
        <p:txBody>
          <a:bodyPr>
            <a:normAutofit lnSpcReduction="10000"/>
          </a:bodyPr>
          <a:lstStyle/>
          <a:p>
            <a:r>
              <a:rPr lang="bs-Latn-BA" dirty="0" smtClean="0">
                <a:solidFill>
                  <a:schemeClr val="tx1"/>
                </a:solidFill>
              </a:rPr>
              <a:t>	Postoje </a:t>
            </a:r>
            <a:r>
              <a:rPr lang="bs-Latn-BA" dirty="0" smtClean="0">
                <a:solidFill>
                  <a:schemeClr val="tx1"/>
                </a:solidFill>
              </a:rPr>
              <a:t>razne definicije frazema i razne klasifikacije</a:t>
            </a:r>
            <a:r>
              <a:rPr lang="bs-Latn-BA" dirty="0" smtClean="0">
                <a:solidFill>
                  <a:schemeClr val="tx1"/>
                </a:solidFill>
              </a:rPr>
              <a:t>.</a:t>
            </a:r>
          </a:p>
          <a:p>
            <a:endParaRPr lang="bs-Latn-BA" dirty="0" smtClean="0">
              <a:solidFill>
                <a:schemeClr val="tx1"/>
              </a:solidFill>
            </a:endParaRPr>
          </a:p>
          <a:p>
            <a:r>
              <a:rPr lang="bs-Latn-BA" dirty="0" smtClean="0">
                <a:solidFill>
                  <a:schemeClr val="tx1"/>
                </a:solidFill>
              </a:rPr>
              <a:t> 	Frazem </a:t>
            </a:r>
            <a:r>
              <a:rPr lang="bs-Latn-BA" dirty="0" smtClean="0">
                <a:solidFill>
                  <a:schemeClr val="tx1"/>
                </a:solidFill>
              </a:rPr>
              <a:t>je čvrsti spoj, koji se sastoji od najmanje dvije riječi od kojih je barem jedna izgubila svoje primarno leksičko značenje pa je postala figurom odnosno idiomatskom slikom za nešto drugo, ne za ono, na što riječi iz frazema izravno upućuju</a:t>
            </a:r>
            <a:r>
              <a:rPr lang="bs-Latn-BA" dirty="0" smtClean="0">
                <a:solidFill>
                  <a:schemeClr val="tx1"/>
                </a:solidFill>
              </a:rPr>
              <a:t>.</a:t>
            </a:r>
          </a:p>
          <a:p>
            <a:endParaRPr lang="bs-Latn-BA" dirty="0" smtClean="0">
              <a:solidFill>
                <a:schemeClr val="tx1"/>
              </a:solidFill>
            </a:endParaRPr>
          </a:p>
          <a:p>
            <a:r>
              <a:rPr lang="bs-Latn-BA" dirty="0" smtClean="0">
                <a:solidFill>
                  <a:schemeClr val="tx1"/>
                </a:solidFill>
              </a:rPr>
              <a:t>	Zbog </a:t>
            </a:r>
            <a:r>
              <a:rPr lang="bs-Latn-BA" dirty="0" smtClean="0">
                <a:solidFill>
                  <a:schemeClr val="tx1"/>
                </a:solidFill>
              </a:rPr>
              <a:t>svoje slikovitosti i prenesenoga značenja frazemi često služe za kreativnu igru riječima, a novinari i publicisti rado ih koriste u naslovima svojih tekstova kako bi na čitatelja ostavili što jači dojam i privukli ga na čitanje svoga članka. </a:t>
            </a:r>
          </a:p>
          <a:p>
            <a:pPr algn="just">
              <a:buFont typeface="Arial" pitchFamily="34" charset="0"/>
              <a:buChar char="•"/>
            </a:pPr>
            <a:endParaRPr lang="bs-Latn-BA"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7158" y="285728"/>
            <a:ext cx="8529638" cy="5000660"/>
          </a:xfrm>
        </p:spPr>
        <p:txBody>
          <a:bodyPr>
            <a:normAutofit fontScale="85000" lnSpcReduction="10000"/>
          </a:bodyPr>
          <a:lstStyle/>
          <a:p>
            <a:pPr algn="just">
              <a:buFont typeface="Arial" pitchFamily="34" charset="0"/>
              <a:buChar char="•"/>
            </a:pPr>
            <a:endParaRPr lang="bs-Latn-BA" dirty="0" smtClean="0">
              <a:solidFill>
                <a:schemeClr val="tx1"/>
              </a:solidFill>
            </a:endParaRPr>
          </a:p>
          <a:p>
            <a:pPr algn="just">
              <a:buFont typeface="Arial" pitchFamily="34" charset="0"/>
              <a:buChar char="•"/>
            </a:pPr>
            <a:r>
              <a:rPr lang="bs-Latn-BA" dirty="0" smtClean="0">
                <a:solidFill>
                  <a:schemeClr val="tx1"/>
                </a:solidFill>
              </a:rPr>
              <a:t> </a:t>
            </a:r>
            <a:r>
              <a:rPr lang="bs-Latn-BA" sz="2700" dirty="0" smtClean="0">
                <a:solidFill>
                  <a:schemeClr val="tx1"/>
                </a:solidFill>
              </a:rPr>
              <a:t>Komponente frazema mogu biti različiti izvanjezični </a:t>
            </a:r>
            <a:r>
              <a:rPr lang="bs-Latn-BA" sz="2700" dirty="0" smtClean="0">
                <a:solidFill>
                  <a:schemeClr val="tx1"/>
                </a:solidFill>
              </a:rPr>
              <a:t>pojmovi, npr</a:t>
            </a:r>
            <a:r>
              <a:rPr lang="bs-Latn-BA" sz="2700" dirty="0" smtClean="0">
                <a:solidFill>
                  <a:schemeClr val="tx1"/>
                </a:solidFill>
              </a:rPr>
              <a:t>. </a:t>
            </a:r>
            <a:endParaRPr lang="bs-Latn-BA" sz="2700" dirty="0" smtClean="0">
              <a:solidFill>
                <a:schemeClr val="tx1"/>
              </a:solidFill>
            </a:endParaRPr>
          </a:p>
          <a:p>
            <a:pPr lvl="1" algn="just">
              <a:buFont typeface="Wingdings" pitchFamily="2" charset="2"/>
              <a:buChar char="ü"/>
            </a:pPr>
            <a:r>
              <a:rPr lang="bs-Latn-BA" dirty="0" smtClean="0">
                <a:solidFill>
                  <a:schemeClr val="tx1"/>
                </a:solidFill>
              </a:rPr>
              <a:t> </a:t>
            </a:r>
            <a:r>
              <a:rPr lang="bs-Latn-BA" b="1" dirty="0" smtClean="0">
                <a:solidFill>
                  <a:schemeClr val="tx1"/>
                </a:solidFill>
              </a:rPr>
              <a:t>dio </a:t>
            </a:r>
            <a:r>
              <a:rPr lang="bs-Latn-BA" b="1" dirty="0" smtClean="0">
                <a:solidFill>
                  <a:schemeClr val="tx1"/>
                </a:solidFill>
              </a:rPr>
              <a:t>čovjekovog </a:t>
            </a:r>
            <a:r>
              <a:rPr lang="bs-Latn-BA" b="1" dirty="0" smtClean="0">
                <a:solidFill>
                  <a:schemeClr val="tx1"/>
                </a:solidFill>
              </a:rPr>
              <a:t>tijela:</a:t>
            </a:r>
            <a:r>
              <a:rPr lang="bs-Latn-BA" dirty="0" smtClean="0">
                <a:solidFill>
                  <a:schemeClr val="tx1"/>
                </a:solidFill>
              </a:rPr>
              <a:t> </a:t>
            </a:r>
            <a:r>
              <a:rPr lang="bs-Latn-BA" i="1" dirty="0" smtClean="0">
                <a:solidFill>
                  <a:schemeClr val="tx1"/>
                </a:solidFill>
              </a:rPr>
              <a:t>ustati na lijevu nogu, okrenuti kome </a:t>
            </a:r>
            <a:r>
              <a:rPr lang="bs-Latn-BA" i="1" dirty="0" smtClean="0">
                <a:solidFill>
                  <a:schemeClr val="tx1"/>
                </a:solidFill>
              </a:rPr>
              <a:t> </a:t>
            </a:r>
          </a:p>
          <a:p>
            <a:pPr lvl="1" algn="just"/>
            <a:r>
              <a:rPr lang="bs-Latn-BA" i="1" dirty="0" smtClean="0">
                <a:solidFill>
                  <a:schemeClr val="tx1"/>
                </a:solidFill>
              </a:rPr>
              <a:t> </a:t>
            </a:r>
            <a:r>
              <a:rPr lang="bs-Latn-BA" i="1" dirty="0" smtClean="0">
                <a:solidFill>
                  <a:schemeClr val="tx1"/>
                </a:solidFill>
              </a:rPr>
              <a:t>   leđa</a:t>
            </a:r>
            <a:r>
              <a:rPr lang="bs-Latn-BA" i="1" dirty="0" smtClean="0">
                <a:solidFill>
                  <a:schemeClr val="tx1"/>
                </a:solidFill>
              </a:rPr>
              <a:t>, prevrtati očima, ići na ruku</a:t>
            </a:r>
            <a:r>
              <a:rPr lang="bs-Latn-BA" dirty="0" smtClean="0">
                <a:solidFill>
                  <a:schemeClr val="tx1"/>
                </a:solidFill>
              </a:rPr>
              <a:t>, </a:t>
            </a:r>
            <a:endParaRPr lang="bs-Latn-BA" dirty="0" smtClean="0">
              <a:solidFill>
                <a:schemeClr val="tx1"/>
              </a:solidFill>
            </a:endParaRPr>
          </a:p>
          <a:p>
            <a:pPr lvl="1" algn="just">
              <a:buFont typeface="Wingdings" pitchFamily="2" charset="2"/>
              <a:buChar char="ü"/>
            </a:pPr>
            <a:r>
              <a:rPr lang="bs-Latn-BA" dirty="0" smtClean="0">
                <a:solidFill>
                  <a:schemeClr val="tx1"/>
                </a:solidFill>
              </a:rPr>
              <a:t> </a:t>
            </a:r>
            <a:r>
              <a:rPr lang="bs-Latn-BA" b="1" dirty="0" smtClean="0">
                <a:solidFill>
                  <a:schemeClr val="tx1"/>
                </a:solidFill>
              </a:rPr>
              <a:t>muzički instrumenti: </a:t>
            </a:r>
            <a:r>
              <a:rPr lang="bs-Latn-BA" i="1" dirty="0" smtClean="0">
                <a:solidFill>
                  <a:schemeClr val="tx1"/>
                </a:solidFill>
              </a:rPr>
              <a:t>svirati </a:t>
            </a:r>
            <a:r>
              <a:rPr lang="bs-Latn-BA" i="1" dirty="0" smtClean="0">
                <a:solidFill>
                  <a:schemeClr val="tx1"/>
                </a:solidFill>
              </a:rPr>
              <a:t>prvu violinu, biti druga violina</a:t>
            </a:r>
            <a:r>
              <a:rPr lang="bs-Latn-BA" dirty="0" smtClean="0">
                <a:solidFill>
                  <a:schemeClr val="tx1"/>
                </a:solidFill>
              </a:rPr>
              <a:t>, </a:t>
            </a:r>
            <a:endParaRPr lang="bs-Latn-BA" dirty="0" smtClean="0">
              <a:solidFill>
                <a:schemeClr val="tx1"/>
              </a:solidFill>
            </a:endParaRPr>
          </a:p>
          <a:p>
            <a:pPr lvl="1" algn="just">
              <a:buFont typeface="Wingdings" pitchFamily="2" charset="2"/>
              <a:buChar char="ü"/>
            </a:pPr>
            <a:r>
              <a:rPr lang="bs-Latn-BA" dirty="0" smtClean="0">
                <a:solidFill>
                  <a:schemeClr val="tx1"/>
                </a:solidFill>
              </a:rPr>
              <a:t> </a:t>
            </a:r>
            <a:r>
              <a:rPr lang="bs-Latn-BA" b="1" dirty="0" smtClean="0">
                <a:solidFill>
                  <a:schemeClr val="tx1"/>
                </a:solidFill>
              </a:rPr>
              <a:t>životinje:</a:t>
            </a:r>
            <a:r>
              <a:rPr lang="bs-Latn-BA" dirty="0" smtClean="0">
                <a:solidFill>
                  <a:schemeClr val="tx1"/>
                </a:solidFill>
              </a:rPr>
              <a:t> </a:t>
            </a:r>
            <a:r>
              <a:rPr lang="bs-Latn-BA" i="1" dirty="0" smtClean="0">
                <a:solidFill>
                  <a:schemeClr val="tx1"/>
                </a:solidFill>
              </a:rPr>
              <a:t>biti na konju, pasti s konja na magarca</a:t>
            </a:r>
            <a:r>
              <a:rPr lang="bs-Latn-BA" dirty="0" smtClean="0">
                <a:solidFill>
                  <a:schemeClr val="tx1"/>
                </a:solidFill>
              </a:rPr>
              <a:t>, </a:t>
            </a:r>
            <a:endParaRPr lang="bs-Latn-BA" dirty="0" smtClean="0">
              <a:solidFill>
                <a:schemeClr val="tx1"/>
              </a:solidFill>
            </a:endParaRPr>
          </a:p>
          <a:p>
            <a:pPr lvl="1" algn="just">
              <a:buFont typeface="Wingdings" pitchFamily="2" charset="2"/>
              <a:buChar char="ü"/>
            </a:pPr>
            <a:r>
              <a:rPr lang="bs-Latn-BA" dirty="0" smtClean="0">
                <a:solidFill>
                  <a:schemeClr val="tx1"/>
                </a:solidFill>
              </a:rPr>
              <a:t> </a:t>
            </a:r>
            <a:r>
              <a:rPr lang="bs-Latn-BA" b="1" dirty="0" smtClean="0">
                <a:solidFill>
                  <a:schemeClr val="tx1"/>
                </a:solidFill>
              </a:rPr>
              <a:t>sport </a:t>
            </a:r>
            <a:r>
              <a:rPr lang="bs-Latn-BA" b="1" dirty="0" smtClean="0">
                <a:solidFill>
                  <a:schemeClr val="tx1"/>
                </a:solidFill>
              </a:rPr>
              <a:t>i </a:t>
            </a:r>
            <a:r>
              <a:rPr lang="bs-Latn-BA" b="1" dirty="0" smtClean="0">
                <a:solidFill>
                  <a:schemeClr val="tx1"/>
                </a:solidFill>
              </a:rPr>
              <a:t>igre: </a:t>
            </a:r>
            <a:r>
              <a:rPr lang="bs-Latn-BA" i="1" dirty="0" smtClean="0">
                <a:solidFill>
                  <a:schemeClr val="tx1"/>
                </a:solidFill>
              </a:rPr>
              <a:t>kao </a:t>
            </a:r>
            <a:r>
              <a:rPr lang="bs-Latn-BA" i="1" dirty="0" smtClean="0">
                <a:solidFill>
                  <a:schemeClr val="tx1"/>
                </a:solidFill>
              </a:rPr>
              <a:t>kec na desetku,</a:t>
            </a:r>
            <a:r>
              <a:rPr lang="bs-Latn-BA" dirty="0" smtClean="0">
                <a:solidFill>
                  <a:schemeClr val="tx1"/>
                </a:solidFill>
              </a:rPr>
              <a:t> </a:t>
            </a:r>
            <a:r>
              <a:rPr lang="bs-Latn-BA" i="1" dirty="0" smtClean="0">
                <a:solidFill>
                  <a:schemeClr val="tx1"/>
                </a:solidFill>
              </a:rPr>
              <a:t>stati na loptu</a:t>
            </a:r>
            <a:r>
              <a:rPr lang="bs-Latn-BA" dirty="0" smtClean="0">
                <a:solidFill>
                  <a:schemeClr val="tx1"/>
                </a:solidFill>
              </a:rPr>
              <a:t>, </a:t>
            </a:r>
            <a:endParaRPr lang="bs-Latn-BA" dirty="0" smtClean="0">
              <a:solidFill>
                <a:schemeClr val="tx1"/>
              </a:solidFill>
            </a:endParaRPr>
          </a:p>
          <a:p>
            <a:pPr lvl="1" algn="just">
              <a:buFont typeface="Wingdings" pitchFamily="2" charset="2"/>
              <a:buChar char="ü"/>
            </a:pPr>
            <a:r>
              <a:rPr lang="bs-Latn-BA" dirty="0" smtClean="0">
                <a:solidFill>
                  <a:schemeClr val="tx1"/>
                </a:solidFill>
              </a:rPr>
              <a:t> </a:t>
            </a:r>
            <a:r>
              <a:rPr lang="bs-Latn-BA" b="1" dirty="0" smtClean="0">
                <a:solidFill>
                  <a:schemeClr val="tx1"/>
                </a:solidFill>
              </a:rPr>
              <a:t>geografska </a:t>
            </a:r>
            <a:r>
              <a:rPr lang="bs-Latn-BA" b="1" dirty="0" smtClean="0">
                <a:solidFill>
                  <a:schemeClr val="tx1"/>
                </a:solidFill>
              </a:rPr>
              <a:t>i vlastita </a:t>
            </a:r>
            <a:r>
              <a:rPr lang="bs-Latn-BA" b="1" dirty="0" smtClean="0">
                <a:solidFill>
                  <a:schemeClr val="tx1"/>
                </a:solidFill>
              </a:rPr>
              <a:t>imena</a:t>
            </a:r>
            <a:r>
              <a:rPr lang="bs-Latn-BA" dirty="0" smtClean="0">
                <a:solidFill>
                  <a:schemeClr val="tx1"/>
                </a:solidFill>
              </a:rPr>
              <a:t>: </a:t>
            </a:r>
            <a:r>
              <a:rPr lang="bs-Latn-BA" i="1" dirty="0" smtClean="0">
                <a:solidFill>
                  <a:schemeClr val="tx1"/>
                </a:solidFill>
              </a:rPr>
              <a:t>ispraviti </a:t>
            </a:r>
            <a:r>
              <a:rPr lang="bs-Latn-BA" i="1" dirty="0" smtClean="0">
                <a:solidFill>
                  <a:schemeClr val="tx1"/>
                </a:solidFill>
              </a:rPr>
              <a:t>krivu Drinu, lupati kao </a:t>
            </a:r>
            <a:endParaRPr lang="bs-Latn-BA" i="1" dirty="0" smtClean="0">
              <a:solidFill>
                <a:schemeClr val="tx1"/>
              </a:solidFill>
            </a:endParaRPr>
          </a:p>
          <a:p>
            <a:pPr lvl="1" algn="just"/>
            <a:r>
              <a:rPr lang="bs-Latn-BA" i="1" dirty="0" smtClean="0">
                <a:solidFill>
                  <a:schemeClr val="tx1"/>
                </a:solidFill>
              </a:rPr>
              <a:t> </a:t>
            </a:r>
            <a:r>
              <a:rPr lang="bs-Latn-BA" i="1" dirty="0" smtClean="0">
                <a:solidFill>
                  <a:schemeClr val="tx1"/>
                </a:solidFill>
              </a:rPr>
              <a:t>  Martin </a:t>
            </a:r>
            <a:r>
              <a:rPr lang="bs-Latn-BA" i="1" dirty="0" smtClean="0">
                <a:solidFill>
                  <a:schemeClr val="tx1"/>
                </a:solidFill>
              </a:rPr>
              <a:t>po diviziji</a:t>
            </a:r>
            <a:r>
              <a:rPr lang="bs-Latn-BA" dirty="0" smtClean="0">
                <a:solidFill>
                  <a:schemeClr val="tx1"/>
                </a:solidFill>
              </a:rPr>
              <a:t>, </a:t>
            </a:r>
            <a:endParaRPr lang="bs-Latn-BA" dirty="0" smtClean="0">
              <a:solidFill>
                <a:schemeClr val="tx1"/>
              </a:solidFill>
            </a:endParaRPr>
          </a:p>
          <a:p>
            <a:pPr lvl="1" algn="just">
              <a:buFont typeface="Wingdings" pitchFamily="2" charset="2"/>
              <a:buChar char="ü"/>
            </a:pPr>
            <a:r>
              <a:rPr lang="bs-Latn-BA" dirty="0" smtClean="0">
                <a:solidFill>
                  <a:schemeClr val="tx1"/>
                </a:solidFill>
              </a:rPr>
              <a:t> </a:t>
            </a:r>
            <a:r>
              <a:rPr lang="bs-Latn-BA" b="1" dirty="0" smtClean="0">
                <a:solidFill>
                  <a:schemeClr val="tx1"/>
                </a:solidFill>
              </a:rPr>
              <a:t>hrana:</a:t>
            </a:r>
            <a:r>
              <a:rPr lang="bs-Latn-BA" dirty="0" smtClean="0">
                <a:solidFill>
                  <a:schemeClr val="tx1"/>
                </a:solidFill>
              </a:rPr>
              <a:t> </a:t>
            </a:r>
            <a:r>
              <a:rPr lang="bs-Latn-BA" i="1" dirty="0" smtClean="0">
                <a:solidFill>
                  <a:schemeClr val="tx1"/>
                </a:solidFill>
              </a:rPr>
              <a:t>zabiberiti nekome čorbu, biti med i mlijeko, vaditi </a:t>
            </a:r>
            <a:endParaRPr lang="bs-Latn-BA" i="1" dirty="0" smtClean="0">
              <a:solidFill>
                <a:schemeClr val="tx1"/>
              </a:solidFill>
            </a:endParaRPr>
          </a:p>
          <a:p>
            <a:pPr lvl="1" algn="just"/>
            <a:r>
              <a:rPr lang="bs-Latn-BA" i="1" dirty="0" smtClean="0">
                <a:solidFill>
                  <a:schemeClr val="tx1"/>
                </a:solidFill>
              </a:rPr>
              <a:t> </a:t>
            </a:r>
            <a:r>
              <a:rPr lang="bs-Latn-BA" i="1" dirty="0" smtClean="0">
                <a:solidFill>
                  <a:schemeClr val="tx1"/>
                </a:solidFill>
              </a:rPr>
              <a:t>  kestenje </a:t>
            </a:r>
            <a:r>
              <a:rPr lang="bs-Latn-BA" i="1" dirty="0" smtClean="0">
                <a:solidFill>
                  <a:schemeClr val="tx1"/>
                </a:solidFill>
              </a:rPr>
              <a:t>iz vatre, biti u sosu, iscijediti koga kao limun</a:t>
            </a:r>
            <a:r>
              <a:rPr lang="bs-Latn-BA" dirty="0" smtClean="0">
                <a:solidFill>
                  <a:schemeClr val="tx1"/>
                </a:solidFill>
              </a:rPr>
              <a:t>, </a:t>
            </a:r>
            <a:r>
              <a:rPr lang="bs-Latn-BA" i="1" dirty="0" smtClean="0">
                <a:solidFill>
                  <a:schemeClr val="tx1"/>
                </a:solidFill>
              </a:rPr>
              <a:t>imati </a:t>
            </a:r>
            <a:r>
              <a:rPr lang="bs-Latn-BA" i="1" dirty="0" smtClean="0">
                <a:solidFill>
                  <a:schemeClr val="tx1"/>
                </a:solidFill>
              </a:rPr>
              <a:t>  </a:t>
            </a:r>
          </a:p>
          <a:p>
            <a:pPr lvl="1" algn="just"/>
            <a:r>
              <a:rPr lang="bs-Latn-BA" i="1" dirty="0" smtClean="0">
                <a:solidFill>
                  <a:schemeClr val="tx1"/>
                </a:solidFill>
              </a:rPr>
              <a:t> </a:t>
            </a:r>
            <a:r>
              <a:rPr lang="bs-Latn-BA" i="1" dirty="0" smtClean="0">
                <a:solidFill>
                  <a:schemeClr val="tx1"/>
                </a:solidFill>
              </a:rPr>
              <a:t>   putra </a:t>
            </a:r>
            <a:r>
              <a:rPr lang="bs-Latn-BA" i="1" dirty="0" smtClean="0">
                <a:solidFill>
                  <a:schemeClr val="tx1"/>
                </a:solidFill>
              </a:rPr>
              <a:t>na glavi </a:t>
            </a:r>
            <a:r>
              <a:rPr lang="bs-Latn-BA" dirty="0" smtClean="0">
                <a:solidFill>
                  <a:schemeClr val="tx1"/>
                </a:solidFill>
              </a:rPr>
              <a:t>itd.</a:t>
            </a:r>
          </a:p>
          <a:p>
            <a:pPr algn="just">
              <a:buFont typeface="Arial" pitchFamily="34" charset="0"/>
              <a:buChar char="•"/>
            </a:pPr>
            <a:endParaRPr lang="bs-Latn-BA"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428604"/>
            <a:ext cx="8458200" cy="4857784"/>
          </a:xfrm>
        </p:spPr>
        <p:txBody>
          <a:bodyPr>
            <a:normAutofit lnSpcReduction="10000"/>
          </a:bodyPr>
          <a:lstStyle/>
          <a:p>
            <a:pPr>
              <a:buFont typeface="Arial" pitchFamily="34" charset="0"/>
              <a:buChar char="•"/>
            </a:pPr>
            <a:r>
              <a:rPr lang="bs-Latn-BA" dirty="0" smtClean="0">
                <a:solidFill>
                  <a:schemeClr val="tx1"/>
                </a:solidFill>
              </a:rPr>
              <a:t> Karakteristika </a:t>
            </a:r>
            <a:r>
              <a:rPr lang="bs-Latn-BA" dirty="0" smtClean="0">
                <a:solidFill>
                  <a:schemeClr val="tx1"/>
                </a:solidFill>
              </a:rPr>
              <a:t>Ćopićevih djela jeste i bogata karakterizacija likova, a njihovi idiolekti prožeti su bogatom narodnom leksikom</a:t>
            </a:r>
            <a:r>
              <a:rPr lang="bs-Latn-BA" dirty="0" smtClean="0">
                <a:solidFill>
                  <a:schemeClr val="tx1"/>
                </a:solidFill>
              </a:rPr>
              <a:t>.</a:t>
            </a:r>
          </a:p>
          <a:p>
            <a:r>
              <a:rPr lang="bs-Latn-BA" dirty="0" smtClean="0">
                <a:solidFill>
                  <a:schemeClr val="tx1"/>
                </a:solidFill>
              </a:rPr>
              <a:t> </a:t>
            </a:r>
          </a:p>
          <a:p>
            <a:pPr>
              <a:buFont typeface="Arial" pitchFamily="34" charset="0"/>
              <a:buChar char="•"/>
            </a:pPr>
            <a:r>
              <a:rPr lang="hr-HR" dirty="0" smtClean="0">
                <a:solidFill>
                  <a:schemeClr val="tx1"/>
                </a:solidFill>
              </a:rPr>
              <a:t> Banović </a:t>
            </a:r>
            <a:r>
              <a:rPr lang="hr-HR" dirty="0" smtClean="0">
                <a:solidFill>
                  <a:schemeClr val="tx1"/>
                </a:solidFill>
              </a:rPr>
              <a:t>podsjeća kako je Ćopić</a:t>
            </a:r>
            <a:endParaRPr lang="bs-Latn-BA" dirty="0" smtClean="0">
              <a:solidFill>
                <a:schemeClr val="tx1"/>
              </a:solidFill>
            </a:endParaRPr>
          </a:p>
          <a:p>
            <a:pPr marL="360000"/>
            <a:r>
              <a:rPr lang="hr-HR" i="1" dirty="0" smtClean="0">
                <a:solidFill>
                  <a:schemeClr val="tx1"/>
                </a:solidFill>
              </a:rPr>
              <a:t>izuzetno talentovan slikar svog rodnog kraja i tumač bosanskog, odnosno krajiškog seljaka. [...] Zaploviti Ćopićevim književnim djelom, to znači krenuti zaista kroz Bosnu, kroz njena sela i čaršije, kroz njene šume, radosti i tuge. To znači vidjeti Bosnu i spolja i iznutra, sa njenim izlokanim putevima, divljim travama, crkvama i džamijama, sa njenom istorijom punom izukrštanih osvajačkih puteva i sukobljenih mirisa istoka i zapada</a:t>
            </a:r>
            <a:r>
              <a:rPr lang="hr-HR" i="1" dirty="0" smtClean="0">
                <a:solidFill>
                  <a:schemeClr val="tx1"/>
                </a:solidFill>
              </a:rPr>
              <a:t>.</a:t>
            </a:r>
            <a:r>
              <a:rPr lang="hr-HR" i="1" dirty="0" smtClean="0">
                <a:solidFill>
                  <a:schemeClr val="tx1"/>
                </a:solidFill>
              </a:rPr>
              <a:t> </a:t>
            </a:r>
            <a:endParaRPr lang="hr-HR" i="1" dirty="0" smtClean="0">
              <a:solidFill>
                <a:schemeClr val="tx1"/>
              </a:solidFill>
            </a:endParaRPr>
          </a:p>
          <a:p>
            <a:pPr marL="360000"/>
            <a:r>
              <a:rPr lang="hr-HR" sz="2200" dirty="0" smtClean="0">
                <a:solidFill>
                  <a:schemeClr val="tx1"/>
                </a:solidFill>
              </a:rPr>
              <a:t>     (</a:t>
            </a:r>
            <a:r>
              <a:rPr lang="hr-HR" sz="2200" dirty="0" smtClean="0">
                <a:solidFill>
                  <a:schemeClr val="tx1"/>
                </a:solidFill>
              </a:rPr>
              <a:t>v. Ćopić, 1963: 8–9</a:t>
            </a:r>
            <a:r>
              <a:rPr lang="hr-HR" sz="2200" dirty="0" smtClean="0">
                <a:solidFill>
                  <a:schemeClr val="tx1"/>
                </a:solidFill>
              </a:rPr>
              <a:t>)</a:t>
            </a:r>
            <a:endParaRPr lang="bs-Latn-BA" sz="2200" dirty="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571480"/>
            <a:ext cx="8458200" cy="4500594"/>
          </a:xfrm>
        </p:spPr>
        <p:txBody>
          <a:bodyPr>
            <a:normAutofit/>
          </a:bodyPr>
          <a:lstStyle/>
          <a:p>
            <a:pPr>
              <a:buFont typeface="Arial" pitchFamily="34" charset="0"/>
              <a:buChar char="•"/>
            </a:pPr>
            <a:r>
              <a:rPr lang="bs-Latn-BA" dirty="0" smtClean="0">
                <a:solidFill>
                  <a:schemeClr val="tx1"/>
                </a:solidFill>
              </a:rPr>
              <a:t> S </a:t>
            </a:r>
            <a:r>
              <a:rPr lang="bs-Latn-BA" dirty="0" smtClean="0">
                <a:solidFill>
                  <a:schemeClr val="tx1"/>
                </a:solidFill>
              </a:rPr>
              <a:t>obzirom da je Ćopić iz Krajine, gde je upotreba frazeoloških jedinica veoma živa i jezik bogat frazeološkim igrama riječi, korpus Ćopićevog djela je odličan izbor za istraživanje bilo kojeg aspekta frazeologije. </a:t>
            </a:r>
            <a:endParaRPr lang="bs-Latn-BA" dirty="0" smtClean="0">
              <a:solidFill>
                <a:schemeClr val="tx1"/>
              </a:solidFill>
            </a:endParaRPr>
          </a:p>
          <a:p>
            <a:pPr>
              <a:buFont typeface="Arial" pitchFamily="34" charset="0"/>
              <a:buChar char="•"/>
            </a:pPr>
            <a:endParaRPr lang="bs-Latn-BA" dirty="0" smtClean="0">
              <a:solidFill>
                <a:schemeClr val="tx1"/>
              </a:solidFill>
            </a:endParaRPr>
          </a:p>
          <a:p>
            <a:pPr>
              <a:buFont typeface="Arial" pitchFamily="34" charset="0"/>
              <a:buChar char="•"/>
            </a:pPr>
            <a:r>
              <a:rPr lang="hr-HR" dirty="0" smtClean="0">
                <a:solidFill>
                  <a:schemeClr val="tx1"/>
                </a:solidFill>
              </a:rPr>
              <a:t> U </a:t>
            </a:r>
            <a:r>
              <a:rPr lang="hr-HR" cap="small" dirty="0" smtClean="0">
                <a:solidFill>
                  <a:schemeClr val="tx1"/>
                </a:solidFill>
              </a:rPr>
              <a:t>Magarećim godinama, </a:t>
            </a:r>
            <a:r>
              <a:rPr lang="hr-HR" dirty="0" smtClean="0">
                <a:solidFill>
                  <a:schemeClr val="tx1"/>
                </a:solidFill>
              </a:rPr>
              <a:t>naprimjer,</a:t>
            </a:r>
            <a:r>
              <a:rPr lang="hr-HR" cap="small" dirty="0" smtClean="0">
                <a:solidFill>
                  <a:schemeClr val="tx1"/>
                </a:solidFill>
              </a:rPr>
              <a:t> </a:t>
            </a:r>
            <a:r>
              <a:rPr lang="hr-HR" dirty="0" smtClean="0">
                <a:solidFill>
                  <a:schemeClr val="tx1"/>
                </a:solidFill>
              </a:rPr>
              <a:t>nalazimo </a:t>
            </a:r>
            <a:r>
              <a:rPr lang="hr-HR" dirty="0" smtClean="0">
                <a:solidFill>
                  <a:schemeClr val="tx1"/>
                </a:solidFill>
              </a:rPr>
              <a:t>173 frazeološke jedinice prožete humorom (v. Ćoralić/Šehić 2014a). </a:t>
            </a:r>
            <a:endParaRPr lang="bs-Latn-BA" dirty="0" smtClean="0">
              <a:solidFill>
                <a:schemeClr val="tx1"/>
              </a:solidFill>
            </a:endParaRPr>
          </a:p>
          <a:p>
            <a:pPr algn="just">
              <a:buFont typeface="Arial" pitchFamily="34" charset="0"/>
              <a:buChar char="•"/>
            </a:pPr>
            <a:endParaRPr lang="bs-Latn-BA"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85728"/>
            <a:ext cx="8601076" cy="1222375"/>
          </a:xfrm>
        </p:spPr>
        <p:txBody>
          <a:bodyPr>
            <a:normAutofit/>
          </a:bodyPr>
          <a:lstStyle/>
          <a:p>
            <a:r>
              <a:rPr lang="hr-HR" sz="2900" b="1" dirty="0" smtClean="0"/>
              <a:t>2. Mjesto frazema </a:t>
            </a:r>
            <a:r>
              <a:rPr lang="pl-PL" sz="2900" b="1" dirty="0" smtClean="0"/>
              <a:t>koji se odnose na mladost/starost </a:t>
            </a:r>
            <a:r>
              <a:rPr lang="hr-HR" sz="2900" b="1" dirty="0" smtClean="0"/>
              <a:t>u leksikografskim izvorima</a:t>
            </a:r>
            <a:endParaRPr lang="bs-Latn-BA" sz="2900" dirty="0"/>
          </a:p>
        </p:txBody>
      </p:sp>
      <p:sp>
        <p:nvSpPr>
          <p:cNvPr id="3" name="Subtitle 2"/>
          <p:cNvSpPr>
            <a:spLocks noGrp="1"/>
          </p:cNvSpPr>
          <p:nvPr>
            <p:ph type="subTitle" idx="1"/>
          </p:nvPr>
        </p:nvSpPr>
        <p:spPr>
          <a:xfrm>
            <a:off x="214282" y="1285860"/>
            <a:ext cx="8929718" cy="5357850"/>
          </a:xfrm>
        </p:spPr>
        <p:txBody>
          <a:bodyPr>
            <a:normAutofit fontScale="92500" lnSpcReduction="10000"/>
          </a:bodyPr>
          <a:lstStyle/>
          <a:p>
            <a:pPr algn="just">
              <a:buFont typeface="Wingdings" pitchFamily="2" charset="2"/>
              <a:buChar char="§"/>
            </a:pPr>
            <a:r>
              <a:rPr lang="hr-HR" dirty="0" smtClean="0">
                <a:solidFill>
                  <a:schemeClr val="tx1"/>
                </a:solidFill>
              </a:rPr>
              <a:t> </a:t>
            </a:r>
            <a:r>
              <a:rPr lang="hr-HR" dirty="0">
                <a:solidFill>
                  <a:schemeClr val="tx1"/>
                </a:solidFill>
              </a:rPr>
              <a:t>S</a:t>
            </a:r>
            <a:r>
              <a:rPr lang="hr-HR" dirty="0" smtClean="0">
                <a:solidFill>
                  <a:schemeClr val="tx1"/>
                </a:solidFill>
              </a:rPr>
              <a:t>akupljeno je </a:t>
            </a:r>
            <a:r>
              <a:rPr lang="hr-HR" b="1" dirty="0" smtClean="0">
                <a:solidFill>
                  <a:schemeClr val="bg2">
                    <a:lumMod val="50000"/>
                  </a:schemeClr>
                </a:solidFill>
              </a:rPr>
              <a:t>39</a:t>
            </a:r>
            <a:r>
              <a:rPr lang="hr-HR" dirty="0" smtClean="0">
                <a:solidFill>
                  <a:schemeClr val="tx1"/>
                </a:solidFill>
              </a:rPr>
              <a:t> frazema koji </a:t>
            </a:r>
            <a:r>
              <a:rPr lang="pl-PL" dirty="0" smtClean="0">
                <a:solidFill>
                  <a:schemeClr val="tx1"/>
                </a:solidFill>
              </a:rPr>
              <a:t>koji se odnose na kategoriju mladost/starost </a:t>
            </a:r>
            <a:r>
              <a:rPr lang="hr-HR" dirty="0" smtClean="0">
                <a:solidFill>
                  <a:schemeClr val="tx1"/>
                </a:solidFill>
              </a:rPr>
              <a:t>iz sljedećih leksikografskih izvora:</a:t>
            </a:r>
          </a:p>
          <a:p>
            <a:pPr marL="457200" indent="-457200" algn="just">
              <a:buFont typeface="+mj-lt"/>
              <a:buAutoNum type="alphaLcParenR"/>
            </a:pPr>
            <a:r>
              <a:rPr lang="hr-HR" cap="small" dirty="0" smtClean="0">
                <a:solidFill>
                  <a:schemeClr val="tx1"/>
                </a:solidFill>
              </a:rPr>
              <a:t>Govor grada Sarajeva (GGS),</a:t>
            </a:r>
          </a:p>
          <a:p>
            <a:pPr marL="457200" indent="-457200" algn="just">
              <a:buFont typeface="+mj-lt"/>
              <a:buAutoNum type="alphaLcParenR"/>
            </a:pPr>
            <a:r>
              <a:rPr lang="hr-HR" cap="small" dirty="0" smtClean="0">
                <a:solidFill>
                  <a:schemeClr val="tx1"/>
                </a:solidFill>
              </a:rPr>
              <a:t>Bosanska sehara (BS), </a:t>
            </a:r>
          </a:p>
          <a:p>
            <a:pPr marL="457200" indent="-457200" algn="just">
              <a:buFont typeface="+mj-lt"/>
              <a:buAutoNum type="alphaLcParenR"/>
            </a:pPr>
            <a:r>
              <a:rPr lang="hr-HR" cap="small" dirty="0" smtClean="0">
                <a:solidFill>
                  <a:schemeClr val="tx1"/>
                </a:solidFill>
              </a:rPr>
              <a:t>Bosanski frazeološki rječnik (Ć1), </a:t>
            </a:r>
          </a:p>
          <a:p>
            <a:pPr marL="457200" indent="-457200" algn="just">
              <a:buFont typeface="+mj-lt"/>
              <a:buAutoNum type="alphaLcParenR"/>
            </a:pPr>
            <a:r>
              <a:rPr lang="hr-HR" cap="small" dirty="0" smtClean="0">
                <a:solidFill>
                  <a:schemeClr val="tx1"/>
                </a:solidFill>
              </a:rPr>
              <a:t>Bosansko</a:t>
            </a:r>
            <a:r>
              <a:rPr lang="bs-Latn-BA" i="1" dirty="0" smtClean="0">
                <a:solidFill>
                  <a:schemeClr val="tx1"/>
                </a:solidFill>
              </a:rPr>
              <a:t>–</a:t>
            </a:r>
            <a:r>
              <a:rPr lang="hr-HR" cap="small" dirty="0" smtClean="0">
                <a:solidFill>
                  <a:schemeClr val="tx1"/>
                </a:solidFill>
              </a:rPr>
              <a:t>njemački frazeološki rječnik (Ć2), </a:t>
            </a:r>
          </a:p>
          <a:p>
            <a:pPr marL="457200" indent="-457200" algn="just">
              <a:buFont typeface="+mj-lt"/>
              <a:buAutoNum type="alphaLcParenR"/>
            </a:pPr>
            <a:r>
              <a:rPr lang="hr-HR" cap="small" dirty="0" smtClean="0">
                <a:solidFill>
                  <a:schemeClr val="tx1"/>
                </a:solidFill>
              </a:rPr>
              <a:t>Rječnik bosanskog jezika (RBJ)], </a:t>
            </a:r>
          </a:p>
          <a:p>
            <a:pPr marL="457200" indent="-457200" algn="just">
              <a:buFont typeface="+mj-lt"/>
              <a:buAutoNum type="alphaLcParenR"/>
            </a:pPr>
            <a:r>
              <a:rPr lang="hr-HR" cap="small" dirty="0" smtClean="0">
                <a:solidFill>
                  <a:schemeClr val="tx1"/>
                </a:solidFill>
              </a:rPr>
              <a:t>Hrvatska frazeologija (MEN), </a:t>
            </a:r>
          </a:p>
          <a:p>
            <a:pPr marL="457200" indent="-457200" algn="just">
              <a:buFont typeface="+mj-lt"/>
              <a:buAutoNum type="alphaLcParenR"/>
            </a:pPr>
            <a:r>
              <a:rPr lang="hr-HR" cap="small" dirty="0" smtClean="0">
                <a:solidFill>
                  <a:schemeClr val="tx1"/>
                </a:solidFill>
              </a:rPr>
              <a:t>Hrvatsko</a:t>
            </a:r>
            <a:r>
              <a:rPr lang="bs-Latn-BA" i="1" dirty="0" smtClean="0">
                <a:solidFill>
                  <a:schemeClr val="tx1"/>
                </a:solidFill>
              </a:rPr>
              <a:t>–</a:t>
            </a:r>
            <a:r>
              <a:rPr lang="hr-HR" cap="small" dirty="0" smtClean="0">
                <a:solidFill>
                  <a:schemeClr val="tx1"/>
                </a:solidFill>
              </a:rPr>
              <a:t>engleski frazeološki rječnik (</a:t>
            </a:r>
            <a:r>
              <a:rPr lang="hr-HR" dirty="0" smtClean="0">
                <a:solidFill>
                  <a:schemeClr val="tx1"/>
                </a:solidFill>
              </a:rPr>
              <a:t>HEFR</a:t>
            </a:r>
            <a:r>
              <a:rPr lang="hr-HR" cap="small" dirty="0" smtClean="0">
                <a:solidFill>
                  <a:schemeClr val="tx1"/>
                </a:solidFill>
              </a:rPr>
              <a:t>), </a:t>
            </a:r>
          </a:p>
          <a:p>
            <a:pPr marL="457200" indent="-457200" algn="just">
              <a:buFont typeface="+mj-lt"/>
              <a:buAutoNum type="alphaLcParenR"/>
            </a:pPr>
            <a:r>
              <a:rPr lang="hr-HR" cap="small" dirty="0" smtClean="0">
                <a:solidFill>
                  <a:schemeClr val="tx1"/>
                </a:solidFill>
              </a:rPr>
              <a:t>Veliki hrvatsko</a:t>
            </a:r>
            <a:r>
              <a:rPr lang="bs-Latn-BA" i="1" dirty="0" smtClean="0">
                <a:solidFill>
                  <a:schemeClr val="tx1"/>
                </a:solidFill>
              </a:rPr>
              <a:t>–</a:t>
            </a:r>
            <a:r>
              <a:rPr lang="hr-HR" cap="small" dirty="0" smtClean="0">
                <a:solidFill>
                  <a:schemeClr val="tx1"/>
                </a:solidFill>
              </a:rPr>
              <a:t>engleski rječnik (vher), </a:t>
            </a:r>
          </a:p>
          <a:p>
            <a:pPr marL="457200" indent="-457200" algn="just">
              <a:buFont typeface="+mj-lt"/>
              <a:buAutoNum type="alphaLcParenR"/>
            </a:pPr>
            <a:r>
              <a:rPr lang="hr-HR" cap="small" dirty="0" smtClean="0">
                <a:solidFill>
                  <a:schemeClr val="tx1"/>
                </a:solidFill>
              </a:rPr>
              <a:t>Kontrastivni rječnik poslovica (KRP)],</a:t>
            </a:r>
            <a:r>
              <a:rPr lang="hr-HR" dirty="0" smtClean="0">
                <a:solidFill>
                  <a:schemeClr val="tx1"/>
                </a:solidFill>
              </a:rPr>
              <a:t> </a:t>
            </a:r>
          </a:p>
          <a:p>
            <a:pPr marL="457200" indent="-457200" algn="just">
              <a:buFont typeface="+mj-lt"/>
              <a:buAutoNum type="alphaLcParenR"/>
            </a:pPr>
            <a:r>
              <a:rPr lang="hr-HR" dirty="0" smtClean="0">
                <a:solidFill>
                  <a:schemeClr val="tx1"/>
                </a:solidFill>
              </a:rPr>
              <a:t>znanstveni članak o kategoriji vremena autorice Maje Opašić (Op), </a:t>
            </a:r>
          </a:p>
          <a:p>
            <a:pPr marL="457200" indent="-457200" algn="just">
              <a:buFont typeface="+mj-lt"/>
              <a:buAutoNum type="alphaLcParenR"/>
            </a:pPr>
            <a:r>
              <a:rPr lang="hr-HR" dirty="0" smtClean="0">
                <a:solidFill>
                  <a:schemeClr val="tx1"/>
                </a:solidFill>
              </a:rPr>
              <a:t>ali vodili smo se i vlastitim jezičkim osjećajem i nahođenjem, navodeći frazeme koji su poznati autoricama, izvornim govornicama bosanskoga jezika – što je označeno sa (A).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262</TotalTime>
  <Words>1969</Words>
  <Application>Microsoft Office PowerPoint</Application>
  <PresentationFormat>On-screen Show (4:3)</PresentationFormat>
  <Paragraphs>225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Trek</vt:lpstr>
      <vt:lpstr> Analiza kategorije mladost i starost   u frazeologiji Ćopićevih djela </vt:lpstr>
      <vt:lpstr>Sadržaj prezentacije</vt:lpstr>
      <vt:lpstr>1. Uvod</vt:lpstr>
      <vt:lpstr>Slide 4</vt:lpstr>
      <vt:lpstr>Slide 5</vt:lpstr>
      <vt:lpstr>Slide 6</vt:lpstr>
      <vt:lpstr>Slide 7</vt:lpstr>
      <vt:lpstr>Slide 8</vt:lpstr>
      <vt:lpstr>2. Mjesto frazema koji se odnose na mladost/starost u leksikografskim izvorima</vt:lpstr>
      <vt:lpstr>Slide 10</vt:lpstr>
      <vt:lpstr>Slide 11</vt:lpstr>
      <vt:lpstr>Slide 12</vt:lpstr>
      <vt:lpstr>Slide 13</vt:lpstr>
      <vt:lpstr>Slide 14</vt:lpstr>
      <vt:lpstr>3. Frazemi koji se odnose na mladost/starost        u djelima Branka Ćopića</vt:lpstr>
      <vt:lpstr>Slide 16</vt:lpstr>
      <vt:lpstr>Slide 17</vt:lpstr>
      <vt:lpstr>Slide 18</vt:lpstr>
      <vt:lpstr>Slide 19</vt:lpstr>
      <vt:lpstr>Slide 20</vt:lpstr>
      <vt:lpstr>Slide 21</vt:lpstr>
      <vt:lpstr>Slide 22</vt:lpstr>
      <vt:lpstr>Slide 23</vt:lpstr>
      <vt:lpstr>Slide 24</vt:lpstr>
      <vt:lpstr>Slide 25</vt:lpstr>
      <vt:lpstr>4. Zaključak</vt:lpstr>
      <vt:lpstr>Slide 27</vt:lpstr>
      <vt:lpstr>Slide 28</vt:lpstr>
      <vt:lpstr>5. Literatura</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Home</cp:lastModifiedBy>
  <cp:revision>98</cp:revision>
  <dcterms:created xsi:type="dcterms:W3CDTF">2014-07-21T11:09:35Z</dcterms:created>
  <dcterms:modified xsi:type="dcterms:W3CDTF">2015-08-21T21:38:20Z</dcterms:modified>
</cp:coreProperties>
</file>