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86" r:id="rId3"/>
    <p:sldId id="256" r:id="rId4"/>
    <p:sldId id="268" r:id="rId5"/>
    <p:sldId id="257" r:id="rId6"/>
    <p:sldId id="258" r:id="rId7"/>
    <p:sldId id="266" r:id="rId8"/>
    <p:sldId id="265" r:id="rId9"/>
    <p:sldId id="264" r:id="rId10"/>
    <p:sldId id="259" r:id="rId11"/>
    <p:sldId id="263" r:id="rId12"/>
    <p:sldId id="262" r:id="rId13"/>
    <p:sldId id="261" r:id="rId14"/>
    <p:sldId id="260" r:id="rId15"/>
    <p:sldId id="273" r:id="rId16"/>
    <p:sldId id="272" r:id="rId17"/>
    <p:sldId id="271" r:id="rId18"/>
    <p:sldId id="270" r:id="rId19"/>
    <p:sldId id="277" r:id="rId20"/>
    <p:sldId id="276" r:id="rId21"/>
    <p:sldId id="275" r:id="rId22"/>
    <p:sldId id="274" r:id="rId23"/>
    <p:sldId id="278" r:id="rId24"/>
    <p:sldId id="280" r:id="rId25"/>
    <p:sldId id="279" r:id="rId26"/>
    <p:sldId id="282" r:id="rId27"/>
    <p:sldId id="283" r:id="rId28"/>
    <p:sldId id="281" r:id="rId29"/>
    <p:sldId id="284" r:id="rId30"/>
    <p:sldId id="287" r:id="rId31"/>
    <p:sldId id="285" r:id="rId3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s-Latn-BA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5.8670895304753445E-2"/>
          <c:y val="6.8451433558476465E-2"/>
          <c:w val="0.93260680509439065"/>
          <c:h val="0.80265627137966311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Val val="1"/>
            <c:showCatName val="1"/>
          </c:dLbls>
          <c:cat>
            <c:strRef>
              <c:f>Sheet1!$A$2:$A$8</c:f>
              <c:strCache>
                <c:ptCount val="7"/>
                <c:pt idx="0">
                  <c:v>PZD</c:v>
                </c:pt>
                <c:pt idx="1">
                  <c:v>MG</c:v>
                </c:pt>
                <c:pt idx="2">
                  <c:v>NTBS</c:v>
                </c:pt>
                <c:pt idx="3">
                  <c:v>ORL</c:v>
                </c:pt>
                <c:pt idx="4">
                  <c:v>DNB</c:v>
                </c:pt>
                <c:pt idx="5">
                  <c:v>SV</c:v>
                </c:pt>
                <c:pt idx="6">
                  <c:v>BUZD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hape val="box"/>
        <c:axId val="63290752"/>
        <c:axId val="63292544"/>
        <c:axId val="0"/>
      </c:bar3DChart>
      <c:catAx>
        <c:axId val="63290752"/>
        <c:scaling>
          <c:orientation val="minMax"/>
        </c:scaling>
        <c:axPos val="b"/>
        <c:tickLblPos val="nextTo"/>
        <c:crossAx val="63292544"/>
        <c:crosses val="autoZero"/>
        <c:auto val="1"/>
        <c:lblAlgn val="ctr"/>
        <c:lblOffset val="100"/>
      </c:catAx>
      <c:valAx>
        <c:axId val="63292544"/>
        <c:scaling>
          <c:orientation val="minMax"/>
        </c:scaling>
        <c:axPos val="l"/>
        <c:majorGridlines/>
        <c:numFmt formatCode="General" sourceLinked="1"/>
        <c:tickLblPos val="nextTo"/>
        <c:crossAx val="63290752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s-Latn-B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7002E-82FE-480D-A599-634CF0E29074}" type="datetimeFigureOut">
              <a:rPr lang="sr-Latn-CS" smtClean="0"/>
              <a:pPr/>
              <a:t>25.8.2014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BC4833-A420-4E18-A377-D6DD146C971B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4282" y="1785926"/>
            <a:ext cx="8672514" cy="85725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sr-Latn-BA" sz="4000" b="1" dirty="0" smtClean="0"/>
              <a:t/>
            </a:r>
            <a:br>
              <a:rPr lang="sr-Latn-BA" sz="4000" b="1" dirty="0" smtClean="0"/>
            </a:br>
            <a:r>
              <a:rPr lang="sr-Latn-BA" sz="4000" b="1" cap="none" dirty="0" smtClean="0">
                <a:solidFill>
                  <a:schemeClr val="tx1"/>
                </a:solidFill>
              </a:rPr>
              <a:t>Slika muškarca i žene</a:t>
            </a:r>
            <a:br>
              <a:rPr lang="sr-Latn-BA" sz="4000" b="1" cap="none" dirty="0" smtClean="0">
                <a:solidFill>
                  <a:schemeClr val="tx1"/>
                </a:solidFill>
              </a:rPr>
            </a:br>
            <a:r>
              <a:rPr lang="sr-Latn-BA" sz="4000" b="1" cap="none" dirty="0" smtClean="0">
                <a:solidFill>
                  <a:schemeClr val="tx1"/>
                </a:solidFill>
              </a:rPr>
              <a:t> u frazeološkom fondu Ćopićevih djela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28662" y="5429264"/>
            <a:ext cx="7772400" cy="114300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bs-Latn-BA" dirty="0" smtClean="0">
                <a:solidFill>
                  <a:schemeClr val="tx1"/>
                </a:solidFill>
              </a:rPr>
              <a:t>Lirski, humoristički i satirički svijet Branka Ćopića</a:t>
            </a:r>
          </a:p>
          <a:p>
            <a:pPr algn="l"/>
            <a:endParaRPr lang="bs-Latn-BA" dirty="0" smtClean="0">
              <a:solidFill>
                <a:schemeClr val="tx1"/>
              </a:solidFill>
            </a:endParaRPr>
          </a:p>
          <a:p>
            <a:pPr algn="ctr"/>
            <a:r>
              <a:rPr lang="bs-Latn-BA" dirty="0" smtClean="0">
                <a:solidFill>
                  <a:schemeClr val="tx1"/>
                </a:solidFill>
              </a:rPr>
              <a:t>Graz, 5. septembar 2014.</a:t>
            </a:r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642910" y="285728"/>
            <a:ext cx="7772400" cy="181567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bs-Latn-BA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bs-Latn-BA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bs-Latn-BA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bs-Latn-BA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dr. sc. Zrinka Ćoralić / mr. Mersina Šehić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Univerzitet u Bihaću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zrinka_coralic@yahoo.com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mersina.sehic@yahoo.com </a:t>
            </a:r>
            <a:endParaRPr kumimoji="0" lang="bs-Latn-BA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5000660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 smtClean="0">
                <a:solidFill>
                  <a:schemeClr val="tx1"/>
                </a:solidFill>
              </a:rPr>
              <a:t>Frazemi ispod nivoa rečenice zastupljeni su sa ukupno 39 primjera:</a:t>
            </a:r>
          </a:p>
          <a:p>
            <a:pPr algn="just"/>
            <a:endParaRPr lang="bs-Latn-BA" dirty="0" smtClean="0">
              <a:solidFill>
                <a:schemeClr val="tx1"/>
              </a:solidFill>
            </a:endParaRPr>
          </a:p>
          <a:p>
            <a:pPr marL="457200" lvl="0" indent="-457200" algn="just"/>
            <a:r>
              <a:rPr lang="hr-HR" dirty="0" smtClean="0">
                <a:solidFill>
                  <a:schemeClr val="tx1"/>
                </a:solidFill>
              </a:rPr>
              <a:t>1. frazemi </a:t>
            </a:r>
            <a:r>
              <a:rPr lang="hr-HR" dirty="0" smtClean="0">
                <a:solidFill>
                  <a:schemeClr val="tx1"/>
                </a:solidFill>
              </a:rPr>
              <a:t>koji sadrže komponentu koja se odnosi na žene</a:t>
            </a:r>
            <a:endParaRPr lang="bs-Latn-BA" dirty="0" smtClean="0">
              <a:solidFill>
                <a:schemeClr val="tx1"/>
              </a:solidFill>
            </a:endParaRP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MAJKA: </a:t>
            </a:r>
            <a:r>
              <a:rPr lang="hr-HR" i="1" dirty="0" smtClean="0">
                <a:solidFill>
                  <a:schemeClr val="tx1"/>
                </a:solidFill>
              </a:rPr>
              <a:t>odvaliti se kao majka</a:t>
            </a:r>
            <a:r>
              <a:rPr lang="hr-HR" dirty="0" smtClean="0">
                <a:solidFill>
                  <a:schemeClr val="tx1"/>
                </a:solidFill>
              </a:rPr>
              <a:t> (GGS 280),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DJEVOJKA/DJEVA: </a:t>
            </a:r>
            <a:r>
              <a:rPr lang="hr-HR" i="1" dirty="0" smtClean="0">
                <a:solidFill>
                  <a:schemeClr val="tx1"/>
                </a:solidFill>
              </a:rPr>
              <a:t>djevojka pod prstenom</a:t>
            </a:r>
            <a:r>
              <a:rPr lang="hr-HR" dirty="0" smtClean="0">
                <a:solidFill>
                  <a:schemeClr val="tx1"/>
                </a:solidFill>
              </a:rPr>
              <a:t> (DžJ 77),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DAMA: </a:t>
            </a:r>
            <a:r>
              <a:rPr lang="hr-HR" i="1" dirty="0" smtClean="0">
                <a:solidFill>
                  <a:schemeClr val="tx1"/>
                </a:solidFill>
              </a:rPr>
              <a:t>prva dama</a:t>
            </a:r>
            <a:r>
              <a:rPr lang="hr-HR" dirty="0" smtClean="0">
                <a:solidFill>
                  <a:schemeClr val="tx1"/>
                </a:solidFill>
              </a:rPr>
              <a:t> (DžJ 10),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ŽENA/ŽENSKO/ŽENSKA: </a:t>
            </a:r>
            <a:r>
              <a:rPr lang="hr-HR" i="1" dirty="0" smtClean="0">
                <a:solidFill>
                  <a:schemeClr val="tx1"/>
                </a:solidFill>
              </a:rPr>
              <a:t>plakati kao žena</a:t>
            </a:r>
            <a:r>
              <a:rPr lang="hr-HR" dirty="0" smtClean="0">
                <a:solidFill>
                  <a:schemeClr val="tx1"/>
                </a:solidFill>
              </a:rPr>
              <a:t> (GGS 281),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MALA: </a:t>
            </a:r>
            <a:r>
              <a:rPr lang="hr-HR" i="1" dirty="0" smtClean="0">
                <a:solidFill>
                  <a:schemeClr val="tx1"/>
                </a:solidFill>
              </a:rPr>
              <a:t>mala iz doline opanaka</a:t>
            </a:r>
            <a:r>
              <a:rPr lang="hr-HR" dirty="0" smtClean="0">
                <a:solidFill>
                  <a:schemeClr val="tx1"/>
                </a:solidFill>
              </a:rPr>
              <a:t> (GGS 281),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BABA: </a:t>
            </a:r>
            <a:r>
              <a:rPr lang="hr-HR" i="1" dirty="0" smtClean="0">
                <a:solidFill>
                  <a:schemeClr val="tx1"/>
                </a:solidFill>
              </a:rPr>
              <a:t>za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čije babe zdravlje</a:t>
            </a:r>
            <a:r>
              <a:rPr lang="hr-HR" dirty="0" smtClean="0">
                <a:solidFill>
                  <a:schemeClr val="tx1"/>
                </a:solidFill>
              </a:rPr>
              <a:t> (DžJ 119), </a:t>
            </a:r>
            <a:endParaRPr lang="hr-HR" i="1" dirty="0" smtClean="0">
              <a:solidFill>
                <a:schemeClr val="tx1"/>
              </a:solidFill>
            </a:endParaRP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GOROPADNICA: </a:t>
            </a:r>
            <a:r>
              <a:rPr lang="hr-HR" i="1" dirty="0" smtClean="0">
                <a:solidFill>
                  <a:schemeClr val="tx1"/>
                </a:solidFill>
              </a:rPr>
              <a:t>ukroćena goropadnica</a:t>
            </a:r>
            <a:r>
              <a:rPr lang="hr-HR" dirty="0" smtClean="0">
                <a:solidFill>
                  <a:schemeClr val="tx1"/>
                </a:solidFill>
              </a:rPr>
              <a:t> (MEN 249),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MLADA: </a:t>
            </a:r>
            <a:r>
              <a:rPr lang="hr-HR" i="1" dirty="0" smtClean="0">
                <a:solidFill>
                  <a:schemeClr val="tx1"/>
                </a:solidFill>
              </a:rPr>
              <a:t>kao ciganska mlada</a:t>
            </a:r>
            <a:r>
              <a:rPr lang="hr-HR" dirty="0" smtClean="0">
                <a:solidFill>
                  <a:schemeClr val="tx1"/>
                </a:solidFill>
              </a:rPr>
              <a:t> (BS, 7).</a:t>
            </a:r>
            <a:endParaRPr lang="bs-Latn-B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00042"/>
            <a:ext cx="8458200" cy="4786346"/>
          </a:xfrm>
        </p:spPr>
        <p:txBody>
          <a:bodyPr>
            <a:normAutofit lnSpcReduction="10000"/>
          </a:bodyPr>
          <a:lstStyle/>
          <a:p>
            <a:pPr marL="457200" lvl="0" indent="-457200"/>
            <a:r>
              <a:rPr lang="hr-HR" dirty="0" smtClean="0">
                <a:solidFill>
                  <a:schemeClr val="tx1"/>
                </a:solidFill>
              </a:rPr>
              <a:t>2. Frazemi koji sadrže komponentu koja se odnosi na muškarce:</a:t>
            </a:r>
          </a:p>
          <a:p>
            <a:pPr marL="457200" lvl="0" indent="-457200"/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MUŠKO: </a:t>
            </a:r>
            <a:r>
              <a:rPr lang="hr-HR" i="1" dirty="0" smtClean="0">
                <a:solidFill>
                  <a:schemeClr val="tx1"/>
                </a:solidFill>
              </a:rPr>
              <a:t>muška glava</a:t>
            </a:r>
            <a:r>
              <a:rPr lang="hr-HR" dirty="0" smtClean="0">
                <a:solidFill>
                  <a:schemeClr val="tx1"/>
                </a:solidFill>
              </a:rPr>
              <a:t> (DžJ 38),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ČOVJEK: </a:t>
            </a:r>
            <a:r>
              <a:rPr lang="hr-HR" i="1" dirty="0" smtClean="0">
                <a:solidFill>
                  <a:schemeClr val="tx1"/>
                </a:solidFill>
              </a:rPr>
              <a:t>prvi čovjek </a:t>
            </a:r>
            <a:r>
              <a:rPr lang="hr-HR" dirty="0" smtClean="0">
                <a:solidFill>
                  <a:schemeClr val="tx1"/>
                </a:solidFill>
              </a:rPr>
              <a:t>(vlade, kantona, i sl.) (GGS 281),</a:t>
            </a:r>
            <a:r>
              <a:rPr lang="hr-HR" i="1" dirty="0" smtClean="0">
                <a:solidFill>
                  <a:schemeClr val="tx1"/>
                </a:solidFill>
              </a:rPr>
              <a:t> čovik od tatike </a:t>
            </a:r>
            <a:r>
              <a:rPr lang="hr-HR" dirty="0" smtClean="0">
                <a:solidFill>
                  <a:schemeClr val="tx1"/>
                </a:solidFill>
              </a:rPr>
              <a:t>(MEN 217),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BABO: </a:t>
            </a:r>
            <a:r>
              <a:rPr lang="hr-HR" i="1" dirty="0" smtClean="0">
                <a:solidFill>
                  <a:schemeClr val="tx1"/>
                </a:solidFill>
              </a:rPr>
              <a:t>ni po babi ni po stričevima</a:t>
            </a:r>
            <a:r>
              <a:rPr lang="hr-HR" dirty="0" smtClean="0">
                <a:solidFill>
                  <a:schemeClr val="tx1"/>
                </a:solidFill>
              </a:rPr>
              <a:t> (DžJ 120),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DJED: </a:t>
            </a:r>
            <a:r>
              <a:rPr lang="hr-HR" i="1" dirty="0" smtClean="0">
                <a:solidFill>
                  <a:schemeClr val="tx1"/>
                </a:solidFill>
              </a:rPr>
              <a:t>od devet djedova</a:t>
            </a:r>
            <a:r>
              <a:rPr lang="hr-HR" dirty="0" smtClean="0">
                <a:solidFill>
                  <a:schemeClr val="tx1"/>
                </a:solidFill>
              </a:rPr>
              <a:t> (DžJ 72),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PAPUČAR: </a:t>
            </a:r>
            <a:r>
              <a:rPr lang="hr-HR" i="1" dirty="0" smtClean="0">
                <a:solidFill>
                  <a:schemeClr val="tx1"/>
                </a:solidFill>
              </a:rPr>
              <a:t>biti papučar</a:t>
            </a:r>
            <a:r>
              <a:rPr lang="hr-HR" dirty="0" smtClean="0">
                <a:solidFill>
                  <a:schemeClr val="tx1"/>
                </a:solidFill>
              </a:rPr>
              <a:t> (Ć2 166),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LISAC: </a:t>
            </a:r>
            <a:r>
              <a:rPr lang="hr-HR" i="1" dirty="0" smtClean="0">
                <a:solidFill>
                  <a:schemeClr val="tx1"/>
                </a:solidFill>
              </a:rPr>
              <a:t>stari lisac</a:t>
            </a:r>
            <a:r>
              <a:rPr lang="hr-HR" dirty="0" smtClean="0">
                <a:solidFill>
                  <a:schemeClr val="tx1"/>
                </a:solidFill>
              </a:rPr>
              <a:t> (MEN 244). 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lvl="0"/>
            <a:r>
              <a:rPr lang="hr-HR" dirty="0" smtClean="0">
                <a:solidFill>
                  <a:schemeClr val="tx1"/>
                </a:solidFill>
              </a:rPr>
              <a:t>Ostali frazemi koji se odnose na muškarce: </a:t>
            </a:r>
            <a:r>
              <a:rPr lang="hr-HR" i="1" dirty="0" smtClean="0">
                <a:solidFill>
                  <a:schemeClr val="tx1"/>
                </a:solidFill>
              </a:rPr>
              <a:t>pater familias</a:t>
            </a:r>
            <a:r>
              <a:rPr lang="hr-HR" dirty="0" smtClean="0">
                <a:solidFill>
                  <a:schemeClr val="tx1"/>
                </a:solidFill>
              </a:rPr>
              <a:t> (MEN 238), </a:t>
            </a:r>
            <a:r>
              <a:rPr lang="hr-HR" i="1" dirty="0" smtClean="0">
                <a:solidFill>
                  <a:schemeClr val="tx1"/>
                </a:solidFill>
              </a:rPr>
              <a:t>glava kuće</a:t>
            </a:r>
            <a:r>
              <a:rPr lang="hr-HR" dirty="0" smtClean="0">
                <a:solidFill>
                  <a:schemeClr val="tx1"/>
                </a:solidFill>
              </a:rPr>
              <a:t> (DžJ 38).</a:t>
            </a:r>
            <a:r>
              <a:rPr lang="hr-HR" dirty="0" smtClean="0"/>
              <a:t> 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4443434"/>
          </a:xfrm>
        </p:spPr>
        <p:txBody>
          <a:bodyPr/>
          <a:lstStyle/>
          <a:p>
            <a:pPr lvl="0"/>
            <a:r>
              <a:rPr lang="hr-HR" dirty="0" smtClean="0">
                <a:solidFill>
                  <a:schemeClr val="tx1"/>
                </a:solidFill>
              </a:rPr>
              <a:t>3. Frazemi koji sadrže komponentu koja se odnosi i na muškarca i na ženu: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i="1" dirty="0" smtClean="0">
                <a:solidFill>
                  <a:schemeClr val="tx1"/>
                </a:solidFill>
              </a:rPr>
              <a:t> voljeti nekoga kao Bajro mater</a:t>
            </a:r>
            <a:r>
              <a:rPr lang="hr-HR" dirty="0" smtClean="0">
                <a:solidFill>
                  <a:schemeClr val="tx1"/>
                </a:solidFill>
              </a:rPr>
              <a:t> (GGS 281), </a:t>
            </a:r>
          </a:p>
          <a:p>
            <a:pPr>
              <a:buFont typeface="Arial" pitchFamily="34" charset="0"/>
              <a:buChar char="•"/>
            </a:pPr>
            <a:r>
              <a:rPr lang="hr-HR" i="1" dirty="0" smtClean="0">
                <a:solidFill>
                  <a:schemeClr val="tx1"/>
                </a:solidFill>
              </a:rPr>
              <a:t> tući se kao muškarac/žena</a:t>
            </a:r>
            <a:r>
              <a:rPr lang="hr-HR" dirty="0" smtClean="0">
                <a:solidFill>
                  <a:schemeClr val="tx1"/>
                </a:solidFill>
              </a:rPr>
              <a:t> (GGS 281), </a:t>
            </a:r>
          </a:p>
          <a:p>
            <a:pPr>
              <a:buFont typeface="Arial" pitchFamily="34" charset="0"/>
              <a:buChar char="•"/>
            </a:pPr>
            <a:r>
              <a:rPr lang="hr-HR" i="1" dirty="0" smtClean="0">
                <a:solidFill>
                  <a:schemeClr val="tx1"/>
                </a:solidFill>
              </a:rPr>
              <a:t> muška baba</a:t>
            </a:r>
            <a:r>
              <a:rPr lang="hr-HR" dirty="0" smtClean="0">
                <a:solidFill>
                  <a:schemeClr val="tx1"/>
                </a:solidFill>
              </a:rPr>
              <a:t> (DžJ 119),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kao brat i sestra</a:t>
            </a:r>
            <a:r>
              <a:rPr lang="hr-HR" dirty="0" smtClean="0">
                <a:solidFill>
                  <a:schemeClr val="tx1"/>
                </a:solidFill>
              </a:rPr>
              <a:t> (DžJ 213); </a:t>
            </a:r>
            <a:endParaRPr lang="bs-Latn-BA" dirty="0" smtClean="0">
              <a:solidFill>
                <a:schemeClr val="tx1"/>
              </a:solidFill>
            </a:endParaRPr>
          </a:p>
          <a:p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357166"/>
            <a:ext cx="8929718" cy="5072098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Frazemi na nivou rečenice zastupljeni su sa ukupno 50 primjera:</a:t>
            </a:r>
          </a:p>
          <a:p>
            <a:endParaRPr lang="bs-Latn-BA" dirty="0" smtClean="0">
              <a:solidFill>
                <a:schemeClr val="tx1"/>
              </a:solidFill>
            </a:endParaRPr>
          </a:p>
          <a:p>
            <a:pPr marL="457200" lvl="0" indent="-457200"/>
            <a:r>
              <a:rPr lang="hr-HR" dirty="0" smtClean="0">
                <a:solidFill>
                  <a:schemeClr val="tx1"/>
                </a:solidFill>
              </a:rPr>
              <a:t>1. Frazemi </a:t>
            </a:r>
            <a:r>
              <a:rPr lang="hr-HR" dirty="0" smtClean="0">
                <a:solidFill>
                  <a:schemeClr val="tx1"/>
                </a:solidFill>
              </a:rPr>
              <a:t>koji sadrže komponentu koja se odnosi na žene  </a:t>
            </a:r>
            <a:r>
              <a:rPr lang="hr-HR" dirty="0" smtClean="0">
                <a:solidFill>
                  <a:schemeClr val="tx1"/>
                </a:solidFill>
              </a:rPr>
              <a:t>(uk. 38</a:t>
            </a:r>
            <a:r>
              <a:rPr lang="hr-HR" dirty="0" smtClean="0">
                <a:solidFill>
                  <a:schemeClr val="tx1"/>
                </a:solidFill>
              </a:rPr>
              <a:t>)</a:t>
            </a:r>
          </a:p>
          <a:p>
            <a:pPr marL="457200" lvl="0" indent="-457200"/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MAJKA: </a:t>
            </a:r>
            <a:r>
              <a:rPr lang="hr-HR" i="1" dirty="0" smtClean="0">
                <a:solidFill>
                  <a:schemeClr val="tx1"/>
                </a:solidFill>
              </a:rPr>
              <a:t>Gledaj majku, uzmi kćerku</a:t>
            </a:r>
            <a:r>
              <a:rPr lang="hr-HR" dirty="0" smtClean="0">
                <a:solidFill>
                  <a:schemeClr val="tx1"/>
                </a:solidFill>
              </a:rPr>
              <a:t> (BS 4)</a:t>
            </a:r>
            <a:endParaRPr lang="hr-HR" i="1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DJEVOJKA/DJEVA: </a:t>
            </a:r>
            <a:r>
              <a:rPr lang="hr-HR" i="1" dirty="0" smtClean="0">
                <a:solidFill>
                  <a:schemeClr val="tx1"/>
                </a:solidFill>
              </a:rPr>
              <a:t>Ko prije djevojci, njegova djevojka</a:t>
            </a:r>
            <a:r>
              <a:rPr lang="hr-HR" dirty="0" smtClean="0">
                <a:solidFill>
                  <a:schemeClr val="tx1"/>
                </a:solidFill>
              </a:rPr>
              <a:t> (DžJ 77)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CURA: </a:t>
            </a:r>
            <a:r>
              <a:rPr lang="hr-HR" i="1" dirty="0" smtClean="0">
                <a:solidFill>
                  <a:schemeClr val="tx1"/>
                </a:solidFill>
              </a:rPr>
              <a:t>Koja se cura odveć gizda, sreća je najzad izda</a:t>
            </a:r>
            <a:r>
              <a:rPr lang="hr-HR" dirty="0" smtClean="0">
                <a:solidFill>
                  <a:schemeClr val="tx1"/>
                </a:solidFill>
              </a:rPr>
              <a:t> (BS 7)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DAMA: </a:t>
            </a:r>
            <a:r>
              <a:rPr lang="hr-HR" i="1" dirty="0" smtClean="0">
                <a:solidFill>
                  <a:schemeClr val="tx1"/>
                </a:solidFill>
              </a:rPr>
              <a:t>Dame biraju</a:t>
            </a:r>
            <a:r>
              <a:rPr lang="hr-HR" dirty="0" smtClean="0">
                <a:solidFill>
                  <a:schemeClr val="tx1"/>
                </a:solidFill>
              </a:rPr>
              <a:t> (DžJ 10),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ŽENA/ŽENSKA: </a:t>
            </a:r>
            <a:r>
              <a:rPr lang="hr-HR" i="1" dirty="0" smtClean="0">
                <a:solidFill>
                  <a:schemeClr val="tx1"/>
                </a:solidFill>
              </a:rPr>
              <a:t>Ni u moru mjere, ni u ženi vjere</a:t>
            </a:r>
            <a:r>
              <a:rPr lang="hr-HR" dirty="0" smtClean="0">
                <a:solidFill>
                  <a:schemeClr val="tx1"/>
                </a:solidFill>
              </a:rPr>
              <a:t> (BS 16)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BABA: </a:t>
            </a:r>
            <a:r>
              <a:rPr lang="hr-HR" i="1" dirty="0" smtClean="0">
                <a:solidFill>
                  <a:schemeClr val="tx1"/>
                </a:solidFill>
              </a:rPr>
              <a:t>Gdje je mnogo baba, kilava su djeca</a:t>
            </a:r>
            <a:r>
              <a:rPr lang="hr-HR" dirty="0" smtClean="0">
                <a:solidFill>
                  <a:schemeClr val="tx1"/>
                </a:solidFill>
              </a:rPr>
              <a:t> (DžJ 119). NEVJESTA: </a:t>
            </a:r>
            <a:r>
              <a:rPr lang="hr-HR" i="1" dirty="0" smtClean="0">
                <a:solidFill>
                  <a:schemeClr val="tx1"/>
                </a:solidFill>
              </a:rPr>
              <a:t>Gdje dođe nevjesta, zaovi nema mjesta</a:t>
            </a:r>
            <a:r>
              <a:rPr lang="hr-HR" dirty="0" smtClean="0">
                <a:solidFill>
                  <a:schemeClr val="tx1"/>
                </a:solidFill>
              </a:rPr>
              <a:t> (BS 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643998" cy="514353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 smtClean="0">
                <a:solidFill>
                  <a:schemeClr val="tx1"/>
                </a:solidFill>
              </a:rPr>
              <a:t>2. Frazemi koji sadrže komponentu koja se odnosi na muškarce (uk.8) </a:t>
            </a:r>
          </a:p>
          <a:p>
            <a:pPr lvl="0"/>
            <a:r>
              <a:rPr lang="hr-HR" dirty="0" smtClean="0">
                <a:solidFill>
                  <a:schemeClr val="tx1"/>
                </a:solidFill>
              </a:rPr>
              <a:t>    </a:t>
            </a:r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    BABO: </a:t>
            </a:r>
            <a:r>
              <a:rPr lang="hr-HR" i="1" dirty="0" smtClean="0">
                <a:solidFill>
                  <a:schemeClr val="tx1"/>
                </a:solidFill>
              </a:rPr>
              <a:t>Nije ti babo staklar</a:t>
            </a:r>
            <a:r>
              <a:rPr lang="hr-HR" dirty="0" smtClean="0">
                <a:solidFill>
                  <a:schemeClr val="tx1"/>
                </a:solidFill>
              </a:rPr>
              <a:t> (DžJ 120). </a:t>
            </a:r>
            <a:endParaRPr lang="hr-HR" i="1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    OTAC:</a:t>
            </a:r>
            <a:r>
              <a:rPr lang="hr-HR" i="1" dirty="0" smtClean="0">
                <a:solidFill>
                  <a:schemeClr val="tx1"/>
                </a:solidFill>
              </a:rPr>
              <a:t> U tvrda oca kradljiva djeca</a:t>
            </a:r>
            <a:r>
              <a:rPr lang="hr-HR" dirty="0" smtClean="0">
                <a:solidFill>
                  <a:schemeClr val="tx1"/>
                </a:solidFill>
              </a:rPr>
              <a:t> (DŠ 173),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  BRAT: </a:t>
            </a:r>
            <a:r>
              <a:rPr lang="hr-HR" i="1" dirty="0" smtClean="0">
                <a:solidFill>
                  <a:schemeClr val="tx1"/>
                </a:solidFill>
              </a:rPr>
              <a:t>Nekome rat, nekome brat</a:t>
            </a:r>
            <a:r>
              <a:rPr lang="hr-HR" dirty="0" smtClean="0">
                <a:solidFill>
                  <a:schemeClr val="tx1"/>
                </a:solidFill>
              </a:rPr>
              <a:t> (DžJ 213),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  ZET: </a:t>
            </a:r>
            <a:r>
              <a:rPr lang="hr-HR" i="1" dirty="0" smtClean="0">
                <a:solidFill>
                  <a:schemeClr val="tx1"/>
                </a:solidFill>
              </a:rPr>
              <a:t>Ko nema zeta, nema ni magarca</a:t>
            </a:r>
            <a:r>
              <a:rPr lang="hr-HR" dirty="0" smtClean="0">
                <a:solidFill>
                  <a:schemeClr val="tx1"/>
                </a:solidFill>
              </a:rPr>
              <a:t> (BS 8). </a:t>
            </a:r>
            <a:endParaRPr lang="hr-HR" i="1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   DELIJA: </a:t>
            </a:r>
            <a:r>
              <a:rPr lang="hr-HR" i="1" dirty="0" smtClean="0">
                <a:solidFill>
                  <a:schemeClr val="tx1"/>
                </a:solidFill>
              </a:rPr>
              <a:t>Mlad delija, star prosjak</a:t>
            </a:r>
            <a:r>
              <a:rPr lang="hr-HR" dirty="0" smtClean="0">
                <a:solidFill>
                  <a:schemeClr val="tx1"/>
                </a:solidFill>
              </a:rPr>
              <a:t> (BS 11),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 MOMAK: </a:t>
            </a:r>
            <a:r>
              <a:rPr lang="hr-HR" i="1" dirty="0" smtClean="0">
                <a:solidFill>
                  <a:schemeClr val="tx1"/>
                </a:solidFill>
              </a:rPr>
              <a:t>Crni konac – na tebe misli plavi momak</a:t>
            </a:r>
            <a:r>
              <a:rPr lang="hr-HR" dirty="0" smtClean="0">
                <a:solidFill>
                  <a:schemeClr val="tx1"/>
                </a:solidFill>
              </a:rPr>
              <a:t> (BS 1).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lvl="0"/>
            <a:r>
              <a:rPr lang="hr-HR" dirty="0" smtClean="0">
                <a:solidFill>
                  <a:schemeClr val="tx1"/>
                </a:solidFill>
              </a:rPr>
              <a:t>3. Frazemi koji sadrže komponentu koja se odnosi i na muškarca i na ženu (uk. 4)</a:t>
            </a:r>
          </a:p>
          <a:p>
            <a:pPr lvl="0"/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Naprimjer: </a:t>
            </a:r>
            <a:r>
              <a:rPr lang="hr-HR" i="1" dirty="0" smtClean="0">
                <a:solidFill>
                  <a:schemeClr val="tx1"/>
                </a:solidFill>
              </a:rPr>
              <a:t>Jesmo braća al(i) kese nam nisu sestre</a:t>
            </a:r>
            <a:r>
              <a:rPr lang="hr-HR" dirty="0" smtClean="0">
                <a:solidFill>
                  <a:schemeClr val="tx1"/>
                </a:solidFill>
              </a:rPr>
              <a:t> (BS, 6). </a:t>
            </a:r>
            <a:r>
              <a:rPr lang="hr-HR" i="1" dirty="0" smtClean="0">
                <a:solidFill>
                  <a:schemeClr val="tx1"/>
                </a:solidFill>
              </a:rPr>
              <a:t>Muž ženu nosi na košulji, a žena muža na obrazu</a:t>
            </a:r>
            <a:r>
              <a:rPr lang="hr-HR" dirty="0" smtClean="0">
                <a:solidFill>
                  <a:schemeClr val="tx1"/>
                </a:solidFill>
              </a:rPr>
              <a:t> (BS, 11). </a:t>
            </a:r>
            <a:r>
              <a:rPr lang="hr-HR" i="1" dirty="0" smtClean="0">
                <a:solidFill>
                  <a:schemeClr val="tx1"/>
                </a:solidFill>
              </a:rPr>
              <a:t>Na sinu ostaje kuća i ime, a kćer je tuđa večera</a:t>
            </a:r>
            <a:r>
              <a:rPr lang="hr-HR" dirty="0" smtClean="0">
                <a:solidFill>
                  <a:schemeClr val="tx1"/>
                </a:solidFill>
              </a:rPr>
              <a:t> (BS, 12). </a:t>
            </a:r>
            <a:r>
              <a:rPr lang="hr-HR" i="1" dirty="0" smtClean="0">
                <a:solidFill>
                  <a:schemeClr val="tx1"/>
                </a:solidFill>
              </a:rPr>
              <a:t>Baba šumom, djeda drumom</a:t>
            </a:r>
            <a:r>
              <a:rPr lang="hr-HR" dirty="0" smtClean="0">
                <a:solidFill>
                  <a:schemeClr val="tx1"/>
                </a:solidFill>
              </a:rPr>
              <a:t> (MEN 123).</a:t>
            </a:r>
          </a:p>
          <a:p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48577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 Veliki broj frazema u našem jeziku implicitno se odnosi na muškarca i/ili ženu, naprimjer: </a:t>
            </a:r>
          </a:p>
          <a:p>
            <a:pPr lvl="1" algn="just">
              <a:lnSpc>
                <a:spcPct val="150000"/>
              </a:lnSpc>
            </a:pPr>
            <a:r>
              <a:rPr lang="hr-HR" sz="2200" i="1" dirty="0" smtClean="0">
                <a:solidFill>
                  <a:schemeClr val="tx1"/>
                </a:solidFill>
              </a:rPr>
              <a:t>Koja se uzda, ta se i uda</a:t>
            </a:r>
            <a:r>
              <a:rPr lang="hr-HR" sz="2200" dirty="0" smtClean="0">
                <a:solidFill>
                  <a:schemeClr val="tx1"/>
                </a:solidFill>
              </a:rPr>
              <a:t> (BS, 7). </a:t>
            </a:r>
            <a:r>
              <a:rPr lang="hr-HR" sz="2200" i="1" dirty="0" smtClean="0">
                <a:solidFill>
                  <a:schemeClr val="tx1"/>
                </a:solidFill>
              </a:rPr>
              <a:t>Lijepe kolo vode, a ružne kuće kuću</a:t>
            </a:r>
            <a:r>
              <a:rPr lang="hr-HR" sz="2200" dirty="0" smtClean="0">
                <a:solidFill>
                  <a:schemeClr val="tx1"/>
                </a:solidFill>
              </a:rPr>
              <a:t> (BS, 9). </a:t>
            </a:r>
            <a:r>
              <a:rPr lang="hr-HR" sz="2200" i="1" dirty="0" smtClean="0">
                <a:solidFill>
                  <a:schemeClr val="tx1"/>
                </a:solidFill>
              </a:rPr>
              <a:t>Na putu ružica, a kod kuže tužica </a:t>
            </a:r>
            <a:r>
              <a:rPr lang="hr-HR" sz="2200" dirty="0" smtClean="0">
                <a:solidFill>
                  <a:schemeClr val="tx1"/>
                </a:solidFill>
              </a:rPr>
              <a:t>(BS, 12). </a:t>
            </a:r>
            <a:r>
              <a:rPr lang="hr-HR" sz="2200" i="1" dirty="0" smtClean="0">
                <a:solidFill>
                  <a:schemeClr val="tx1"/>
                </a:solidFill>
              </a:rPr>
              <a:t>Jadno je u onoj kući gdje koka pjeva, a horoz se ne čuje</a:t>
            </a:r>
            <a:r>
              <a:rPr lang="hr-HR" sz="2200" dirty="0" smtClean="0">
                <a:solidFill>
                  <a:schemeClr val="tx1"/>
                </a:solidFill>
              </a:rPr>
              <a:t> (BS, 6).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 Nalazimo i one frazeme koji sadrže sliku 'žena' kao komponentu frazema, a semantički se odnose na muškarce:   </a:t>
            </a:r>
          </a:p>
          <a:p>
            <a:pPr algn="just">
              <a:lnSpc>
                <a:spcPct val="150000"/>
              </a:lnSpc>
            </a:pPr>
            <a:r>
              <a:rPr lang="hr-HR" dirty="0" smtClean="0">
                <a:solidFill>
                  <a:schemeClr val="tx1"/>
                </a:solidFill>
              </a:rPr>
              <a:t>    </a:t>
            </a:r>
            <a:r>
              <a:rPr lang="hr-HR" sz="2000" i="1" dirty="0" smtClean="0">
                <a:solidFill>
                  <a:schemeClr val="tx1"/>
                </a:solidFill>
              </a:rPr>
              <a:t>Koji ženu sluša, gori je od žene </a:t>
            </a:r>
            <a:r>
              <a:rPr lang="hr-HR" sz="2000" dirty="0" smtClean="0">
                <a:solidFill>
                  <a:schemeClr val="tx1"/>
                </a:solidFill>
              </a:rPr>
              <a:t>(BS, 7). </a:t>
            </a:r>
            <a:endParaRPr lang="bs-Latn-BA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5728"/>
            <a:ext cx="8458200" cy="507209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>
                <a:solidFill>
                  <a:schemeClr val="tx1"/>
                </a:solidFill>
              </a:rPr>
              <a:t>M</a:t>
            </a:r>
            <a:r>
              <a:rPr lang="hr-HR" dirty="0" smtClean="0">
                <a:solidFill>
                  <a:schemeClr val="tx1"/>
                </a:solidFill>
              </a:rPr>
              <a:t>nogo je frazema koji kao komponentu sadrže muško i/ili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žensko ime, bilo da se radi o: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hr-HR" dirty="0" smtClean="0">
                <a:solidFill>
                  <a:schemeClr val="tx1"/>
                </a:solidFill>
              </a:rPr>
              <a:t>1) Frazemima ispod nivoa rečenice:</a:t>
            </a:r>
            <a:endParaRPr lang="bs-Latn-BA" dirty="0" smtClean="0">
              <a:solidFill>
                <a:schemeClr val="tx1"/>
              </a:solidFill>
            </a:endParaRPr>
          </a:p>
          <a:p>
            <a:pPr marL="914400" lvl="1" indent="-457200"/>
            <a:r>
              <a:rPr lang="hr-HR" sz="2400" i="1" dirty="0" smtClean="0">
                <a:solidFill>
                  <a:schemeClr val="tx1"/>
                </a:solidFill>
              </a:rPr>
              <a:t>Ahilova peta</a:t>
            </a:r>
            <a:r>
              <a:rPr lang="hr-HR" sz="2400" dirty="0" smtClean="0">
                <a:solidFill>
                  <a:schemeClr val="tx1"/>
                </a:solidFill>
              </a:rPr>
              <a:t> (MEN 214), </a:t>
            </a:r>
            <a:r>
              <a:rPr lang="hr-HR" sz="2400" i="1" dirty="0" smtClean="0">
                <a:solidFill>
                  <a:schemeClr val="tx1"/>
                </a:solidFill>
              </a:rPr>
              <a:t>od Adama i Eve</a:t>
            </a:r>
            <a:r>
              <a:rPr lang="hr-HR" sz="2400" dirty="0" smtClean="0">
                <a:solidFill>
                  <a:schemeClr val="tx1"/>
                </a:solidFill>
              </a:rPr>
              <a:t> (MEN 235), </a:t>
            </a:r>
            <a:r>
              <a:rPr lang="hr-HR" sz="2400" i="1" dirty="0" smtClean="0">
                <a:solidFill>
                  <a:schemeClr val="tx1"/>
                </a:solidFill>
              </a:rPr>
              <a:t>od Kulina bana i dobrijeh dana</a:t>
            </a:r>
            <a:r>
              <a:rPr lang="hr-HR" sz="2400" dirty="0" smtClean="0">
                <a:solidFill>
                  <a:schemeClr val="tx1"/>
                </a:solidFill>
              </a:rPr>
              <a:t> (MEN 236), </a:t>
            </a:r>
            <a:r>
              <a:rPr lang="hr-HR" sz="2400" i="1" dirty="0" smtClean="0">
                <a:solidFill>
                  <a:schemeClr val="tx1"/>
                </a:solidFill>
              </a:rPr>
              <a:t>Romeo i Julija</a:t>
            </a:r>
            <a:r>
              <a:rPr lang="hr-HR" sz="2400" dirty="0" smtClean="0">
                <a:solidFill>
                  <a:schemeClr val="tx1"/>
                </a:solidFill>
              </a:rPr>
              <a:t> (MEN 242), </a:t>
            </a:r>
            <a:r>
              <a:rPr lang="hr-HR" sz="2400" i="1" dirty="0" smtClean="0">
                <a:solidFill>
                  <a:schemeClr val="tx1"/>
                </a:solidFill>
              </a:rPr>
              <a:t>voljeti nekoga kao Bajro mater</a:t>
            </a:r>
            <a:r>
              <a:rPr lang="hr-HR" sz="2400" dirty="0" smtClean="0">
                <a:solidFill>
                  <a:schemeClr val="tx1"/>
                </a:solidFill>
              </a:rPr>
              <a:t> (GGS 281)</a:t>
            </a:r>
          </a:p>
          <a:p>
            <a:pPr marL="914400" lvl="1" indent="-457200"/>
            <a:endParaRPr lang="hr-HR" sz="24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bs-Latn-BA" dirty="0" smtClean="0">
                <a:solidFill>
                  <a:schemeClr val="tx1"/>
                </a:solidFill>
              </a:rPr>
              <a:t>2)</a:t>
            </a:r>
            <a:r>
              <a:rPr lang="hr-HR" dirty="0" smtClean="0">
                <a:solidFill>
                  <a:schemeClr val="tx1"/>
                </a:solidFill>
              </a:rPr>
              <a:t> Frazemima na nivou rečenice:</a:t>
            </a:r>
          </a:p>
          <a:p>
            <a:pPr marL="457200" indent="-457200" algn="ctr"/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Neka se svaki Hase brine za se</a:t>
            </a:r>
            <a:r>
              <a:rPr lang="hr-HR" dirty="0" smtClean="0">
                <a:solidFill>
                  <a:schemeClr val="tx1"/>
                </a:solidFill>
              </a:rPr>
              <a:t> (BS 13). </a:t>
            </a:r>
          </a:p>
          <a:p>
            <a:pPr marL="457200" indent="-457200" algn="ctr"/>
            <a:r>
              <a:rPr lang="hr-HR" i="1" dirty="0" smtClean="0">
                <a:solidFill>
                  <a:schemeClr val="tx1"/>
                </a:solidFill>
              </a:rPr>
              <a:t>Hajde Jovo nanovo</a:t>
            </a:r>
            <a:r>
              <a:rPr lang="hr-HR" dirty="0" smtClean="0">
                <a:solidFill>
                  <a:schemeClr val="tx1"/>
                </a:solidFill>
              </a:rPr>
              <a:t> (MEN 223). </a:t>
            </a:r>
          </a:p>
          <a:p>
            <a:pPr marL="457200" indent="-457200" algn="ctr"/>
            <a:r>
              <a:rPr lang="hr-HR" i="1" dirty="0" smtClean="0">
                <a:solidFill>
                  <a:schemeClr val="tx1"/>
                </a:solidFill>
              </a:rPr>
              <a:t>Lazo laže a Mato maže</a:t>
            </a:r>
            <a:r>
              <a:rPr lang="hr-HR" dirty="0" smtClean="0">
                <a:solidFill>
                  <a:schemeClr val="tx1"/>
                </a:solidFill>
              </a:rPr>
              <a:t> (MEN 228).</a:t>
            </a:r>
            <a:endParaRPr lang="bs-Latn-B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458200" cy="4071966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>
                <a:solidFill>
                  <a:schemeClr val="tx1"/>
                </a:solidFill>
              </a:rPr>
              <a:t>L</a:t>
            </a:r>
            <a:r>
              <a:rPr lang="hr-HR" dirty="0" smtClean="0">
                <a:solidFill>
                  <a:schemeClr val="tx1"/>
                </a:solidFill>
              </a:rPr>
              <a:t>ingvostilistička analizia onih frazema u Ćopićevim djelima koji su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svojim značenjem ili komponentom vezani za pojmove muškarac i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žena. 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 U svrhu sakupljanja frazeološkog korpusa iščitana su sljedeća djela: </a:t>
            </a:r>
          </a:p>
          <a:p>
            <a:pPr marL="457200" indent="-457200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Priče zanesenog dječaka</a:t>
            </a:r>
            <a:r>
              <a:rPr lang="hr-HR" dirty="0" smtClean="0">
                <a:solidFill>
                  <a:schemeClr val="tx1"/>
                </a:solidFill>
              </a:rPr>
              <a:t> (PZD), </a:t>
            </a:r>
          </a:p>
          <a:p>
            <a:pPr marL="457200" indent="-457200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Magareće godine</a:t>
            </a:r>
            <a:r>
              <a:rPr lang="hr-HR" dirty="0" smtClean="0">
                <a:solidFill>
                  <a:schemeClr val="tx1"/>
                </a:solidFill>
              </a:rPr>
              <a:t> (MG), </a:t>
            </a:r>
          </a:p>
          <a:p>
            <a:pPr marL="457200" indent="-457200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Doživljaji Nikoletine Bursaća</a:t>
            </a:r>
            <a:r>
              <a:rPr lang="hr-HR" dirty="0" smtClean="0">
                <a:solidFill>
                  <a:schemeClr val="tx1"/>
                </a:solidFill>
              </a:rPr>
              <a:t> (DNB), </a:t>
            </a:r>
          </a:p>
          <a:p>
            <a:pPr marL="457200" indent="-457200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Orlovi rano lete</a:t>
            </a:r>
            <a:r>
              <a:rPr lang="hr-HR" dirty="0" smtClean="0">
                <a:solidFill>
                  <a:schemeClr val="tx1"/>
                </a:solidFill>
              </a:rPr>
              <a:t> (ORL), </a:t>
            </a:r>
          </a:p>
          <a:p>
            <a:pPr marL="457200" indent="-457200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Ne tuguj bronzana stražo</a:t>
            </a:r>
            <a:r>
              <a:rPr lang="hr-HR" dirty="0" smtClean="0">
                <a:solidFill>
                  <a:schemeClr val="tx1"/>
                </a:solidFill>
              </a:rPr>
              <a:t> (NTBS), </a:t>
            </a:r>
          </a:p>
          <a:p>
            <a:pPr marL="457200" indent="-457200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Bitka u Zlatnoj dolini</a:t>
            </a:r>
            <a:r>
              <a:rPr lang="hr-HR" dirty="0" smtClean="0">
                <a:solidFill>
                  <a:schemeClr val="tx1"/>
                </a:solidFill>
              </a:rPr>
              <a:t> (BUZD), </a:t>
            </a:r>
          </a:p>
          <a:p>
            <a:pPr marL="457200" indent="-457200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Slavno vojevanje</a:t>
            </a:r>
            <a:r>
              <a:rPr lang="hr-HR" dirty="0" smtClean="0">
                <a:solidFill>
                  <a:schemeClr val="tx1"/>
                </a:solidFill>
              </a:rPr>
              <a:t> (SV), </a:t>
            </a:r>
          </a:p>
          <a:p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1222375"/>
          </a:xfrm>
        </p:spPr>
        <p:txBody>
          <a:bodyPr>
            <a:normAutofit/>
          </a:bodyPr>
          <a:lstStyle/>
          <a:p>
            <a:r>
              <a:rPr lang="hr-HR" b="1" dirty="0" smtClean="0"/>
              <a:t>3</a:t>
            </a:r>
            <a:r>
              <a:rPr lang="hr-HR" sz="3300" b="1" dirty="0" smtClean="0"/>
              <a:t>. </a:t>
            </a:r>
            <a:r>
              <a:rPr lang="hr-HR" sz="3000" b="1" dirty="0" smtClean="0"/>
              <a:t>Frazemi sa slikom muškarac/žena u  </a:t>
            </a:r>
            <a:br>
              <a:rPr lang="hr-HR" sz="3000" b="1" dirty="0" smtClean="0"/>
            </a:br>
            <a:r>
              <a:rPr lang="hr-HR" sz="3000" b="1" dirty="0" smtClean="0"/>
              <a:t>     djelima Branka Ćopića</a:t>
            </a:r>
            <a:endParaRPr lang="bs-Latn-BA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357166"/>
            <a:ext cx="8715436" cy="971560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Zastupljenost frazema sa slikom muškarac/žena</a:t>
            </a:r>
            <a:r>
              <a:rPr lang="hr-HR" b="1" dirty="0" smtClean="0">
                <a:solidFill>
                  <a:schemeClr val="tx1"/>
                </a:solidFill>
              </a:rPr>
              <a:t> </a:t>
            </a:r>
            <a:r>
              <a:rPr lang="hr-HR" smtClean="0">
                <a:solidFill>
                  <a:schemeClr val="tx1"/>
                </a:solidFill>
              </a:rPr>
              <a:t>u analiziranim </a:t>
            </a:r>
            <a:r>
              <a:rPr lang="hr-HR" dirty="0" smtClean="0">
                <a:solidFill>
                  <a:schemeClr val="tx1"/>
                </a:solidFill>
              </a:rPr>
              <a:t>djelima:</a:t>
            </a:r>
            <a:endParaRPr lang="bs-Latn-BA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643042" y="1214422"/>
          <a:ext cx="507209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51435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bs-Latn-BA" dirty="0" smtClean="0">
                <a:solidFill>
                  <a:schemeClr val="tx1"/>
                </a:solidFill>
              </a:rPr>
              <a:t>U korpusu su zastupljeni samo frazemi ispod nivoa rečenice i većinom se odnose na žene:</a:t>
            </a:r>
          </a:p>
          <a:p>
            <a:pPr algn="just"/>
            <a:endParaRPr lang="bs-Latn-BA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„ (...) ali kad ga je spazio u razgrađenu dvorištu, samo je zinuo i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 ududučio se </a:t>
            </a:r>
            <a:r>
              <a:rPr lang="hr-HR" b="1" i="1" dirty="0" smtClean="0">
                <a:solidFill>
                  <a:schemeClr val="accent1"/>
                </a:solidFill>
              </a:rPr>
              <a:t>kao katolička Gospa</a:t>
            </a:r>
            <a:r>
              <a:rPr lang="hr-HR" dirty="0" smtClean="0">
                <a:solidFill>
                  <a:schemeClr val="tx1"/>
                </a:solidFill>
              </a:rPr>
              <a:t>“ (NTBS: 169). </a:t>
            </a:r>
          </a:p>
          <a:p>
            <a:pPr algn="just">
              <a:buFont typeface="Wingdings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„ (...) kad ja danas budem u četi držao govor , ima da sjediš i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 da gledaš preda se </a:t>
            </a:r>
            <a:r>
              <a:rPr lang="hr-HR" b="1" i="1" dirty="0" smtClean="0">
                <a:solidFill>
                  <a:schemeClr val="accent1"/>
                </a:solidFill>
              </a:rPr>
              <a:t>ko seoska mlada</a:t>
            </a:r>
            <a:r>
              <a:rPr lang="hr-HR" dirty="0" smtClean="0">
                <a:solidFill>
                  <a:schemeClr val="tx1"/>
                </a:solidFill>
              </a:rPr>
              <a:t>. “ (DNB: 33). </a:t>
            </a:r>
          </a:p>
          <a:p>
            <a:pPr algn="just">
              <a:buFont typeface="Wingdings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„ (...) da ti udarimo đuzel-đeisiju, pa ćeš biti kao golub gaća, </a:t>
            </a:r>
          </a:p>
          <a:p>
            <a:pPr algn="just"/>
            <a:r>
              <a:rPr lang="hr-HR" b="1" i="1" dirty="0" smtClean="0">
                <a:solidFill>
                  <a:schemeClr val="tx1"/>
                </a:solidFill>
              </a:rPr>
              <a:t>    </a:t>
            </a:r>
            <a:r>
              <a:rPr lang="hr-HR" b="1" i="1" dirty="0" smtClean="0">
                <a:solidFill>
                  <a:schemeClr val="accent1"/>
                </a:solidFill>
              </a:rPr>
              <a:t>kao seoska mlada</a:t>
            </a:r>
            <a:r>
              <a:rPr lang="hr-HR" dirty="0" smtClean="0">
                <a:solidFill>
                  <a:schemeClr val="tx1"/>
                </a:solidFill>
              </a:rPr>
              <a:t>“ (ORL: 191). </a:t>
            </a:r>
          </a:p>
          <a:p>
            <a:pPr algn="just">
              <a:buFont typeface="Wingdings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„Šta je, što si se nadudučila </a:t>
            </a:r>
            <a:r>
              <a:rPr lang="hr-HR" b="1" dirty="0" smtClean="0">
                <a:solidFill>
                  <a:schemeClr val="accent1"/>
                </a:solidFill>
              </a:rPr>
              <a:t>ko drvena Marija</a:t>
            </a:r>
            <a:r>
              <a:rPr lang="hr-HR" dirty="0" smtClean="0">
                <a:solidFill>
                  <a:schemeClr val="tx1"/>
                </a:solidFill>
              </a:rPr>
              <a:t>? Bojiš li me se?“ 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 (DNB: 99).</a:t>
            </a:r>
          </a:p>
          <a:p>
            <a:pPr algn="just">
              <a:buFont typeface="Wingdings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 „Tužni moj Pajo, lalinska bekrijo, kad li ćeš, noćom, šorom, </a:t>
            </a:r>
            <a:r>
              <a:rPr lang="hr-HR" b="1" i="1" dirty="0" smtClean="0">
                <a:solidFill>
                  <a:schemeClr val="accent1"/>
                </a:solidFill>
              </a:rPr>
              <a:t>pijan ko </a:t>
            </a:r>
          </a:p>
          <a:p>
            <a:pPr algn="just"/>
            <a:r>
              <a:rPr lang="hr-HR" b="1" i="1" dirty="0" smtClean="0">
                <a:solidFill>
                  <a:schemeClr val="accent1"/>
                </a:solidFill>
              </a:rPr>
              <a:t>    majka</a:t>
            </a:r>
            <a:r>
              <a:rPr lang="hr-HR" dirty="0" smtClean="0">
                <a:solidFill>
                  <a:schemeClr val="tx1"/>
                </a:solidFill>
              </a:rPr>
              <a:t>, propjevati zajedno s kolonistom Jovandekom (...) ?!“ (NTBS: 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196). </a:t>
            </a:r>
          </a:p>
          <a:p>
            <a:pPr algn="just">
              <a:buFont typeface="Wingdings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„Bobo Lutka, </a:t>
            </a:r>
            <a:r>
              <a:rPr lang="hr-HR" b="1" i="1" dirty="0" smtClean="0">
                <a:solidFill>
                  <a:schemeClr val="accent1"/>
                </a:solidFill>
              </a:rPr>
              <a:t>mamina maza</a:t>
            </a:r>
            <a:r>
              <a:rPr lang="hr-HR" dirty="0" smtClean="0">
                <a:solidFill>
                  <a:schemeClr val="tx1"/>
                </a:solidFill>
              </a:rPr>
              <a:t>, imao je običaj da uvijek ustaje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 posljednji“ (MG: 131). </a:t>
            </a:r>
            <a:endParaRPr lang="bs-Latn-B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57167"/>
            <a:ext cx="8458200" cy="785817"/>
          </a:xfrm>
        </p:spPr>
        <p:txBody>
          <a:bodyPr/>
          <a:lstStyle/>
          <a:p>
            <a:r>
              <a:rPr lang="bs-Latn-BA" dirty="0" smtClean="0"/>
              <a:t>Sadržaj prezentacije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2984"/>
            <a:ext cx="8458200" cy="365761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Uvod</a:t>
            </a:r>
          </a:p>
          <a:p>
            <a:pPr marL="457200" indent="-457200"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Mjesto frazema sa slikom muškarac/žena u leksikografskim izvorima</a:t>
            </a:r>
          </a:p>
          <a:p>
            <a:pPr marL="457200" indent="-457200"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Frazemi sa slikom muškarac/žena u djelima Branka Ćopića</a:t>
            </a:r>
          </a:p>
          <a:p>
            <a:pPr marL="457200" indent="-457200"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Zaključak</a:t>
            </a:r>
          </a:p>
          <a:p>
            <a:pPr marL="457200" indent="-457200"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Literatura</a:t>
            </a:r>
          </a:p>
          <a:p>
            <a:pPr marL="457200" indent="-457200">
              <a:buAutoNum type="arabicPeriod"/>
            </a:pP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5728"/>
            <a:ext cx="8458200" cy="471490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 Evidentiran je samo jedan frazem sa komponentom koja se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 odnosi na sliku muškarca: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 „Što ne ide gad tamo gdje u u kući ima </a:t>
            </a:r>
            <a:r>
              <a:rPr lang="hr-HR" b="1" i="1" dirty="0" smtClean="0">
                <a:solidFill>
                  <a:srgbClr val="C00000"/>
                </a:solidFill>
              </a:rPr>
              <a:t>muška glava</a:t>
            </a:r>
            <a:r>
              <a:rPr lang="hr-HR" dirty="0" smtClean="0">
                <a:solidFill>
                  <a:schemeClr val="tx1"/>
                </a:solidFill>
              </a:rPr>
              <a:t>, a ne ovamo, u nejač i na jadno žensko. 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– A jesam li ja, mama, </a:t>
            </a:r>
            <a:r>
              <a:rPr lang="hr-HR" b="1" i="1" dirty="0" smtClean="0">
                <a:solidFill>
                  <a:srgbClr val="C00000"/>
                </a:solidFill>
              </a:rPr>
              <a:t>muška glava</a:t>
            </a:r>
            <a:r>
              <a:rPr lang="hr-HR" dirty="0" smtClean="0">
                <a:solidFill>
                  <a:schemeClr val="tx1"/>
                </a:solidFill>
              </a:rPr>
              <a:t>?“ (DNB: 9) </a:t>
            </a:r>
          </a:p>
          <a:p>
            <a:pPr algn="ctr"/>
            <a:endParaRPr lang="hr-H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i jedan frazem koji sadrži komponentu koja se odnosi i na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muškarca i na ženu: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„Pa to je, tata, samo tako, kolegijalno – poče da se brani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b="1" i="1" dirty="0" smtClean="0">
                <a:solidFill>
                  <a:srgbClr val="C00000"/>
                </a:solidFill>
              </a:rPr>
              <a:t>tatina miljenica</a:t>
            </a:r>
            <a:r>
              <a:rPr lang="hr-HR" dirty="0" smtClean="0">
                <a:solidFill>
                  <a:schemeClr val="tx1"/>
                </a:solidFill>
              </a:rPr>
              <a:t>“ (MG: 217). </a:t>
            </a:r>
            <a:endParaRPr lang="bs-Latn-B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71480"/>
            <a:ext cx="8548718" cy="471490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U našem jeziku, postoje i frazemi u kojima se slika 'žena' može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 zamijeniti sa 'muškarac' i obratno, a to su, naprimjer: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„Je l ikad naša škola vidjela ovo </a:t>
            </a:r>
            <a:r>
              <a:rPr lang="hr-HR" b="1" i="1" dirty="0" smtClean="0">
                <a:solidFill>
                  <a:srgbClr val="C00000"/>
                </a:solidFill>
              </a:rPr>
              <a:t>čudo od  učitelja</a:t>
            </a:r>
            <a:r>
              <a:rPr lang="hr-HR" dirty="0" smtClean="0">
                <a:solidFill>
                  <a:schemeClr val="tx1"/>
                </a:solidFill>
              </a:rPr>
              <a:t>, kažite?“(ORL 99. </a:t>
            </a:r>
          </a:p>
          <a:p>
            <a:pPr marL="457200" indent="-457200">
              <a:buFont typeface="+mj-lt"/>
              <a:buAutoNum type="arabicPeriod"/>
            </a:pPr>
            <a:endParaRPr lang="hr-HR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„Oštronosa Drekavčeva žena, zvana Kreštalica, prgava kao divlji mačak, a ljuta kao paprika, virnu niz tijesan seoski put, pa od čuda pljesnu rukama i zakuka od straha dovikujući svojim tavanlijama: Ajme meni, evo ide </a:t>
            </a:r>
            <a:r>
              <a:rPr lang="hr-HR" b="1" i="1" dirty="0" smtClean="0">
                <a:solidFill>
                  <a:srgbClr val="C00000"/>
                </a:solidFill>
              </a:rPr>
              <a:t>brdo od čovjeka </a:t>
            </a:r>
            <a:r>
              <a:rPr lang="hr-HR" dirty="0" smtClean="0">
                <a:solidFill>
                  <a:schemeClr val="tx1"/>
                </a:solidFill>
              </a:rPr>
              <a:t>“</a:t>
            </a:r>
            <a:endParaRPr lang="bs-Latn-BA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72560" cy="5500726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Struktura frazema u Ćopićevim romanima je raznovrsna: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Frazemi ispod  nivoa rečenice evidentirani su:</a:t>
            </a:r>
          </a:p>
          <a:p>
            <a:pPr marL="457200" indent="-457200"/>
            <a:endParaRPr lang="hr-HR" dirty="0" smtClean="0">
              <a:solidFill>
                <a:schemeClr val="tx1"/>
              </a:solidFill>
            </a:endParaRPr>
          </a:p>
          <a:p>
            <a:pPr marL="457200" indent="-457200"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imenski frazemi sa strukturom </a:t>
            </a:r>
            <a:r>
              <a:rPr lang="hr-HR" u="sng" dirty="0" smtClean="0">
                <a:solidFill>
                  <a:schemeClr val="tx1"/>
                </a:solidFill>
              </a:rPr>
              <a:t>pridjev+imenica</a:t>
            </a:r>
            <a:r>
              <a:rPr lang="hr-HR" dirty="0" smtClean="0">
                <a:solidFill>
                  <a:schemeClr val="tx1"/>
                </a:solidFill>
              </a:rPr>
              <a:t> (</a:t>
            </a:r>
            <a:r>
              <a:rPr lang="hr-HR" i="1" dirty="0" smtClean="0">
                <a:solidFill>
                  <a:schemeClr val="tx1"/>
                </a:solidFill>
              </a:rPr>
              <a:t>muška glava, mamina maza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tatina miljenica</a:t>
            </a:r>
            <a:r>
              <a:rPr lang="hr-HR" dirty="0" smtClean="0">
                <a:solidFill>
                  <a:schemeClr val="tx1"/>
                </a:solidFill>
              </a:rPr>
              <a:t>), </a:t>
            </a:r>
            <a:r>
              <a:rPr lang="hr-HR" u="sng" dirty="0" smtClean="0">
                <a:solidFill>
                  <a:schemeClr val="tx1"/>
                </a:solidFill>
              </a:rPr>
              <a:t>imenica+veznik+imenica </a:t>
            </a:r>
            <a:r>
              <a:rPr lang="hr-HR" dirty="0" smtClean="0">
                <a:solidFill>
                  <a:schemeClr val="tx1"/>
                </a:solidFill>
              </a:rPr>
              <a:t>(</a:t>
            </a:r>
            <a:r>
              <a:rPr lang="hr-HR" i="1" dirty="0" smtClean="0">
                <a:solidFill>
                  <a:schemeClr val="tx1"/>
                </a:solidFill>
              </a:rPr>
              <a:t>brdo od čovjeka</a:t>
            </a:r>
            <a:r>
              <a:rPr lang="hr-HR" dirty="0" smtClean="0">
                <a:solidFill>
                  <a:schemeClr val="tx1"/>
                </a:solidFill>
              </a:rPr>
              <a:t>), </a:t>
            </a:r>
            <a:r>
              <a:rPr lang="hr-HR" u="sng" dirty="0" smtClean="0">
                <a:solidFill>
                  <a:schemeClr val="tx1"/>
                </a:solidFill>
              </a:rPr>
              <a:t>imenica + imenica </a:t>
            </a:r>
            <a:r>
              <a:rPr lang="hr-HR" dirty="0" smtClean="0">
                <a:solidFill>
                  <a:schemeClr val="tx1"/>
                </a:solidFill>
              </a:rPr>
              <a:t>(</a:t>
            </a:r>
            <a:r>
              <a:rPr lang="hr-HR" i="1" dirty="0" smtClean="0">
                <a:solidFill>
                  <a:schemeClr val="tx1"/>
                </a:solidFill>
              </a:rPr>
              <a:t>majka Bosna</a:t>
            </a:r>
            <a:r>
              <a:rPr lang="hr-HR" dirty="0" smtClean="0">
                <a:solidFill>
                  <a:schemeClr val="tx1"/>
                </a:solidFill>
              </a:rPr>
              <a:t>) </a:t>
            </a:r>
          </a:p>
          <a:p>
            <a:pPr marL="457200" indent="-457200"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poredbeni frazemi (</a:t>
            </a:r>
            <a:r>
              <a:rPr lang="hr-HR" i="1" dirty="0" smtClean="0">
                <a:solidFill>
                  <a:schemeClr val="tx1"/>
                </a:solidFill>
              </a:rPr>
              <a:t>ženska ko živa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vatra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kao katolička Gospa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kao seoska mlada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pijan ko majka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porumenjeti kao djevojčica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kao žena ženi</a:t>
            </a:r>
            <a:r>
              <a:rPr lang="hr-HR" dirty="0" smtClean="0">
                <a:solidFill>
                  <a:schemeClr val="tx1"/>
                </a:solidFill>
              </a:rPr>
              <a:t>), </a:t>
            </a:r>
          </a:p>
          <a:p>
            <a:pPr marL="457200" indent="-457200"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čvrste predikativne konstrukcije i frazeološki parovi riječi nisu zabilježeni u korpusu. </a:t>
            </a:r>
          </a:p>
          <a:p>
            <a:pPr marL="457200" indent="-457200"/>
            <a:endParaRPr lang="hr-HR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hr-HR" sz="2000" dirty="0" smtClean="0">
                <a:solidFill>
                  <a:schemeClr val="tx1"/>
                </a:solidFill>
              </a:rPr>
              <a:t>2.</a:t>
            </a:r>
            <a:r>
              <a:rPr lang="hr-HR" dirty="0" smtClean="0">
                <a:solidFill>
                  <a:schemeClr val="tx1"/>
                </a:solidFill>
              </a:rPr>
              <a:t>   Svi frazemi na nivou rečenice su poslovice. </a:t>
            </a:r>
            <a:endParaRPr lang="bs-Latn-B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50720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1800" dirty="0" smtClean="0">
                <a:solidFill>
                  <a:schemeClr val="tx1"/>
                </a:solidFill>
              </a:rPr>
              <a:t>Ćopić koristi različite tipove frazema prilikom: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b="1" dirty="0" smtClean="0">
                <a:solidFill>
                  <a:schemeClr val="tx1"/>
                </a:solidFill>
              </a:rPr>
              <a:t>opisa ženskih likova</a:t>
            </a:r>
            <a:r>
              <a:rPr lang="hr-HR" sz="1800" dirty="0" smtClean="0">
                <a:solidFill>
                  <a:schemeClr val="tx1"/>
                </a:solidFill>
              </a:rPr>
              <a:t> („Uhranićemo mi tebe, pa ćeš biti okrugla i </a:t>
            </a:r>
            <a:r>
              <a:rPr lang="hr-HR" sz="1800" b="1" i="1" dirty="0" smtClean="0">
                <a:solidFill>
                  <a:srgbClr val="FF0000"/>
                </a:solidFill>
              </a:rPr>
              <a:t>debela</a:t>
            </a:r>
            <a:r>
              <a:rPr lang="hr-HR" sz="1800" dirty="0" smtClean="0">
                <a:solidFill>
                  <a:schemeClr val="tx1"/>
                </a:solidFill>
              </a:rPr>
              <a:t>, da prostiš, </a:t>
            </a:r>
            <a:r>
              <a:rPr lang="hr-HR" sz="1800" b="1" i="1" dirty="0" smtClean="0">
                <a:solidFill>
                  <a:srgbClr val="FF0000"/>
                </a:solidFill>
              </a:rPr>
              <a:t>kao krmačica</a:t>
            </a:r>
            <a:r>
              <a:rPr lang="hr-HR" sz="1800" b="1" dirty="0" smtClean="0">
                <a:solidFill>
                  <a:srgbClr val="FF0000"/>
                </a:solidFill>
              </a:rPr>
              <a:t> </a:t>
            </a:r>
            <a:r>
              <a:rPr lang="hr-HR" sz="1800" dirty="0" smtClean="0">
                <a:solidFill>
                  <a:schemeClr val="tx1"/>
                </a:solidFill>
              </a:rPr>
              <a:t>– obećavale su žene ne mogući se nikako pomiriti s tim da im Leka do kraja ostane onako tanka i mršava“),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r-HR" sz="1800" b="1" dirty="0" smtClean="0">
                <a:solidFill>
                  <a:schemeClr val="tx1"/>
                </a:solidFill>
              </a:rPr>
              <a:t>način na koji se žene izražavaju </a:t>
            </a:r>
            <a:r>
              <a:rPr lang="hr-HR" sz="1800" dirty="0" smtClean="0">
                <a:solidFill>
                  <a:schemeClr val="tx1"/>
                </a:solidFill>
              </a:rPr>
              <a:t>(„Čak i moja nebeska golubica, Zora, procvrkuta nešto slatko</a:t>
            </a:r>
            <a:r>
              <a:rPr lang="hr-HR" sz="1800" dirty="0" smtClean="0">
                <a:solidFill>
                  <a:srgbClr val="FF0000"/>
                </a:solidFill>
              </a:rPr>
              <a:t>, </a:t>
            </a:r>
            <a:r>
              <a:rPr lang="hr-HR" sz="1800" b="1" i="1" dirty="0" smtClean="0">
                <a:solidFill>
                  <a:srgbClr val="FF0000"/>
                </a:solidFill>
              </a:rPr>
              <a:t>ciliknu kao srebrno zvonce</a:t>
            </a:r>
            <a:r>
              <a:rPr lang="hr-HR" sz="1800" b="1" dirty="0" smtClean="0">
                <a:solidFill>
                  <a:srgbClr val="FF0000"/>
                </a:solidFill>
              </a:rPr>
              <a:t> </a:t>
            </a:r>
            <a:r>
              <a:rPr lang="hr-HR" sz="1800" dirty="0" smtClean="0">
                <a:solidFill>
                  <a:schemeClr val="tx1"/>
                </a:solidFill>
              </a:rPr>
              <a:t>i milo pogleda starca za katedrom, a ja od srca požalih što toga trena nisam na njegovom mjestu, pa makar bio i ne znam kakav ćelavi čičekanja sa ćelom, cvikerima i dubokim kaljačama“ MG: 164. „Kod planinskog potoka, duboka razrivena korita, kad već pred Trivunom zasvjetlucaše prve kuće Mračaja, pribijene u strani, pod samom šumom, pokaza se pred njim iz visoke paprati prosijeda neočešljana žena nakrivljene marame, i uze prestrašeno da maše rukama, </a:t>
            </a:r>
            <a:r>
              <a:rPr lang="hr-HR" sz="1800" b="1" dirty="0" smtClean="0">
                <a:solidFill>
                  <a:srgbClr val="FF0000"/>
                </a:solidFill>
              </a:rPr>
              <a:t>šišteći kao guska</a:t>
            </a:r>
            <a:r>
              <a:rPr lang="hr-HR" sz="1800" dirty="0" smtClean="0">
                <a:solidFill>
                  <a:schemeClr val="tx1"/>
                </a:solidFill>
              </a:rPr>
              <a:t>: 'Bježi, bježi, bježi'“)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5072098"/>
          </a:xfrm>
        </p:spPr>
        <p:txBody>
          <a:bodyPr>
            <a:noAutofit/>
          </a:bodyPr>
          <a:lstStyle/>
          <a:p>
            <a:pPr marL="457200" indent="-457200"/>
            <a:r>
              <a:rPr lang="hr-HR" sz="1300" b="1" dirty="0" smtClean="0">
                <a:solidFill>
                  <a:schemeClr val="tx1"/>
                </a:solidFill>
              </a:rPr>
              <a:t>3. </a:t>
            </a:r>
            <a:r>
              <a:rPr lang="hr-HR" sz="2200" b="1" dirty="0" smtClean="0">
                <a:solidFill>
                  <a:schemeClr val="tx1"/>
                </a:solidFill>
              </a:rPr>
              <a:t>ponašanje žena </a:t>
            </a:r>
          </a:p>
          <a:p>
            <a:pPr marL="457200" indent="-457200"/>
            <a:r>
              <a:rPr lang="hr-HR" sz="1800" b="1" dirty="0" smtClean="0">
                <a:solidFill>
                  <a:schemeClr val="tx1"/>
                </a:solidFill>
              </a:rPr>
              <a:t>      </a:t>
            </a:r>
            <a:r>
              <a:rPr lang="hr-HR" sz="1800" dirty="0" smtClean="0">
                <a:solidFill>
                  <a:schemeClr val="tx1"/>
                </a:solidFill>
              </a:rPr>
              <a:t>„Djevojčice iz našeg razreda, čim su dočule kako je De-De-Ha istjeran i spava negdje napolju, odmah se </a:t>
            </a:r>
            <a:r>
              <a:rPr lang="hr-HR" sz="1800" b="1" i="1" dirty="0" smtClean="0">
                <a:solidFill>
                  <a:srgbClr val="FF0000"/>
                </a:solidFill>
              </a:rPr>
              <a:t>uzbuniše kao pčele</a:t>
            </a:r>
            <a:r>
              <a:rPr lang="hr-HR" sz="1800" dirty="0" smtClean="0">
                <a:solidFill>
                  <a:schemeClr val="tx1"/>
                </a:solidFill>
              </a:rPr>
              <a:t>, prenesoše taj nemir i na svoje ukućane, babe, mame i tetke, pa se sve počeše utrkivati ko će prije Dulu pozvati na ručak, ko na večeru, a ko na spavanje“ MG: 200. „</a:t>
            </a:r>
            <a:r>
              <a:rPr lang="hr-HR" sz="1800" b="1" dirty="0" smtClean="0">
                <a:solidFill>
                  <a:srgbClr val="FF0000"/>
                </a:solidFill>
              </a:rPr>
              <a:t>Živahno kao vrabac</a:t>
            </a:r>
            <a:r>
              <a:rPr lang="hr-HR" sz="1800" dirty="0" smtClean="0">
                <a:solidFill>
                  <a:schemeClr val="tx1"/>
                </a:solidFill>
              </a:rPr>
              <a:t>, Zora se primače još bliže svome 'Dulikanu' i naredi: 'Okreni se malo tamo i zažmuri'“ MG: 203). </a:t>
            </a:r>
          </a:p>
          <a:p>
            <a:pPr marL="457200" indent="-457200"/>
            <a:endParaRPr lang="hr-HR" sz="18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hr-HR" sz="2200" dirty="0" smtClean="0">
                <a:solidFill>
                  <a:schemeClr val="tx1"/>
                </a:solidFill>
              </a:rPr>
              <a:t>	-&gt; kada opisuje ženske likove ili njihove postupke, Ćopić koristi riječi karakteristične za trenutnu društvenu situaciju (rat, vojsku, i sl.), što opet ostavlja prostora za upotrebu frazema: </a:t>
            </a:r>
          </a:p>
          <a:p>
            <a:pPr marL="457200" indent="-457200"/>
            <a:endParaRPr lang="hr-HR" sz="2200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hr-HR" sz="1800" dirty="0" smtClean="0">
                <a:solidFill>
                  <a:schemeClr val="tx1"/>
                </a:solidFill>
              </a:rPr>
              <a:t>         „Djevojka mirno, prijateljski </a:t>
            </a:r>
            <a:r>
              <a:rPr lang="hr-HR" sz="1800" b="1" i="1" dirty="0" smtClean="0">
                <a:solidFill>
                  <a:schemeClr val="tx1"/>
                </a:solidFill>
              </a:rPr>
              <a:t>prijeđe očima</a:t>
            </a:r>
            <a:r>
              <a:rPr lang="hr-HR" sz="1800" dirty="0" smtClean="0">
                <a:solidFill>
                  <a:schemeClr val="tx1"/>
                </a:solidFill>
              </a:rPr>
              <a:t> po svojim novim drugovima, ali se zatravljenom Nikoletini učini da ih ona, redom, pokosi</a:t>
            </a:r>
            <a:r>
              <a:rPr lang="hr-HR" sz="1800" i="1" dirty="0" smtClean="0">
                <a:solidFill>
                  <a:schemeClr val="tx1"/>
                </a:solidFill>
              </a:rPr>
              <a:t> </a:t>
            </a:r>
            <a:r>
              <a:rPr lang="hr-HR" sz="1800" b="1" i="1" dirty="0" smtClean="0">
                <a:solidFill>
                  <a:schemeClr val="tx1"/>
                </a:solidFill>
              </a:rPr>
              <a:t>jednim jedincatim </a:t>
            </a:r>
            <a:r>
              <a:rPr lang="hr-HR" sz="1800" dirty="0" smtClean="0">
                <a:solidFill>
                  <a:schemeClr val="tx1"/>
                </a:solidFill>
              </a:rPr>
              <a:t>rafalom. Dohvatila je i njega, nekako preko sredine grudi, i za trenutak–dva </a:t>
            </a:r>
            <a:r>
              <a:rPr lang="hr-HR" sz="1800" b="1" i="1" dirty="0" smtClean="0">
                <a:solidFill>
                  <a:schemeClr val="tx1"/>
                </a:solidFill>
              </a:rPr>
              <a:t>presjekla mu dah</a:t>
            </a:r>
            <a:r>
              <a:rPr lang="hr-HR" sz="1800" dirty="0" smtClean="0">
                <a:solidFill>
                  <a:schemeClr val="tx1"/>
                </a:solidFill>
              </a:rPr>
              <a:t>. Deder, živi sad, ako možeš!“ (DNB: 48). </a:t>
            </a:r>
            <a:endParaRPr lang="bs-Latn-BA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4857784"/>
          </a:xfrm>
        </p:spPr>
        <p:txBody>
          <a:bodyPr>
            <a:normAutofit fontScale="92500" lnSpcReduction="2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>4. muško-ženske odnose </a:t>
            </a:r>
          </a:p>
          <a:p>
            <a:pPr algn="just"/>
            <a:r>
              <a:rPr lang="hr-HR" sz="2200" dirty="0" smtClean="0">
                <a:solidFill>
                  <a:schemeClr val="tx1"/>
                </a:solidFill>
              </a:rPr>
              <a:t>„Djeco, pa vi ste sad </a:t>
            </a:r>
            <a:r>
              <a:rPr lang="hr-HR" sz="2200" dirty="0" smtClean="0">
                <a:solidFill>
                  <a:srgbClr val="FF0000"/>
                </a:solidFill>
              </a:rPr>
              <a:t>u </a:t>
            </a:r>
            <a:r>
              <a:rPr lang="hr-HR" sz="2200" i="1" dirty="0" smtClean="0">
                <a:solidFill>
                  <a:srgbClr val="FF0000"/>
                </a:solidFill>
              </a:rPr>
              <a:t>magarećim godinama</a:t>
            </a:r>
            <a:r>
              <a:rPr lang="hr-HR" sz="2200" dirty="0" smtClean="0">
                <a:solidFill>
                  <a:srgbClr val="FF0000"/>
                </a:solidFill>
              </a:rPr>
              <a:t> </a:t>
            </a:r>
            <a:r>
              <a:rPr lang="hr-HR" sz="2200" dirty="0" smtClean="0">
                <a:solidFill>
                  <a:schemeClr val="tx1"/>
                </a:solidFill>
              </a:rPr>
              <a:t>– dobrodušno reče starac. – To su trinaesta, četrnaesta, petnaesta godina kad se djeca uznemire, nepokorna su, svojeglava, pišu prve pjesme, bune se, a bogami, zagleda se i dječak u djevojčicu...“ MG: 164. „Još mu reče kako ona </a:t>
            </a:r>
            <a:r>
              <a:rPr lang="hr-HR" sz="2200" i="1" dirty="0" smtClean="0">
                <a:solidFill>
                  <a:srgbClr val="FF0000"/>
                </a:solidFill>
              </a:rPr>
              <a:t>mrzi</a:t>
            </a:r>
            <a:r>
              <a:rPr lang="hr-HR" sz="2200" dirty="0" smtClean="0">
                <a:solidFill>
                  <a:schemeClr val="tx1"/>
                </a:solidFill>
              </a:rPr>
              <a:t> Baju </a:t>
            </a:r>
            <a:r>
              <a:rPr lang="hr-HR" sz="2200" i="1" dirty="0" smtClean="0">
                <a:solidFill>
                  <a:srgbClr val="FF0000"/>
                </a:solidFill>
              </a:rPr>
              <a:t>kao đavola</a:t>
            </a:r>
            <a:r>
              <a:rPr lang="hr-HR" sz="2200" dirty="0" smtClean="0">
                <a:solidFill>
                  <a:schemeClr val="tx1"/>
                </a:solidFill>
              </a:rPr>
              <a:t>, pa želi li Bobo da joj se dopadne, nek samo </a:t>
            </a:r>
            <a:r>
              <a:rPr lang="hr-HR" sz="2200" i="1" dirty="0" smtClean="0">
                <a:solidFill>
                  <a:srgbClr val="FF0000"/>
                </a:solidFill>
              </a:rPr>
              <a:t>obori na</a:t>
            </a:r>
            <a:r>
              <a:rPr lang="hr-HR" sz="2200" dirty="0" smtClean="0">
                <a:solidFill>
                  <a:srgbClr val="FF0000"/>
                </a:solidFill>
              </a:rPr>
              <a:t> </a:t>
            </a:r>
            <a:r>
              <a:rPr lang="hr-HR" sz="2200" dirty="0" smtClean="0">
                <a:solidFill>
                  <a:schemeClr val="tx1"/>
                </a:solidFill>
              </a:rPr>
              <a:t>Bajazita </a:t>
            </a:r>
            <a:r>
              <a:rPr lang="hr-HR" sz="2200" i="1" dirty="0" smtClean="0">
                <a:solidFill>
                  <a:srgbClr val="FF0000"/>
                </a:solidFill>
              </a:rPr>
              <a:t>drvlje i kamenje</a:t>
            </a:r>
            <a:r>
              <a:rPr lang="hr-HR" sz="2200" dirty="0" smtClean="0">
                <a:solidFill>
                  <a:schemeClr val="tx1"/>
                </a:solidFill>
              </a:rPr>
              <a:t>, i neka kaže da je glup, ružan i </a:t>
            </a:r>
            <a:r>
              <a:rPr lang="hr-HR" sz="2200" i="1" dirty="0" smtClean="0">
                <a:solidFill>
                  <a:srgbClr val="FF0000"/>
                </a:solidFill>
              </a:rPr>
              <a:t>u konjskim godinama</a:t>
            </a:r>
            <a:r>
              <a:rPr lang="hr-HR" sz="2200" dirty="0" smtClean="0">
                <a:solidFill>
                  <a:schemeClr val="tx1"/>
                </a:solidFill>
              </a:rPr>
              <a:t>“ MG: 173. </a:t>
            </a:r>
          </a:p>
          <a:p>
            <a:pPr algn="just"/>
            <a:endParaRPr lang="hr-HR" sz="2200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5. </a:t>
            </a:r>
            <a:r>
              <a:rPr lang="hr-HR" b="1" dirty="0" smtClean="0">
                <a:solidFill>
                  <a:schemeClr val="tx1"/>
                </a:solidFill>
              </a:rPr>
              <a:t>žensku solidarnost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hr-HR" sz="2200" dirty="0" smtClean="0">
                <a:solidFill>
                  <a:schemeClr val="tx1"/>
                </a:solidFill>
              </a:rPr>
              <a:t>„Krišom od djeda Rade, strina ode nekoj babi vračari u obližnjem zaseoku i ispriča joj svu svoju muku, natenane i potanko </a:t>
            </a:r>
            <a:r>
              <a:rPr lang="hr-HR" sz="2200" dirty="0" smtClean="0">
                <a:solidFill>
                  <a:srgbClr val="FF0000"/>
                </a:solidFill>
              </a:rPr>
              <a:t>kao žena ženi</a:t>
            </a:r>
            <a:r>
              <a:rPr lang="hr-HR" sz="2200" dirty="0" smtClean="0">
                <a:solidFill>
                  <a:schemeClr val="tx1"/>
                </a:solidFill>
              </a:rPr>
              <a:t>“</a:t>
            </a:r>
          </a:p>
          <a:p>
            <a:pPr algn="just"/>
            <a:endParaRPr lang="hr-HR" sz="2200" dirty="0" smtClean="0">
              <a:solidFill>
                <a:schemeClr val="tx1"/>
              </a:solidFill>
            </a:endParaRPr>
          </a:p>
          <a:p>
            <a:pPr algn="just"/>
            <a:r>
              <a:rPr lang="hr-HR" sz="2000" b="1" dirty="0" smtClean="0">
                <a:solidFill>
                  <a:schemeClr val="tx1"/>
                </a:solidFill>
              </a:rPr>
              <a:t>6. predmete s negativnom konotacijom naziva djevojkom</a:t>
            </a:r>
          </a:p>
          <a:p>
            <a:pPr algn="just"/>
            <a:r>
              <a:rPr lang="hr-HR" sz="2000" b="1" dirty="0" smtClean="0">
                <a:solidFill>
                  <a:schemeClr val="tx1"/>
                </a:solidFill>
              </a:rPr>
              <a:t> </a:t>
            </a:r>
            <a:r>
              <a:rPr lang="hr-HR" sz="2000" dirty="0" smtClean="0">
                <a:solidFill>
                  <a:schemeClr val="tx1"/>
                </a:solidFill>
              </a:rPr>
              <a:t>„Ehej, dušo, tvoj se šef zaista ženi 'dugom puškom, </a:t>
            </a:r>
            <a:r>
              <a:rPr lang="hr-HR" sz="2000" i="1" dirty="0" smtClean="0">
                <a:solidFill>
                  <a:srgbClr val="FF0000"/>
                </a:solidFill>
              </a:rPr>
              <a:t>nemilom djevojkom</a:t>
            </a:r>
            <a:r>
              <a:rPr lang="hr-HR" sz="2000" dirty="0" smtClean="0">
                <a:solidFill>
                  <a:schemeClr val="tx1"/>
                </a:solidFill>
              </a:rPr>
              <a:t>' – grgutnu čiča“(ORL: 197).</a:t>
            </a:r>
            <a:endParaRPr lang="bs-Latn-BA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458200" cy="785818"/>
          </a:xfrm>
        </p:spPr>
        <p:txBody>
          <a:bodyPr/>
          <a:lstStyle/>
          <a:p>
            <a:r>
              <a:rPr lang="bs-Latn-BA" dirty="0" smtClean="0"/>
              <a:t>4. Zaključak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85794"/>
            <a:ext cx="8458200" cy="4500594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>
                <a:solidFill>
                  <a:schemeClr val="tx1"/>
                </a:solidFill>
              </a:rPr>
              <a:t>U radu je obrađeno 89 frazema koji kao komponentu sadrže sliku muškarca i/ili žene iz relevantnih leksikografskih izvora.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Frazemi ispod nivoa rečenice zastupljeni su sa ukupno 39 primjera: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frazemi koji sadrže komponentu koja se odnosi na žene (24 primjera),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frazemi koji sadrže komponentu koja se odnosi na muškarce (11 primjera),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frazemi koji sadrže komponentu koja se odnosi i na muškarca i na ženu (4 primjera).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28604"/>
            <a:ext cx="8458200" cy="4857784"/>
          </a:xfrm>
        </p:spPr>
        <p:txBody>
          <a:bodyPr>
            <a:normAutofit fontScale="92500"/>
          </a:bodyPr>
          <a:lstStyle/>
          <a:p>
            <a:pPr algn="just"/>
            <a:r>
              <a:rPr lang="hr-HR" dirty="0" smtClean="0">
                <a:solidFill>
                  <a:schemeClr val="tx1"/>
                </a:solidFill>
              </a:rPr>
              <a:t>Frazemi na nivou rečenice zastupljeni su sa ukupno 50 primjera: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frazemi koji sadrže komponentu koja se odnosi na žene (38 primjera),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frazemi koji sadrže komponentu koja se odnosi na muškarce (8 primjera),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frazemi koji sadrže komponentu koja se odnosi i na muškarca i na ženu (4 primjera).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Zaključeno je da naš jezik sadrži veliki broj frazema koji:</a:t>
            </a:r>
          </a:p>
          <a:p>
            <a:pPr algn="just">
              <a:buFont typeface="Wingdings" pitchFamily="2" charset="2"/>
              <a:buChar char="v"/>
            </a:pPr>
            <a:r>
              <a:rPr lang="hr-HR" dirty="0" smtClean="0">
                <a:solidFill>
                  <a:schemeClr val="tx1"/>
                </a:solidFill>
              </a:rPr>
              <a:t> se implicitno odnose na muškarca i/ili ženu, </a:t>
            </a:r>
          </a:p>
          <a:p>
            <a:pPr algn="just">
              <a:buFont typeface="Wingdings" pitchFamily="2" charset="2"/>
              <a:buChar char="v"/>
            </a:pPr>
            <a:r>
              <a:rPr lang="hr-HR" dirty="0" smtClean="0">
                <a:solidFill>
                  <a:schemeClr val="tx1"/>
                </a:solidFill>
              </a:rPr>
              <a:t> sadrže sliku žena kao komponentu frazema, a semantički se 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odnose na muškarce, </a:t>
            </a:r>
          </a:p>
          <a:p>
            <a:pPr algn="just">
              <a:buFont typeface="Wingdings" pitchFamily="2" charset="2"/>
              <a:buChar char="v"/>
            </a:pPr>
            <a:r>
              <a:rPr lang="hr-HR" dirty="0" smtClean="0">
                <a:solidFill>
                  <a:schemeClr val="tx1"/>
                </a:solidFill>
              </a:rPr>
              <a:t> kao komponentu sadrže muško i/ili žensko ime. </a:t>
            </a:r>
            <a:endParaRPr lang="bs-Latn-B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500042"/>
            <a:ext cx="8458200" cy="478634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Glavni dio rada posvećen je iscrpnoj lingvostilističkoj analizi onih frazema u Ćopićevim djelima koji su svojim značenjem ili komponentom vezani za pojmove muškarac i žena, a zaključeno je da frazemi sa slikom muškarac/žena</a:t>
            </a:r>
            <a:r>
              <a:rPr lang="hr-HR" b="1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nisu zastupljeni u svim tim djelima.</a:t>
            </a:r>
          </a:p>
          <a:p>
            <a:pPr algn="just">
              <a:buFont typeface="Wingdings" pitchFamily="2" charset="2"/>
              <a:buChar char="§"/>
            </a:pPr>
            <a:endParaRPr lang="hr-H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bs-Latn-BA" dirty="0" smtClean="0">
                <a:solidFill>
                  <a:schemeClr val="tx1"/>
                </a:solidFill>
              </a:rPr>
              <a:t>U korpusu su zastupljeni samo frazemi ispod nivoa rečenice i većinom se odnose na žene</a:t>
            </a:r>
            <a:r>
              <a:rPr lang="hr-HR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endParaRPr lang="hr-H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Evidentiran je samo jedan frazem sa komponentom koja se odnosi na sliku i jedan frazem koji sadrži komponentu koja se odnosi i na muškarca i na ženu. </a:t>
            </a:r>
          </a:p>
          <a:p>
            <a:pPr algn="just"/>
            <a:endParaRPr lang="hr-H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U našem jeziku, postoje i frazemi u kojima se slika žena može zamijeniti sa muškarac i obratno.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458200" cy="451487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Ovakva statistika ne dokazuje da je upotreba ove skupine  </a:t>
            </a:r>
          </a:p>
          <a:p>
            <a:pPr algn="just">
              <a:lnSpc>
                <a:spcPct val="150000"/>
              </a:lnSpc>
            </a:pPr>
            <a:r>
              <a:rPr lang="hr-HR" dirty="0" smtClean="0">
                <a:solidFill>
                  <a:schemeClr val="tx1"/>
                </a:solidFill>
              </a:rPr>
              <a:t>  frazema Ćopiću strana, nego će se bolji poznavaoci Ćopićevih </a:t>
            </a:r>
          </a:p>
          <a:p>
            <a:pPr algn="just">
              <a:lnSpc>
                <a:spcPct val="150000"/>
              </a:lnSpc>
            </a:pPr>
            <a:r>
              <a:rPr lang="hr-HR" dirty="0" smtClean="0">
                <a:solidFill>
                  <a:schemeClr val="tx1"/>
                </a:solidFill>
              </a:rPr>
              <a:t>  djela složiti da Ćopić koristi iste frazeme više puta, i to ne samo    </a:t>
            </a:r>
          </a:p>
          <a:p>
            <a:pPr algn="just">
              <a:lnSpc>
                <a:spcPct val="150000"/>
              </a:lnSpc>
            </a:pPr>
            <a:r>
              <a:rPr lang="hr-HR" dirty="0" smtClean="0">
                <a:solidFill>
                  <a:schemeClr val="tx1"/>
                </a:solidFill>
              </a:rPr>
              <a:t>  u različitim djelima, nego i u jednom te istom djelu. </a:t>
            </a:r>
          </a:p>
          <a:p>
            <a:pPr algn="just">
              <a:lnSpc>
                <a:spcPct val="150000"/>
              </a:lnSpc>
            </a:pPr>
            <a:endParaRPr lang="hr-H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sr-Latn-BA" dirty="0" smtClean="0">
                <a:solidFill>
                  <a:schemeClr val="tx1"/>
                </a:solidFill>
              </a:rPr>
              <a:t> Ćopić sa sobom nosi bogatstvo živopisnog sjećanja i životnog </a:t>
            </a:r>
          </a:p>
          <a:p>
            <a:pPr algn="just">
              <a:lnSpc>
                <a:spcPct val="150000"/>
              </a:lnSpc>
            </a:pPr>
            <a:r>
              <a:rPr lang="sr-Latn-BA" dirty="0" smtClean="0">
                <a:solidFill>
                  <a:schemeClr val="tx1"/>
                </a:solidFill>
              </a:rPr>
              <a:t>  iskustva, stoga rad osvjetljava percepciju žene, kao i odnose </a:t>
            </a:r>
          </a:p>
          <a:p>
            <a:pPr algn="just">
              <a:lnSpc>
                <a:spcPct val="150000"/>
              </a:lnSpc>
            </a:pPr>
            <a:r>
              <a:rPr lang="sr-Latn-BA" dirty="0" smtClean="0">
                <a:solidFill>
                  <a:schemeClr val="tx1"/>
                </a:solidFill>
              </a:rPr>
              <a:t>  muškarac-žena u Krajini u tom periodu.</a:t>
            </a:r>
            <a:endParaRPr lang="bs-Latn-BA" dirty="0" smtClean="0">
              <a:solidFill>
                <a:schemeClr val="tx1"/>
              </a:solidFill>
            </a:endParaRPr>
          </a:p>
          <a:p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529638" cy="714380"/>
          </a:xfrm>
        </p:spPr>
        <p:txBody>
          <a:bodyPr/>
          <a:lstStyle/>
          <a:p>
            <a:r>
              <a:rPr lang="bs-Latn-BA" dirty="0" smtClean="0"/>
              <a:t>1. Uvod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57232"/>
            <a:ext cx="8458200" cy="442915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sr-Latn-BA" dirty="0" smtClean="0">
                <a:solidFill>
                  <a:schemeClr val="tx1"/>
                </a:solidFill>
              </a:rPr>
              <a:t> Frazeologija jednoga jezika satkana je od izraza čvrsto vezane strukture, koji predstavljaju spoj jezičkih i kulturnih vrijednosti i kao takvi na specifičan način odslikavaju mnoge opće stavove, opredjeljenja, misli i situacije.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sr-Latn-BA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 Palm (1997: 1) ističe da se frazemima konceptualiziraju „mentalne veličine“ kao što su emocije, stavovi i (negativni) načini ponašanja.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458200" cy="1222375"/>
          </a:xfrm>
        </p:spPr>
        <p:txBody>
          <a:bodyPr/>
          <a:lstStyle/>
          <a:p>
            <a:r>
              <a:rPr lang="bs-Latn-BA" dirty="0" smtClean="0"/>
              <a:t>5. Literatura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715436" cy="5500726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Coates1986: Coates, Jennifer. </a:t>
            </a:r>
            <a:r>
              <a:rPr lang="hr-HR" i="1" dirty="0" smtClean="0">
                <a:solidFill>
                  <a:schemeClr val="tx1"/>
                </a:solidFill>
              </a:rPr>
              <a:t>Women, men, and language</a:t>
            </a:r>
            <a:r>
              <a:rPr lang="hr-HR" dirty="0" smtClean="0">
                <a:solidFill>
                  <a:schemeClr val="tx1"/>
                </a:solidFill>
              </a:rPr>
              <a:t>. New York.</a:t>
            </a:r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Ćopić 1976: Ćopić, Branko. </a:t>
            </a:r>
            <a:r>
              <a:rPr lang="hr-HR" i="1" dirty="0" smtClean="0">
                <a:solidFill>
                  <a:schemeClr val="tx1"/>
                </a:solidFill>
              </a:rPr>
              <a:t>Pionirska trilogija</a:t>
            </a:r>
            <a:r>
              <a:rPr lang="hr-HR" dirty="0" smtClean="0">
                <a:solidFill>
                  <a:schemeClr val="tx1"/>
                </a:solidFill>
              </a:rPr>
              <a:t>. Sarajevo. 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Jespersen 1922: Jespersen, Otto. </a:t>
            </a:r>
            <a:r>
              <a:rPr lang="hr-HR" i="1" dirty="0" smtClean="0">
                <a:solidFill>
                  <a:schemeClr val="tx1"/>
                </a:solidFill>
              </a:rPr>
              <a:t>Language; its nature, development and origin</a:t>
            </a:r>
            <a:r>
              <a:rPr lang="hr-HR" dirty="0" smtClean="0">
                <a:solidFill>
                  <a:schemeClr val="tx1"/>
                </a:solidFill>
              </a:rPr>
              <a:t>. London.</a:t>
            </a:r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Key 1975: Key, Marie Ritchie. </a:t>
            </a:r>
            <a:r>
              <a:rPr lang="hr-HR" i="1" dirty="0" smtClean="0">
                <a:solidFill>
                  <a:schemeClr val="tx1"/>
                </a:solidFill>
              </a:rPr>
              <a:t>Male/female language: With a comprehensive bibliography</a:t>
            </a:r>
            <a:r>
              <a:rPr lang="hr-HR" dirty="0" smtClean="0">
                <a:solidFill>
                  <a:schemeClr val="tx1"/>
                </a:solidFill>
              </a:rPr>
              <a:t>. New Jersey.</a:t>
            </a:r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Maltz/ Borker 1982: Maltz, Daniel; Borker, Ruth. A cultural approach to male-female miscommunication In: John J. Gumperz (Ed.) </a:t>
            </a:r>
            <a:r>
              <a:rPr lang="hr-HR" i="1" dirty="0" smtClean="0">
                <a:solidFill>
                  <a:schemeClr val="tx1"/>
                </a:solidFill>
              </a:rPr>
              <a:t>Language and social identity. </a:t>
            </a:r>
            <a:r>
              <a:rPr lang="hr-HR" dirty="0" smtClean="0">
                <a:solidFill>
                  <a:schemeClr val="tx1"/>
                </a:solidFill>
              </a:rPr>
              <a:t>Cambridge. S. 196-216. </a:t>
            </a:r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Palm 1997: Palm, Christine. </a:t>
            </a:r>
            <a:r>
              <a:rPr lang="hr-HR" i="1" dirty="0" smtClean="0">
                <a:solidFill>
                  <a:schemeClr val="tx1"/>
                </a:solidFill>
              </a:rPr>
              <a:t>Phraseologie. Eine Einführung</a:t>
            </a:r>
            <a:r>
              <a:rPr lang="hr-HR" dirty="0" smtClean="0">
                <a:solidFill>
                  <a:schemeClr val="tx1"/>
                </a:solidFill>
              </a:rPr>
              <a:t>. Tübingen.</a:t>
            </a:r>
            <a:endParaRPr lang="bs-Latn-B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Yule 1996: Yule, George. </a:t>
            </a:r>
            <a:r>
              <a:rPr lang="hr-HR" i="1" dirty="0" smtClean="0">
                <a:solidFill>
                  <a:schemeClr val="tx1"/>
                </a:solidFill>
              </a:rPr>
              <a:t>The Study of Language</a:t>
            </a:r>
            <a:r>
              <a:rPr lang="hr-HR" dirty="0" smtClean="0">
                <a:solidFill>
                  <a:schemeClr val="tx1"/>
                </a:solidFill>
              </a:rPr>
              <a:t>. Cambridge.</a:t>
            </a:r>
          </a:p>
          <a:p>
            <a:endParaRPr lang="bs-Latn-B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7950" y="2000240"/>
            <a:ext cx="2786050" cy="107157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bs-Latn-BA" sz="3500" dirty="0" smtClean="0">
                <a:solidFill>
                  <a:schemeClr val="tx1"/>
                </a:solidFill>
              </a:rPr>
              <a:t>Hvala na pažnji!</a:t>
            </a:r>
            <a:endParaRPr lang="bs-Latn-BA" sz="35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Mersina\New folder\Slike\SLIKE S MOBA\2013-09-05 12.22.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5857884" cy="6858000"/>
          </a:xfrm>
          <a:prstGeom prst="rect">
            <a:avLst/>
          </a:prstGeom>
          <a:noFill/>
        </p:spPr>
      </p:pic>
      <p:sp>
        <p:nvSpPr>
          <p:cNvPr id="5" name="Subtitle 4"/>
          <p:cNvSpPr txBox="1">
            <a:spLocks/>
          </p:cNvSpPr>
          <p:nvPr/>
        </p:nvSpPr>
        <p:spPr>
          <a:xfrm>
            <a:off x="6357950" y="2643182"/>
            <a:ext cx="2786050" cy="2601488"/>
          </a:xfrm>
          <a:prstGeom prst="rect">
            <a:avLst/>
          </a:prstGeom>
        </p:spPr>
        <p:txBody>
          <a:bodyPr vert="horz" anchor="b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sc. Zrinka Ćoralić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zrinka_coralic</a:t>
            </a: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yahoo.com</a:t>
            </a: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mr. Mersina Šehić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mersina.sehic@yahoo.com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Univerzitet u Bihaću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Pedagoški fakultet Bihać</a:t>
            </a:r>
            <a:endParaRPr kumimoji="0" lang="bs-Latn-B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571480"/>
            <a:ext cx="8458200" cy="4500594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Latn-BA" dirty="0" smtClean="0">
                <a:solidFill>
                  <a:schemeClr val="tx1"/>
                </a:solidFill>
              </a:rPr>
              <a:t> Ćopić sa sobom nosi bogatstvo živopisnog sjećanja i životnog iskustva, što znači da će rad osvijetliti i percepciju žene, kao i odnose muškarac-žena u Krajini u tom periodu.</a:t>
            </a:r>
          </a:p>
          <a:p>
            <a:pPr>
              <a:buFont typeface="Arial" pitchFamily="34" charset="0"/>
              <a:buChar char="•"/>
            </a:pPr>
            <a:endParaRPr lang="sr-Latn-BA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r-Latn-BA" dirty="0" smtClean="0">
                <a:solidFill>
                  <a:schemeClr val="tx1"/>
                </a:solidFill>
              </a:rPr>
              <a:t> Cilj rada je istražiti frazeološku građu u Ćopićevim djelima koja kao komponentu frazema sadrži sliku muškarca i žene. </a:t>
            </a:r>
          </a:p>
          <a:p>
            <a:pPr>
              <a:buFont typeface="Arial" pitchFamily="34" charset="0"/>
              <a:buChar char="•"/>
            </a:pPr>
            <a:endParaRPr lang="sr-Latn-BA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r-Latn-BA" dirty="0" smtClean="0">
                <a:solidFill>
                  <a:schemeClr val="tx1"/>
                </a:solidFill>
              </a:rPr>
              <a:t> Proučen je strukturni i semantički aspekt frazema i utvrđena funkcionalnost frazema kao stilskog fenomena u književnom tekstu</a:t>
            </a:r>
            <a:endParaRPr lang="bs-Latn-B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458200" cy="492922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hr-HR" dirty="0" smtClean="0"/>
              <a:t> </a:t>
            </a:r>
            <a:r>
              <a:rPr lang="hr-HR" dirty="0">
                <a:solidFill>
                  <a:schemeClr val="tx1"/>
                </a:solidFill>
              </a:rPr>
              <a:t>J</a:t>
            </a:r>
            <a:r>
              <a:rPr lang="hr-HR" dirty="0" smtClean="0">
                <a:solidFill>
                  <a:schemeClr val="tx1"/>
                </a:solidFill>
              </a:rPr>
              <a:t>edna govorna zajednica dijeli skup normi, pravila i očekivanja koje se odnose na upotrebu jezika. Među govornicima se također uočavaju i neke manje ili veće razlike.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Varijacija jezika prema rodu govornika tema je mnogih istraživanja. 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Yule (1998) je došao do zaključka da:</a:t>
            </a:r>
          </a:p>
          <a:p>
            <a:pPr lvl="1" algn="l">
              <a:buFont typeface="Courier New" pitchFamily="49" charset="0"/>
              <a:buChar char="o"/>
            </a:pPr>
            <a:r>
              <a:rPr lang="hr-HR" sz="2200" dirty="0" smtClean="0">
                <a:solidFill>
                  <a:schemeClr val="tx1"/>
                </a:solidFill>
              </a:rPr>
              <a:t> govornici ženskoga roda koriste prestižnije oblike od govornika  </a:t>
            </a:r>
          </a:p>
          <a:p>
            <a:pPr lvl="1" algn="l"/>
            <a:r>
              <a:rPr lang="hr-HR" sz="2200" dirty="0" smtClean="0">
                <a:solidFill>
                  <a:schemeClr val="tx1"/>
                </a:solidFill>
              </a:rPr>
              <a:t>   ženskoga roda iz iste društvene pozadine, </a:t>
            </a:r>
          </a:p>
          <a:p>
            <a:pPr lvl="1" algn="l">
              <a:buFont typeface="Courier New" pitchFamily="49" charset="0"/>
              <a:buChar char="o"/>
            </a:pPr>
            <a:r>
              <a:rPr lang="hr-HR" sz="2200" dirty="0" smtClean="0">
                <a:solidFill>
                  <a:schemeClr val="tx1"/>
                </a:solidFill>
              </a:rPr>
              <a:t> žene češće govore o svojim osjećanjima od muškaraca, </a:t>
            </a:r>
          </a:p>
          <a:p>
            <a:pPr lvl="1" algn="l">
              <a:buFont typeface="Courier New" pitchFamily="49" charset="0"/>
              <a:buChar char="o"/>
            </a:pPr>
            <a:r>
              <a:rPr lang="hr-HR" sz="2200" dirty="0" smtClean="0">
                <a:solidFill>
                  <a:schemeClr val="tx1"/>
                </a:solidFill>
              </a:rPr>
              <a:t> u razgovorima u kojima sudjeluju govornici oba roda, stepen </a:t>
            </a:r>
          </a:p>
          <a:p>
            <a:pPr lvl="1" algn="l"/>
            <a:r>
              <a:rPr lang="hr-HR" sz="2200" dirty="0" smtClean="0">
                <a:solidFill>
                  <a:schemeClr val="tx1"/>
                </a:solidFill>
              </a:rPr>
              <a:t>   muškaraca koji prekidaju žene je znatno veći nego obratno,</a:t>
            </a:r>
          </a:p>
          <a:p>
            <a:pPr lvl="1" algn="l">
              <a:buFont typeface="Courier New" pitchFamily="49" charset="0"/>
              <a:buChar char="o"/>
            </a:pPr>
            <a:r>
              <a:rPr lang="hr-HR" sz="2200" dirty="0" smtClean="0">
                <a:solidFill>
                  <a:schemeClr val="tx1"/>
                </a:solidFill>
              </a:rPr>
              <a:t> žene koriste više izraza vezanih za nesigurnost, </a:t>
            </a:r>
          </a:p>
          <a:p>
            <a:pPr lvl="1" algn="l">
              <a:buFont typeface="Courier New" pitchFamily="49" charset="0"/>
              <a:buChar char="o"/>
            </a:pPr>
            <a:r>
              <a:rPr lang="hr-HR" sz="2200" dirty="0" smtClean="0">
                <a:solidFill>
                  <a:schemeClr val="tx1"/>
                </a:solidFill>
              </a:rPr>
              <a:t> općenito muškarci pričaju više od žena</a:t>
            </a:r>
            <a:endParaRPr lang="bs-Latn-BA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14290"/>
            <a:ext cx="8458200" cy="507209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hr-HR" dirty="0" smtClean="0"/>
              <a:t> </a:t>
            </a:r>
            <a:r>
              <a:rPr lang="hr-HR" dirty="0" smtClean="0">
                <a:solidFill>
                  <a:schemeClr val="tx1"/>
                </a:solidFill>
              </a:rPr>
              <a:t>Na početku je važno podsjetiti na razliku između upotrebe jezika od strane muškaraca i žena, te između jezika o muškarcima i ženama.</a:t>
            </a:r>
          </a:p>
          <a:p>
            <a:pPr algn="just"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Razlike između muškaraca i žena u upotrebi jezika su brojne i raznolike. Naprimjer, postoje:</a:t>
            </a:r>
          </a:p>
          <a:p>
            <a:pPr algn="just">
              <a:buFont typeface="Courier New" pitchFamily="49" charset="0"/>
              <a:buChar char="o"/>
            </a:pPr>
            <a:r>
              <a:rPr lang="hr-HR" dirty="0" smtClean="0">
                <a:solidFill>
                  <a:schemeClr val="tx1"/>
                </a:solidFill>
              </a:rPr>
              <a:t>  razlike na fonološkoj razini (razlika u izgovoru), </a:t>
            </a:r>
          </a:p>
          <a:p>
            <a:pPr algn="just">
              <a:buFont typeface="Courier New" pitchFamily="49" charset="0"/>
              <a:buChar char="o"/>
            </a:pPr>
            <a:r>
              <a:rPr lang="hr-HR" dirty="0" smtClean="0">
                <a:solidFill>
                  <a:schemeClr val="tx1"/>
                </a:solidFill>
              </a:rPr>
              <a:t>  sintaktičke razlike (razlika u sintaktičkim konstrukcijama koje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 koristimo), </a:t>
            </a:r>
          </a:p>
          <a:p>
            <a:pPr algn="just">
              <a:buFont typeface="Courier New" pitchFamily="49" charset="0"/>
              <a:buChar char="o"/>
            </a:pPr>
            <a:r>
              <a:rPr lang="hr-HR" dirty="0" smtClean="0">
                <a:solidFill>
                  <a:schemeClr val="tx1"/>
                </a:solidFill>
              </a:rPr>
              <a:t> diskursne razlike (varijacije u stvarima o kojima pričamo, kako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vodimo razgovore). </a:t>
            </a:r>
          </a:p>
          <a:p>
            <a:pPr algn="just"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rod se često uzimao kao objašnjenje raznih lingvističkih varijacija, 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uključujući inovativnost u vokabularu (v. Jespersen 1922), izgovor (v. 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Coates 1986), gramatiku (Key 1975), i komunikacijski stil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(Maltz/Borker 1982).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01076" cy="1222375"/>
          </a:xfrm>
        </p:spPr>
        <p:txBody>
          <a:bodyPr>
            <a:normAutofit fontScale="90000"/>
          </a:bodyPr>
          <a:lstStyle/>
          <a:p>
            <a:pPr lvl="0"/>
            <a:r>
              <a:rPr lang="hr-HR" b="1" dirty="0" smtClean="0"/>
              <a:t>2</a:t>
            </a:r>
            <a:r>
              <a:rPr lang="hr-HR" sz="3300" b="1" dirty="0" smtClean="0"/>
              <a:t>. Mjesto frazema sa slikom muškarac/žena </a:t>
            </a:r>
            <a:br>
              <a:rPr lang="hr-HR" sz="3300" b="1" dirty="0" smtClean="0"/>
            </a:br>
            <a:r>
              <a:rPr lang="hr-HR" sz="3300" b="1" dirty="0" smtClean="0"/>
              <a:t>    u leksikografskim izvorima</a:t>
            </a:r>
            <a:endParaRPr lang="bs-Latn-BA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00174"/>
            <a:ext cx="8458200" cy="378621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>
                <a:solidFill>
                  <a:schemeClr val="tx1"/>
                </a:solidFill>
              </a:rPr>
              <a:t>S</a:t>
            </a:r>
            <a:r>
              <a:rPr lang="hr-HR" dirty="0" smtClean="0">
                <a:solidFill>
                  <a:schemeClr val="tx1"/>
                </a:solidFill>
              </a:rPr>
              <a:t>akupljeno je </a:t>
            </a:r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89</a:t>
            </a:r>
            <a:r>
              <a:rPr lang="hr-HR" dirty="0" smtClean="0">
                <a:solidFill>
                  <a:schemeClr val="tx1"/>
                </a:solidFill>
              </a:rPr>
              <a:t> frazema koji kao komponentu sadrže sliku 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  muškarca i/ili žene iz sljedećih leksikografskih izvora: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Registar frazema u knjizi </a:t>
            </a:r>
            <a:r>
              <a:rPr lang="hr-HR" cap="small" dirty="0" smtClean="0">
                <a:solidFill>
                  <a:schemeClr val="tx1"/>
                </a:solidFill>
              </a:rPr>
              <a:t>Govor grada Sarajeva</a:t>
            </a:r>
            <a:r>
              <a:rPr lang="hr-HR" dirty="0" smtClean="0">
                <a:solidFill>
                  <a:schemeClr val="tx1"/>
                </a:solidFill>
              </a:rPr>
              <a:t> (GGS),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Bosanska sehara</a:t>
            </a:r>
            <a:r>
              <a:rPr lang="hr-HR" dirty="0" smtClean="0">
                <a:solidFill>
                  <a:schemeClr val="tx1"/>
                </a:solidFill>
              </a:rPr>
              <a:t> (BS),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Bosanski frazeološki rječnik</a:t>
            </a:r>
            <a:r>
              <a:rPr lang="hr-HR" dirty="0" smtClean="0">
                <a:solidFill>
                  <a:schemeClr val="tx1"/>
                </a:solidFill>
              </a:rPr>
              <a:t> (Ć1),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Bosansko-njemački frazeološki rječnik</a:t>
            </a:r>
            <a:r>
              <a:rPr lang="hr-HR" dirty="0" smtClean="0">
                <a:solidFill>
                  <a:schemeClr val="tx1"/>
                </a:solidFill>
              </a:rPr>
              <a:t> (Ć2),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Rječnik bosanskog jezika</a:t>
            </a:r>
            <a:r>
              <a:rPr lang="hr-HR" dirty="0" smtClean="0">
                <a:solidFill>
                  <a:schemeClr val="tx1"/>
                </a:solidFill>
              </a:rPr>
              <a:t> (DžJ),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Hrvatsko-engleski frazeološki rječnik</a:t>
            </a:r>
            <a:r>
              <a:rPr lang="hr-HR" dirty="0" smtClean="0">
                <a:solidFill>
                  <a:schemeClr val="tx1"/>
                </a:solidFill>
              </a:rPr>
              <a:t> (HEFR),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Kazalo frazema u knjizi </a:t>
            </a:r>
            <a:r>
              <a:rPr lang="hr-HR" cap="small" dirty="0" smtClean="0">
                <a:solidFill>
                  <a:schemeClr val="tx1"/>
                </a:solidFill>
              </a:rPr>
              <a:t>Hrvatska frazeologija</a:t>
            </a:r>
            <a:r>
              <a:rPr lang="hr-HR" dirty="0" smtClean="0">
                <a:solidFill>
                  <a:schemeClr val="tx1"/>
                </a:solidFill>
              </a:rPr>
              <a:t> (MEN),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Komparativni rječnik poslovica u knjizi </a:t>
            </a:r>
            <a:r>
              <a:rPr lang="hr-HR" cap="small" dirty="0" smtClean="0">
                <a:solidFill>
                  <a:schemeClr val="tx1"/>
                </a:solidFill>
              </a:rPr>
              <a:t>Glas tradicije</a:t>
            </a:r>
            <a:r>
              <a:rPr lang="hr-HR" dirty="0" smtClean="0">
                <a:solidFill>
                  <a:schemeClr val="tx1"/>
                </a:solidFill>
              </a:rPr>
              <a:t> (DŠ), 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r-HR" cap="small" dirty="0" smtClean="0">
                <a:solidFill>
                  <a:schemeClr val="tx1"/>
                </a:solidFill>
              </a:rPr>
              <a:t>Kontrastivni rječnik poslovica</a:t>
            </a:r>
            <a:r>
              <a:rPr lang="hr-HR" dirty="0" smtClean="0">
                <a:solidFill>
                  <a:schemeClr val="tx1"/>
                </a:solidFill>
              </a:rPr>
              <a:t> (ŠM).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478634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hr-HR" dirty="0" smtClean="0"/>
              <a:t> </a:t>
            </a:r>
            <a:r>
              <a:rPr lang="hr-HR" dirty="0" smtClean="0">
                <a:solidFill>
                  <a:schemeClr val="tx1"/>
                </a:solidFill>
              </a:rPr>
              <a:t>U obzir nisu uzeti: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vulgarizmi ili frazemi koji bi svojim sadržajem bili uvredljivi za druge i drugačije, npr. </a:t>
            </a:r>
            <a:r>
              <a:rPr lang="hr-HR" i="1" dirty="0" smtClean="0">
                <a:solidFill>
                  <a:schemeClr val="tx1"/>
                </a:solidFill>
              </a:rPr>
              <a:t>Babo klanja, majka se krsti, a ja se kamenim</a:t>
            </a:r>
            <a:r>
              <a:rPr lang="hr-HR" dirty="0" smtClean="0">
                <a:solidFill>
                  <a:schemeClr val="tx1"/>
                </a:solidFill>
              </a:rPr>
              <a:t> (DžJ 120).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hr-HR" dirty="0" smtClean="0">
                <a:solidFill>
                  <a:schemeClr val="tx1"/>
                </a:solidFill>
              </a:rPr>
              <a:t>frazemi koje često čujemo u svakodnevnom govoru, ali koji još nisu uvedeni u leksikografske izvore (npr. </a:t>
            </a:r>
            <a:r>
              <a:rPr lang="hr-HR" i="1" dirty="0" smtClean="0">
                <a:solidFill>
                  <a:schemeClr val="tx1"/>
                </a:solidFill>
              </a:rPr>
              <a:t>vječni neženja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princ na bijelom konju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biti kao Marija Antoaneta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i="1" dirty="0" smtClean="0">
                <a:solidFill>
                  <a:schemeClr val="tx1"/>
                </a:solidFill>
              </a:rPr>
              <a:t>biti kao Majka Tereza</a:t>
            </a:r>
            <a:r>
              <a:rPr lang="hr-HR" dirty="0" smtClean="0">
                <a:solidFill>
                  <a:schemeClr val="tx1"/>
                </a:solidFill>
              </a:rPr>
              <a:t>). </a:t>
            </a:r>
            <a:endParaRPr lang="bs-Latn-B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458200" cy="335758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r-HR" dirty="0" smtClean="0">
                <a:solidFill>
                  <a:schemeClr val="tx1"/>
                </a:solidFill>
              </a:rPr>
              <a:t>Frazeme smo podijelili u dvije skupine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frazeme ispod nivoa rečenice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hr-HR" dirty="0" smtClean="0">
                <a:solidFill>
                  <a:schemeClr val="tx1"/>
                </a:solidFill>
              </a:rPr>
              <a:t>frazeme na nivou rečenice, </a:t>
            </a:r>
          </a:p>
          <a:p>
            <a:pPr algn="just">
              <a:lnSpc>
                <a:spcPct val="150000"/>
              </a:lnSpc>
            </a:pPr>
            <a:r>
              <a:rPr lang="hr-HR" dirty="0" smtClean="0">
                <a:solidFill>
                  <a:schemeClr val="tx1"/>
                </a:solidFill>
              </a:rPr>
              <a:t>a zatim smo ih dalje svrstali po tome da li se odnose na žene, muškarce, ili i na žene i muškarce.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179</TotalTime>
  <Words>2887</Words>
  <Application>Microsoft Office PowerPoint</Application>
  <PresentationFormat>On-screen Show (4:3)</PresentationFormat>
  <Paragraphs>254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Trek</vt:lpstr>
      <vt:lpstr> Slika muškarca i žene  u frazeološkom fondu Ćopićevih djela </vt:lpstr>
      <vt:lpstr>Sadržaj prezentacije</vt:lpstr>
      <vt:lpstr>1. Uvod</vt:lpstr>
      <vt:lpstr>Slide 4</vt:lpstr>
      <vt:lpstr>Slide 5</vt:lpstr>
      <vt:lpstr>Slide 6</vt:lpstr>
      <vt:lpstr>2. Mjesto frazema sa slikom muškarac/žena      u leksikografskim izvorima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3. Frazemi sa slikom muškarac/žena u        djelima Branka Ćopića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4. Zaključak</vt:lpstr>
      <vt:lpstr>Slide 27</vt:lpstr>
      <vt:lpstr>Slide 28</vt:lpstr>
      <vt:lpstr>Slide 29</vt:lpstr>
      <vt:lpstr>5. Literatura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67</cp:revision>
  <dcterms:created xsi:type="dcterms:W3CDTF">2014-07-21T11:09:35Z</dcterms:created>
  <dcterms:modified xsi:type="dcterms:W3CDTF">2014-08-25T08:31:00Z</dcterms:modified>
</cp:coreProperties>
</file>