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82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CEED7-0F38-4AC9-9725-3E320C53595F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7AAA3-67C8-4993-A7E0-7D9474EC7B3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69203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29.8.2014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Prof</a:t>
            </a:r>
            <a:r>
              <a:rPr lang="hr-HR" dirty="0"/>
              <a:t>. </a:t>
            </a:r>
            <a:r>
              <a:rPr lang="hr-HR" dirty="0" err="1" smtClean="0"/>
              <a:t>dr</a:t>
            </a:r>
            <a:r>
              <a:rPr lang="hr-HR" dirty="0"/>
              <a:t>. Željka </a:t>
            </a:r>
            <a:r>
              <a:rPr lang="hr-HR" dirty="0" smtClean="0"/>
              <a:t>Matulina </a:t>
            </a:r>
          </a:p>
          <a:p>
            <a:pPr algn="ctr"/>
            <a:r>
              <a:rPr lang="hr-HR" dirty="0" smtClean="0"/>
              <a:t>Sveučilište u Zadru, Hrvatska</a:t>
            </a:r>
            <a:endParaRPr lang="hr-HR" dirty="0"/>
          </a:p>
          <a:p>
            <a:pPr algn="ctr"/>
            <a:r>
              <a:rPr lang="hr-HR" dirty="0"/>
              <a:t>matulina@unizd.hr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1124744"/>
            <a:ext cx="5120640" cy="2304288"/>
          </a:xfrm>
        </p:spPr>
        <p:txBody>
          <a:bodyPr>
            <a:noAutofit/>
          </a:bodyPr>
          <a:lstStyle/>
          <a:p>
            <a:r>
              <a:rPr lang="hr-HR" sz="2600" dirty="0" smtClean="0"/>
              <a:t>Komunikativne šablone u sentimentalnim dijalozima u pripovijetkama </a:t>
            </a:r>
            <a:r>
              <a:rPr lang="hr-HR" sz="2600" i="1" dirty="0" smtClean="0"/>
              <a:t>Doživljaji </a:t>
            </a:r>
            <a:r>
              <a:rPr lang="hr-HR" sz="2600" i="1" dirty="0" err="1" smtClean="0"/>
              <a:t>nikoletine</a:t>
            </a:r>
            <a:r>
              <a:rPr lang="hr-HR" sz="2600" i="1" dirty="0" smtClean="0"/>
              <a:t> </a:t>
            </a:r>
            <a:r>
              <a:rPr lang="hr-HR" sz="2600" i="1" dirty="0" err="1" smtClean="0"/>
              <a:t>Bursaća</a:t>
            </a:r>
            <a:r>
              <a:rPr lang="hr-HR" sz="2600" dirty="0" smtClean="0"/>
              <a:t> i njihovi prijevodi na njemački jezik</a:t>
            </a:r>
            <a:endParaRPr lang="hr-HR" sz="2600" dirty="0"/>
          </a:p>
        </p:txBody>
      </p:sp>
    </p:spTree>
    <p:extLst>
      <p:ext uri="{BB962C8B-B14F-4D97-AF65-F5344CB8AC3E}">
        <p14:creationId xmlns="" xmlns:p14="http://schemas.microsoft.com/office/powerpoint/2010/main" val="381544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Korpus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Originalni tekst: Branko </a:t>
            </a:r>
            <a:r>
              <a:rPr lang="hr-HR" dirty="0" err="1" smtClean="0"/>
              <a:t>Ćopić</a:t>
            </a:r>
            <a:r>
              <a:rPr lang="hr-HR" dirty="0" smtClean="0"/>
              <a:t> </a:t>
            </a:r>
            <a:r>
              <a:rPr lang="hr-HR" i="1" dirty="0" smtClean="0"/>
              <a:t>Doživljaji </a:t>
            </a:r>
            <a:r>
              <a:rPr lang="hr-HR" i="1" dirty="0" err="1" smtClean="0"/>
              <a:t>Nikoletine</a:t>
            </a:r>
            <a:r>
              <a:rPr lang="hr-HR" i="1" dirty="0" smtClean="0"/>
              <a:t> </a:t>
            </a:r>
            <a:r>
              <a:rPr lang="hr-HR" i="1" dirty="0" err="1" smtClean="0"/>
              <a:t>Bursaća</a:t>
            </a:r>
            <a:r>
              <a:rPr lang="hr-HR" i="1" dirty="0" smtClean="0"/>
              <a:t> </a:t>
            </a:r>
            <a:r>
              <a:rPr lang="hr-HR" dirty="0" smtClean="0"/>
              <a:t>(prva priča </a:t>
            </a:r>
            <a:r>
              <a:rPr lang="hr-HR" b="1" i="1" dirty="0" smtClean="0"/>
              <a:t>Mitraljezac </a:t>
            </a:r>
            <a:r>
              <a:rPr lang="hr-HR" b="1" i="1" dirty="0" err="1" smtClean="0"/>
              <a:t>golubijeg</a:t>
            </a:r>
            <a:r>
              <a:rPr lang="hr-HR" b="1" i="1" dirty="0" smtClean="0"/>
              <a:t> srca</a:t>
            </a:r>
            <a:r>
              <a:rPr lang="hr-HR" i="1" dirty="0" smtClean="0"/>
              <a:t>; </a:t>
            </a:r>
            <a:r>
              <a:rPr lang="hr-HR" dirty="0" smtClean="0"/>
              <a:t>druga priča </a:t>
            </a:r>
            <a:r>
              <a:rPr lang="hr-HR" b="1" i="1" dirty="0" smtClean="0"/>
              <a:t>Igra</a:t>
            </a:r>
            <a:r>
              <a:rPr lang="hr-HR" dirty="0" smtClean="0"/>
              <a:t>), 1957, Sarajevo: Svjetlost</a:t>
            </a:r>
            <a:r>
              <a:rPr lang="de-DE" dirty="0" smtClean="0"/>
              <a:t> i </a:t>
            </a:r>
            <a:r>
              <a:rPr lang="hr-HR" dirty="0" smtClean="0"/>
              <a:t>1986, </a:t>
            </a:r>
            <a:r>
              <a:rPr lang="de-DE" dirty="0" smtClean="0"/>
              <a:t>Sarajevo: Veselin </a:t>
            </a:r>
            <a:r>
              <a:rPr lang="de-DE" dirty="0" err="1" smtClean="0"/>
              <a:t>Masle</a:t>
            </a:r>
            <a:r>
              <a:rPr lang="hr-HR" dirty="0" err="1" smtClean="0"/>
              <a:t>ša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 smtClean="0"/>
              <a:t>Prijevod na njemački: Ina Jun-Broda </a:t>
            </a:r>
            <a:r>
              <a:rPr lang="hr-HR" i="1" dirty="0" err="1" smtClean="0"/>
              <a:t>Die</a:t>
            </a:r>
            <a:r>
              <a:rPr lang="hr-HR" i="1" dirty="0" smtClean="0"/>
              <a:t> </a:t>
            </a:r>
            <a:r>
              <a:rPr lang="hr-HR" i="1" dirty="0" err="1" smtClean="0"/>
              <a:t>unge</a:t>
            </a:r>
            <a:r>
              <a:rPr lang="de-DE" i="1" dirty="0" err="1" smtClean="0"/>
              <a:t>wöhnlichen</a:t>
            </a:r>
            <a:r>
              <a:rPr lang="de-DE" i="1" dirty="0" smtClean="0"/>
              <a:t> Abenteuer des Nikola Bursa</a:t>
            </a:r>
            <a:r>
              <a:rPr lang="hr-HR" i="1" dirty="0" smtClean="0"/>
              <a:t>ć </a:t>
            </a:r>
            <a:r>
              <a:rPr lang="hr-HR" dirty="0" smtClean="0"/>
              <a:t>(</a:t>
            </a:r>
            <a:r>
              <a:rPr lang="hr-HR" b="1" i="1" dirty="0" err="1" smtClean="0"/>
              <a:t>Der</a:t>
            </a:r>
            <a:r>
              <a:rPr lang="hr-HR" b="1" i="1" dirty="0" smtClean="0"/>
              <a:t> </a:t>
            </a:r>
            <a:r>
              <a:rPr lang="hr-HR" b="1" i="1" dirty="0" err="1" smtClean="0"/>
              <a:t>Krieger</a:t>
            </a:r>
            <a:r>
              <a:rPr lang="hr-HR" b="1" i="1" dirty="0" smtClean="0"/>
              <a:t> mit dem </a:t>
            </a:r>
            <a:r>
              <a:rPr lang="hr-HR" b="1" i="1" dirty="0" err="1" smtClean="0"/>
              <a:t>sanften</a:t>
            </a:r>
            <a:r>
              <a:rPr lang="hr-HR" b="1" i="1" dirty="0" smtClean="0"/>
              <a:t> </a:t>
            </a:r>
            <a:r>
              <a:rPr lang="hr-HR" b="1" i="1" dirty="0" err="1" smtClean="0"/>
              <a:t>Herzen</a:t>
            </a:r>
            <a:r>
              <a:rPr lang="hr-HR" dirty="0" smtClean="0"/>
              <a:t>; </a:t>
            </a:r>
            <a:r>
              <a:rPr lang="hr-HR" b="1" dirty="0" smtClean="0"/>
              <a:t>T</a:t>
            </a:r>
            <a:r>
              <a:rPr lang="de-DE" b="1" i="1" dirty="0" err="1" smtClean="0"/>
              <a:t>ändelei</a:t>
            </a:r>
            <a:r>
              <a:rPr lang="de-DE" dirty="0" smtClean="0"/>
              <a:t>), 1961, Berlin: Verlag Volk und Welt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031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Definicija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  <a:p>
            <a:endParaRPr lang="hr-HR" dirty="0" smtClean="0"/>
          </a:p>
          <a:p>
            <a:pPr algn="just"/>
            <a:r>
              <a:rPr lang="de-DE" dirty="0" err="1" smtClean="0"/>
              <a:t>Defini</a:t>
            </a:r>
            <a:r>
              <a:rPr lang="hr-HR" dirty="0" err="1" smtClean="0"/>
              <a:t>cija</a:t>
            </a:r>
            <a:r>
              <a:rPr lang="hr-HR" dirty="0" smtClean="0"/>
              <a:t> “komunikativne šablone” </a:t>
            </a:r>
          </a:p>
          <a:p>
            <a:pPr algn="just"/>
            <a:r>
              <a:rPr lang="hr-HR" dirty="0" smtClean="0"/>
              <a:t>Srodni pojmovi i terminologija u frazeološkoj stručnoj literaturi (</a:t>
            </a:r>
            <a:r>
              <a:rPr lang="hr-HR" dirty="0" err="1" smtClean="0"/>
              <a:t>Reichstein</a:t>
            </a:r>
            <a:r>
              <a:rPr lang="hr-HR" dirty="0" smtClean="0"/>
              <a:t>, </a:t>
            </a:r>
            <a:r>
              <a:rPr lang="hr-HR" dirty="0" err="1" smtClean="0"/>
              <a:t>Burger</a:t>
            </a:r>
            <a:r>
              <a:rPr lang="hr-HR" dirty="0" smtClean="0"/>
              <a:t>/</a:t>
            </a:r>
            <a:r>
              <a:rPr lang="hr-HR" dirty="0" err="1" smtClean="0"/>
              <a:t>Jaksche</a:t>
            </a:r>
            <a:r>
              <a:rPr lang="hr-HR" dirty="0" smtClean="0"/>
              <a:t>, </a:t>
            </a:r>
            <a:r>
              <a:rPr lang="hr-HR" dirty="0" err="1" smtClean="0"/>
              <a:t>Zuluaga</a:t>
            </a:r>
            <a:r>
              <a:rPr lang="hr-HR" dirty="0" smtClean="0"/>
              <a:t>, </a:t>
            </a:r>
            <a:r>
              <a:rPr lang="hr-HR" dirty="0" err="1" smtClean="0"/>
              <a:t>Pilz</a:t>
            </a:r>
            <a:r>
              <a:rPr lang="hr-HR" dirty="0" smtClean="0"/>
              <a:t>, </a:t>
            </a:r>
            <a:r>
              <a:rPr lang="hr-HR" dirty="0" err="1" smtClean="0"/>
              <a:t>Coulmas</a:t>
            </a:r>
            <a:r>
              <a:rPr lang="hr-HR" dirty="0" smtClean="0"/>
              <a:t>, </a:t>
            </a:r>
            <a:r>
              <a:rPr lang="hr-HR" dirty="0" err="1" smtClean="0"/>
              <a:t>Gl</a:t>
            </a:r>
            <a:r>
              <a:rPr lang="de-DE" dirty="0" err="1" smtClean="0"/>
              <a:t>äser</a:t>
            </a:r>
            <a:r>
              <a:rPr lang="de-DE" dirty="0" smtClean="0"/>
              <a:t>, </a:t>
            </a:r>
            <a:r>
              <a:rPr lang="hr-HR" dirty="0" err="1" smtClean="0"/>
              <a:t>Burger</a:t>
            </a:r>
            <a:r>
              <a:rPr lang="hr-HR" dirty="0" smtClean="0"/>
              <a:t>, </a:t>
            </a:r>
            <a:r>
              <a:rPr lang="hr-HR" dirty="0" err="1" smtClean="0"/>
              <a:t>Fleischer</a:t>
            </a:r>
            <a:r>
              <a:rPr lang="hr-HR" dirty="0" smtClean="0"/>
              <a:t>, Daniels, L</a:t>
            </a:r>
            <a:r>
              <a:rPr lang="de-DE" dirty="0" err="1" smtClean="0"/>
              <a:t>üger</a:t>
            </a:r>
            <a:r>
              <a:rPr lang="de-DE" dirty="0" smtClean="0"/>
              <a:t>, </a:t>
            </a:r>
            <a:r>
              <a:rPr lang="de-DE" dirty="0" err="1" smtClean="0"/>
              <a:t>Hyvärinen</a:t>
            </a:r>
            <a:r>
              <a:rPr lang="de-DE" dirty="0" smtClean="0"/>
              <a:t>, Sinclair/</a:t>
            </a:r>
            <a:r>
              <a:rPr lang="de-DE" dirty="0" err="1" smtClean="0"/>
              <a:t>Trajlov</a:t>
            </a:r>
            <a:r>
              <a:rPr lang="de-DE" dirty="0" smtClean="0"/>
              <a:t>, N. </a:t>
            </a:r>
            <a:r>
              <a:rPr lang="de-DE" dirty="0" err="1" smtClean="0"/>
              <a:t>Pintari</a:t>
            </a:r>
            <a:r>
              <a:rPr lang="hr-HR" dirty="0" smtClean="0"/>
              <a:t>ć)</a:t>
            </a:r>
          </a:p>
          <a:p>
            <a:pPr algn="just"/>
            <a:r>
              <a:rPr lang="hr-HR" dirty="0" smtClean="0"/>
              <a:t>Klasifikacija “komunikativnih šablona” (</a:t>
            </a:r>
            <a:r>
              <a:rPr lang="hr-HR" dirty="0" err="1" smtClean="0"/>
              <a:t>Fleischer</a:t>
            </a:r>
            <a:r>
              <a:rPr lang="hr-HR" dirty="0" smtClean="0"/>
              <a:t>, </a:t>
            </a:r>
            <a:r>
              <a:rPr lang="hr-HR" dirty="0" err="1" smtClean="0"/>
              <a:t>Hyv</a:t>
            </a:r>
            <a:r>
              <a:rPr lang="de-DE" dirty="0" err="1" smtClean="0"/>
              <a:t>ärinen</a:t>
            </a:r>
            <a:r>
              <a:rPr lang="de-DE" dirty="0" smtClean="0"/>
              <a:t>, Gläser, </a:t>
            </a:r>
            <a:r>
              <a:rPr lang="hr-HR" dirty="0" err="1" smtClean="0"/>
              <a:t>Čermak</a:t>
            </a:r>
            <a:r>
              <a:rPr lang="hr-HR" dirty="0" smtClean="0"/>
              <a:t>, </a:t>
            </a:r>
            <a:r>
              <a:rPr lang="hr-HR" dirty="0" err="1" smtClean="0"/>
              <a:t>Eismann</a:t>
            </a:r>
            <a:r>
              <a:rPr lang="hr-HR" dirty="0" smtClean="0"/>
              <a:t>, N. Pintarić)</a:t>
            </a:r>
          </a:p>
          <a:p>
            <a:pPr algn="just"/>
            <a:r>
              <a:rPr lang="hr-HR" dirty="0" smtClean="0"/>
              <a:t>Pitanje prevodivosti “komunikativnih šablona”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21991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Polazišta u analizi korpusa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/>
            <a:endParaRPr lang="hr-HR" dirty="0" smtClean="0"/>
          </a:p>
          <a:p>
            <a:pPr marL="342900" indent="-342900"/>
            <a:r>
              <a:rPr lang="hr-HR" dirty="0" smtClean="0"/>
              <a:t>U koje su segmente teksta integrirane KŠ (dijaloški, monološki, deskriptivni segmenti)?</a:t>
            </a:r>
          </a:p>
          <a:p>
            <a:pPr marL="342900" indent="-342900"/>
            <a:r>
              <a:rPr lang="hr-HR" dirty="0" smtClean="0"/>
              <a:t>Tko upotrebljava KŠ i kome ih upućuje? Tko su komunikatori?</a:t>
            </a:r>
          </a:p>
          <a:p>
            <a:pPr marL="342900" indent="-342900"/>
            <a:r>
              <a:rPr lang="hr-HR" dirty="0" smtClean="0"/>
              <a:t>U kojim se situacijama komunikatori služe KŠ?</a:t>
            </a:r>
          </a:p>
          <a:p>
            <a:pPr marL="342900" indent="-342900"/>
            <a:r>
              <a:rPr lang="hr-HR" dirty="0" smtClean="0"/>
              <a:t>Na kojem mjestu u tekstu se nalaze KŠ?</a:t>
            </a:r>
            <a:r>
              <a:rPr lang="de-DE" dirty="0" smtClean="0"/>
              <a:t> </a:t>
            </a:r>
            <a:endParaRPr lang="hr-HR" dirty="0" smtClean="0"/>
          </a:p>
          <a:p>
            <a:pPr marL="342900" indent="-342900"/>
            <a:r>
              <a:rPr lang="hr-HR" dirty="0" smtClean="0"/>
              <a:t>Kakva je formalno-sintaktička struktura KŠ? </a:t>
            </a:r>
          </a:p>
          <a:p>
            <a:pPr marL="342900" indent="-342900"/>
            <a:r>
              <a:rPr lang="hr-HR" dirty="0" smtClean="0"/>
              <a:t>Koji je leksički materijal korišten u KŠ? </a:t>
            </a:r>
          </a:p>
          <a:p>
            <a:pPr marL="342900" indent="-342900"/>
            <a:r>
              <a:rPr lang="hr-HR" dirty="0" smtClean="0"/>
              <a:t>Kakva je tvorbena i morfološka </a:t>
            </a:r>
            <a:r>
              <a:rPr lang="hr-HR" smtClean="0"/>
              <a:t>struktura komponenata </a:t>
            </a:r>
            <a:r>
              <a:rPr lang="hr-HR" dirty="0" smtClean="0"/>
              <a:t>KŠ?</a:t>
            </a:r>
          </a:p>
          <a:p>
            <a:pPr marL="342900" indent="-342900"/>
            <a:r>
              <a:rPr lang="hr-HR" dirty="0" smtClean="0"/>
              <a:t>Na koja semantička polja se odnose komponente KŠ?</a:t>
            </a:r>
          </a:p>
          <a:p>
            <a:pPr marL="342900" indent="-342900"/>
            <a:r>
              <a:rPr lang="hr-HR" dirty="0" smtClean="0"/>
              <a:t>Koje klase KŠ su najzastupljenije?</a:t>
            </a:r>
          </a:p>
          <a:p>
            <a:pPr marL="342900" indent="-342900"/>
            <a:r>
              <a:rPr lang="hr-HR" dirty="0" err="1" smtClean="0"/>
              <a:t>Translatološka</a:t>
            </a:r>
            <a:r>
              <a:rPr lang="hr-HR" dirty="0" smtClean="0"/>
              <a:t> analiza prijevodnih ekvivalenata 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66826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</a:t>
            </a:r>
            <a:r>
              <a:rPr lang="hr-HR" dirty="0" err="1" smtClean="0"/>
              <a:t>egmenti</a:t>
            </a:r>
            <a:r>
              <a:rPr lang="hr-HR" dirty="0" smtClean="0"/>
              <a:t> teksta koji su relevantni za analizu KŠ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Dijaloške sekvence u kojima su komunikatori Nikola i djevojke (Branka iz prve priče i Curetak iz druge priče)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Dijaloške ili monološke sekvence u kojima su komunikatori Nikolini drugovi iz čete i Nikola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Pripovjedačke, deskriptivne pasaže teksta u kojima pisac opisuje ili komentira Nikoline susrete s djevojkama, njihov fizički izgled i ponašanje, a posebnu pozornost pisac posvećuje opisu Nikolinih osjećaja</a:t>
            </a:r>
            <a:endParaRPr lang="hr-HR" dirty="0"/>
          </a:p>
          <a:p>
            <a:endParaRPr lang="hr-HR" dirty="0" smtClean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8508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Translato</a:t>
            </a:r>
            <a:r>
              <a:rPr lang="hr-HR" dirty="0" err="1" smtClean="0"/>
              <a:t>loška</a:t>
            </a:r>
            <a:r>
              <a:rPr lang="hr-HR" dirty="0" smtClean="0"/>
              <a:t> analiza </a:t>
            </a:r>
            <a:r>
              <a:rPr lang="de-DE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</a:t>
            </a:r>
          </a:p>
          <a:p>
            <a:pPr>
              <a:buNone/>
            </a:pPr>
            <a:r>
              <a:rPr lang="hr-HR" dirty="0" smtClean="0"/>
              <a:t>   Kriteriji za određivanje stupnja podudarnosti: formalna struktura, značenje, funkcija, jezični varijetet, stilska obilježenost </a:t>
            </a:r>
          </a:p>
          <a:p>
            <a:pPr>
              <a:buNone/>
            </a:pPr>
            <a:r>
              <a:rPr lang="hr-HR" b="1" dirty="0" smtClean="0"/>
              <a:t>  A</a:t>
            </a:r>
            <a:r>
              <a:rPr lang="hr-HR" dirty="0" smtClean="0"/>
              <a:t>: Potpuna ekvivalencija </a:t>
            </a:r>
          </a:p>
          <a:p>
            <a:pPr>
              <a:buNone/>
            </a:pPr>
            <a:r>
              <a:rPr lang="hr-HR" i="1" dirty="0" smtClean="0"/>
              <a:t>        Marš tamo, </a:t>
            </a:r>
            <a:r>
              <a:rPr lang="hr-HR" i="1" u="sng" dirty="0" smtClean="0"/>
              <a:t>gade smrdljivi</a:t>
            </a:r>
            <a:r>
              <a:rPr lang="hr-HR" i="1" dirty="0" smtClean="0"/>
              <a:t>! </a:t>
            </a:r>
            <a:r>
              <a:rPr lang="hr-HR" dirty="0" smtClean="0"/>
              <a:t>(MI 49) </a:t>
            </a:r>
          </a:p>
          <a:p>
            <a:pPr>
              <a:buNone/>
            </a:pPr>
            <a:r>
              <a:rPr lang="hr-HR" dirty="0" smtClean="0"/>
              <a:t>        </a:t>
            </a:r>
            <a:r>
              <a:rPr lang="hr-HR" i="1" dirty="0" err="1" smtClean="0"/>
              <a:t>Marsch</a:t>
            </a:r>
            <a:r>
              <a:rPr lang="hr-HR" i="1" dirty="0" smtClean="0"/>
              <a:t> fort, </a:t>
            </a:r>
            <a:r>
              <a:rPr lang="hr-HR" i="1" u="sng" dirty="0" err="1" smtClean="0"/>
              <a:t>du</a:t>
            </a:r>
            <a:r>
              <a:rPr lang="hr-HR" i="1" u="sng" dirty="0" smtClean="0"/>
              <a:t> </a:t>
            </a:r>
            <a:r>
              <a:rPr lang="hr-HR" i="1" u="sng" dirty="0" err="1" smtClean="0"/>
              <a:t>Stinktier</a:t>
            </a:r>
            <a:r>
              <a:rPr lang="hr-HR" i="1" u="sng" dirty="0" smtClean="0"/>
              <a:t>! </a:t>
            </a:r>
            <a:r>
              <a:rPr lang="hr-HR" dirty="0" smtClean="0"/>
              <a:t>(KR 72)</a:t>
            </a:r>
            <a:endParaRPr lang="hr-HR" dirty="0"/>
          </a:p>
          <a:p>
            <a:pPr>
              <a:buNone/>
            </a:pPr>
            <a:r>
              <a:rPr lang="hr-HR" b="1" dirty="0" smtClean="0"/>
              <a:t>  B</a:t>
            </a:r>
            <a:r>
              <a:rPr lang="hr-HR" dirty="0" smtClean="0"/>
              <a:t>: Djelomična ekvivalencija</a:t>
            </a:r>
          </a:p>
          <a:p>
            <a:pPr>
              <a:buNone/>
            </a:pPr>
            <a:r>
              <a:rPr lang="hr-HR" i="1" dirty="0" smtClean="0"/>
              <a:t>        </a:t>
            </a:r>
            <a:r>
              <a:rPr lang="hr-HR" i="1" u="sng" dirty="0" smtClean="0"/>
              <a:t>Idi u </a:t>
            </a:r>
            <a:r>
              <a:rPr lang="hr-HR" i="1" u="sng" dirty="0" err="1" smtClean="0"/>
              <a:t>božiju</a:t>
            </a:r>
            <a:r>
              <a:rPr lang="hr-HR" i="1" u="sng" dirty="0" smtClean="0"/>
              <a:t> kuću</a:t>
            </a:r>
            <a:r>
              <a:rPr lang="hr-HR" i="1" dirty="0" smtClean="0"/>
              <a:t>! – zlovoljno smrsi on</a:t>
            </a:r>
            <a:r>
              <a:rPr lang="de-DE" i="1" dirty="0" smtClean="0"/>
              <a:t>.</a:t>
            </a:r>
            <a:r>
              <a:rPr lang="hr-HR" i="1" dirty="0" smtClean="0"/>
              <a:t> </a:t>
            </a:r>
            <a:r>
              <a:rPr lang="hr-HR" dirty="0" smtClean="0"/>
              <a:t>(IG 62)</a:t>
            </a:r>
          </a:p>
          <a:p>
            <a:pPr>
              <a:buNone/>
            </a:pPr>
            <a:r>
              <a:rPr lang="hr-HR" i="1" dirty="0" smtClean="0"/>
              <a:t>        </a:t>
            </a:r>
            <a:r>
              <a:rPr lang="hr-HR" i="1" u="sng" dirty="0" err="1" smtClean="0"/>
              <a:t>Geh</a:t>
            </a:r>
            <a:r>
              <a:rPr lang="hr-HR" i="1" u="sng" dirty="0" smtClean="0"/>
              <a:t> </a:t>
            </a:r>
            <a:r>
              <a:rPr lang="hr-HR" i="1" u="sng" dirty="0" err="1" smtClean="0"/>
              <a:t>zum</a:t>
            </a:r>
            <a:r>
              <a:rPr lang="hr-HR" i="1" u="sng" dirty="0" smtClean="0"/>
              <a:t> </a:t>
            </a:r>
            <a:r>
              <a:rPr lang="hr-HR" i="1" u="sng" dirty="0" err="1" smtClean="0"/>
              <a:t>Teufel</a:t>
            </a:r>
            <a:r>
              <a:rPr lang="hr-HR" i="1" u="sng" dirty="0" smtClean="0"/>
              <a:t>! </a:t>
            </a:r>
            <a:r>
              <a:rPr lang="hr-HR" i="1" dirty="0" smtClean="0"/>
              <a:t>– </a:t>
            </a:r>
            <a:r>
              <a:rPr lang="hr-HR" i="1" dirty="0" err="1" smtClean="0"/>
              <a:t>knurrt</a:t>
            </a:r>
            <a:r>
              <a:rPr lang="hr-HR" i="1" dirty="0" smtClean="0"/>
              <a:t> er mi</a:t>
            </a:r>
            <a:r>
              <a:rPr lang="de-DE" i="1" dirty="0" err="1" smtClean="0"/>
              <a:t>ßgelaunt</a:t>
            </a:r>
            <a:r>
              <a:rPr lang="de-DE" i="1" dirty="0" smtClean="0"/>
              <a:t>.</a:t>
            </a:r>
            <a:r>
              <a:rPr lang="de-DE" dirty="0" smtClean="0"/>
              <a:t> (TÄ 93)  </a:t>
            </a:r>
            <a:endParaRPr lang="hr-HR" dirty="0"/>
          </a:p>
          <a:p>
            <a:pPr>
              <a:buNone/>
            </a:pPr>
            <a:r>
              <a:rPr lang="hr-HR" b="1" dirty="0" smtClean="0"/>
              <a:t>  </a:t>
            </a:r>
            <a:r>
              <a:rPr lang="de-DE" b="1" dirty="0" smtClean="0"/>
              <a:t>C</a:t>
            </a:r>
            <a:r>
              <a:rPr lang="de-DE" dirty="0" smtClean="0"/>
              <a:t>: </a:t>
            </a:r>
            <a:r>
              <a:rPr lang="hr-HR" dirty="0" smtClean="0"/>
              <a:t> </a:t>
            </a:r>
            <a:r>
              <a:rPr lang="de-DE" dirty="0" err="1" smtClean="0"/>
              <a:t>Nulta</a:t>
            </a:r>
            <a:r>
              <a:rPr lang="de-DE" dirty="0" smtClean="0"/>
              <a:t> </a:t>
            </a:r>
            <a:r>
              <a:rPr lang="de-DE" dirty="0" err="1" smtClean="0"/>
              <a:t>ekvivalencija</a:t>
            </a:r>
            <a:r>
              <a:rPr lang="de-DE" dirty="0" smtClean="0"/>
              <a:t> (</a:t>
            </a:r>
            <a:r>
              <a:rPr lang="hr-HR" dirty="0" err="1" smtClean="0"/>
              <a:t>ciljnojezični</a:t>
            </a:r>
            <a:r>
              <a:rPr lang="hr-HR" dirty="0" smtClean="0"/>
              <a:t> ekvivalent ne postoji)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1095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Prevoditeljski postupci u slučaju nulte ekvivalencije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sz="1800" dirty="0" smtClean="0"/>
              <a:t>   </a:t>
            </a:r>
            <a:r>
              <a:rPr lang="hr-HR" sz="1800" b="1" dirty="0" smtClean="0"/>
              <a:t>C1</a:t>
            </a:r>
            <a:r>
              <a:rPr lang="hr-HR" dirty="0" smtClean="0"/>
              <a:t>  </a:t>
            </a:r>
            <a:r>
              <a:rPr lang="hr-HR" sz="1800" dirty="0" smtClean="0"/>
              <a:t>Prazno mjesto u ciljnom jeziku</a:t>
            </a:r>
            <a:r>
              <a:rPr lang="de-DE" sz="1800" dirty="0" smtClean="0"/>
              <a:t>: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         </a:t>
            </a:r>
            <a:r>
              <a:rPr lang="hr-HR" sz="1800" i="1" dirty="0" smtClean="0"/>
              <a:t>Neće, </a:t>
            </a:r>
            <a:r>
              <a:rPr lang="hr-HR" sz="1800" i="1" u="sng" dirty="0" smtClean="0"/>
              <a:t>bolan</a:t>
            </a:r>
            <a:r>
              <a:rPr lang="hr-HR" sz="1800" i="1" dirty="0" smtClean="0"/>
              <a:t>, što se bojiš. </a:t>
            </a:r>
            <a:r>
              <a:rPr lang="hr-HR" sz="1800" dirty="0" smtClean="0"/>
              <a:t>(MI 50) </a:t>
            </a:r>
          </a:p>
          <a:p>
            <a:pPr>
              <a:buNone/>
            </a:pPr>
            <a:r>
              <a:rPr lang="hr-HR" sz="1800" dirty="0" smtClean="0"/>
              <a:t>         </a:t>
            </a:r>
            <a:r>
              <a:rPr lang="hr-HR" sz="1800" i="1" dirty="0" err="1" smtClean="0"/>
              <a:t>Sie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werden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schon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nicht</a:t>
            </a:r>
            <a:r>
              <a:rPr lang="hr-HR" sz="1800" i="1" dirty="0" smtClean="0"/>
              <a:t> – </a:t>
            </a:r>
            <a:r>
              <a:rPr lang="hr-HR" sz="1800" i="1" dirty="0" err="1" smtClean="0"/>
              <a:t>keine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Angst</a:t>
            </a:r>
            <a:r>
              <a:rPr lang="hr-HR" sz="1800" i="1" dirty="0" smtClean="0"/>
              <a:t>! </a:t>
            </a:r>
            <a:r>
              <a:rPr lang="hr-HR" sz="1800" dirty="0" smtClean="0"/>
              <a:t>(KR 73) </a:t>
            </a:r>
            <a:endParaRPr lang="hr-HR" sz="1800" dirty="0"/>
          </a:p>
          <a:p>
            <a:pPr algn="just">
              <a:buNone/>
            </a:pPr>
            <a:r>
              <a:rPr lang="hr-HR" sz="1800" dirty="0" smtClean="0"/>
              <a:t>   </a:t>
            </a:r>
            <a:r>
              <a:rPr lang="hr-HR" sz="1800" b="1" dirty="0" smtClean="0"/>
              <a:t>C2</a:t>
            </a:r>
            <a:r>
              <a:rPr lang="hr-HR" sz="1800" dirty="0" smtClean="0"/>
              <a:t>  Doslovni prijevod (riječ po riječ)</a:t>
            </a:r>
            <a:r>
              <a:rPr lang="de-DE" sz="1800" dirty="0" smtClean="0"/>
              <a:t>:</a:t>
            </a:r>
            <a:endParaRPr lang="hr-HR" sz="1800" dirty="0" smtClean="0"/>
          </a:p>
          <a:p>
            <a:pPr algn="just">
              <a:buNone/>
            </a:pPr>
            <a:r>
              <a:rPr lang="hr-HR" sz="1800" dirty="0" smtClean="0"/>
              <a:t>          </a:t>
            </a:r>
            <a:r>
              <a:rPr lang="hr-HR" sz="1800" i="1" u="sng" dirty="0" err="1" smtClean="0"/>
              <a:t>Prebiću</a:t>
            </a:r>
            <a:r>
              <a:rPr lang="hr-HR" sz="1800" i="1" u="sng" dirty="0" smtClean="0"/>
              <a:t> ja tebi noge</a:t>
            </a:r>
            <a:r>
              <a:rPr lang="hr-HR" sz="1800" i="1" dirty="0" smtClean="0"/>
              <a:t>, lajavico! </a:t>
            </a:r>
            <a:r>
              <a:rPr lang="hr-HR" sz="1800" dirty="0" smtClean="0"/>
              <a:t>(IG 62)</a:t>
            </a:r>
          </a:p>
          <a:p>
            <a:pPr algn="just">
              <a:buNone/>
            </a:pPr>
            <a:r>
              <a:rPr lang="hr-HR" sz="1800" dirty="0" smtClean="0"/>
              <a:t>	       </a:t>
            </a:r>
            <a:r>
              <a:rPr lang="hr-HR" sz="1800" i="1" u="sng" dirty="0" err="1" smtClean="0"/>
              <a:t>Deine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Beine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werd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ich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dir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zerdreschen</a:t>
            </a:r>
            <a:r>
              <a:rPr lang="hr-HR" sz="1800" i="1" dirty="0" smtClean="0"/>
              <a:t>, </a:t>
            </a:r>
            <a:r>
              <a:rPr lang="hr-HR" sz="1800" i="1" dirty="0" err="1" smtClean="0"/>
              <a:t>du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Quatschbase</a:t>
            </a:r>
            <a:r>
              <a:rPr lang="hr-HR" sz="1800" i="1" dirty="0" smtClean="0"/>
              <a:t>! </a:t>
            </a:r>
            <a:r>
              <a:rPr lang="hr-HR" sz="1800" dirty="0" smtClean="0"/>
              <a:t>(T</a:t>
            </a:r>
            <a:r>
              <a:rPr lang="de-DE" sz="1800" dirty="0" smtClean="0"/>
              <a:t>Ä</a:t>
            </a:r>
            <a:r>
              <a:rPr lang="hr-HR" sz="1800" dirty="0" smtClean="0"/>
              <a:t> 93)</a:t>
            </a:r>
          </a:p>
          <a:p>
            <a:pPr algn="just">
              <a:buNone/>
            </a:pPr>
            <a:r>
              <a:rPr lang="hr-HR" sz="1800" dirty="0" smtClean="0"/>
              <a:t>   </a:t>
            </a:r>
            <a:r>
              <a:rPr lang="hr-HR" sz="1800" b="1" dirty="0" smtClean="0"/>
              <a:t>C3</a:t>
            </a:r>
            <a:r>
              <a:rPr lang="hr-HR" sz="1800" dirty="0" smtClean="0"/>
              <a:t>   Prenošenje KŠ u ciljni jezik (kalk, </a:t>
            </a:r>
            <a:r>
              <a:rPr lang="hr-HR" sz="1800" dirty="0" err="1" smtClean="0"/>
              <a:t>kvazi</a:t>
            </a:r>
            <a:r>
              <a:rPr lang="hr-HR" sz="1800" dirty="0" smtClean="0"/>
              <a:t>-šablona)</a:t>
            </a:r>
            <a:r>
              <a:rPr lang="de-DE" sz="1800" dirty="0" smtClean="0"/>
              <a:t>:</a:t>
            </a:r>
            <a:endParaRPr lang="hr-HR" sz="1800" dirty="0" smtClean="0"/>
          </a:p>
          <a:p>
            <a:pPr lvl="1" algn="just">
              <a:buNone/>
            </a:pPr>
            <a:r>
              <a:rPr lang="hr-HR" sz="1800" dirty="0" smtClean="0"/>
              <a:t>        </a:t>
            </a:r>
            <a:r>
              <a:rPr lang="hr-HR" sz="1800" i="1" dirty="0" smtClean="0"/>
              <a:t>Ma jesam ti ovo ja, </a:t>
            </a:r>
            <a:r>
              <a:rPr lang="hr-HR" sz="1800" i="1" u="sng" dirty="0" smtClean="0"/>
              <a:t>slavu mu njegovu</a:t>
            </a:r>
            <a:r>
              <a:rPr lang="hr-HR" sz="1800" i="1" dirty="0" smtClean="0"/>
              <a:t>?! </a:t>
            </a:r>
            <a:r>
              <a:rPr lang="hr-HR" sz="1800" dirty="0" smtClean="0"/>
              <a:t>(MI 51)</a:t>
            </a:r>
          </a:p>
          <a:p>
            <a:pPr lvl="1" algn="just">
              <a:buNone/>
            </a:pPr>
            <a:r>
              <a:rPr lang="hr-HR" sz="1800" dirty="0" smtClean="0"/>
              <a:t>	    </a:t>
            </a:r>
            <a:r>
              <a:rPr lang="hr-HR" sz="1800" i="1" dirty="0" smtClean="0"/>
              <a:t>Ja, </a:t>
            </a:r>
            <a:r>
              <a:rPr lang="hr-HR" sz="1800" i="1" dirty="0" err="1" smtClean="0"/>
              <a:t>bin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ich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denn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das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noch</a:t>
            </a:r>
            <a:r>
              <a:rPr lang="hr-HR" sz="1800" i="1" dirty="0" smtClean="0"/>
              <a:t>, </a:t>
            </a:r>
            <a:r>
              <a:rPr lang="hr-HR" sz="1800" i="1" u="sng" dirty="0" err="1" smtClean="0"/>
              <a:t>bei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meinem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Schutzpatron</a:t>
            </a:r>
            <a:r>
              <a:rPr lang="hr-HR" sz="1800" i="1" dirty="0" smtClean="0"/>
              <a:t>? </a:t>
            </a:r>
            <a:r>
              <a:rPr lang="hr-HR" sz="1800" dirty="0" smtClean="0"/>
              <a:t>(KR 75)</a:t>
            </a:r>
          </a:p>
          <a:p>
            <a:pPr lvl="1" algn="just">
              <a:buNone/>
            </a:pPr>
            <a:r>
              <a:rPr lang="hr-HR" sz="1800" b="1" dirty="0" smtClean="0"/>
              <a:t>C4 </a:t>
            </a:r>
            <a:r>
              <a:rPr lang="hr-HR" sz="1800" dirty="0" smtClean="0"/>
              <a:t>  Opisna parafraza</a:t>
            </a:r>
            <a:r>
              <a:rPr lang="de-DE" sz="1800" dirty="0" smtClean="0"/>
              <a:t>:</a:t>
            </a:r>
            <a:endParaRPr lang="hr-HR" sz="1800" dirty="0" smtClean="0"/>
          </a:p>
          <a:p>
            <a:pPr lvl="1" algn="just">
              <a:buNone/>
            </a:pPr>
            <a:r>
              <a:rPr lang="hr-HR" sz="1800" dirty="0" smtClean="0"/>
              <a:t>	     </a:t>
            </a:r>
            <a:r>
              <a:rPr lang="hr-HR" sz="1800" i="1" u="sng" dirty="0" smtClean="0"/>
              <a:t>Sapela me današnja nedjelja</a:t>
            </a:r>
            <a:r>
              <a:rPr lang="hr-HR" sz="1800" i="1" dirty="0" smtClean="0"/>
              <a:t>, ako jesam! </a:t>
            </a:r>
            <a:r>
              <a:rPr lang="hr-HR" sz="1800" dirty="0" smtClean="0"/>
              <a:t>(MI 50)</a:t>
            </a:r>
          </a:p>
          <a:p>
            <a:pPr lvl="1" algn="just">
              <a:buNone/>
            </a:pPr>
            <a:r>
              <a:rPr lang="hr-HR" sz="1800" dirty="0" smtClean="0"/>
              <a:t>        </a:t>
            </a:r>
            <a:r>
              <a:rPr lang="hr-HR" sz="1800" i="1" u="sng" dirty="0" err="1" smtClean="0"/>
              <a:t>Lahm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soll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ich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bleiben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heute</a:t>
            </a:r>
            <a:r>
              <a:rPr lang="hr-HR" sz="1800" i="1" u="sng" dirty="0" smtClean="0"/>
              <a:t>, am </a:t>
            </a:r>
            <a:r>
              <a:rPr lang="hr-HR" sz="1800" i="1" u="sng" dirty="0" err="1" smtClean="0"/>
              <a:t>heiligen</a:t>
            </a:r>
            <a:r>
              <a:rPr lang="hr-HR" sz="1800" i="1" u="sng" dirty="0" smtClean="0"/>
              <a:t> </a:t>
            </a:r>
            <a:r>
              <a:rPr lang="hr-HR" sz="1800" i="1" u="sng" dirty="0" err="1" smtClean="0"/>
              <a:t>Sonntag</a:t>
            </a:r>
            <a:r>
              <a:rPr lang="hr-HR" sz="1800" i="1" dirty="0" smtClean="0"/>
              <a:t>, </a:t>
            </a:r>
            <a:r>
              <a:rPr lang="hr-HR" sz="1800" i="1" dirty="0" err="1" smtClean="0"/>
              <a:t>wenn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das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wahr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ist</a:t>
            </a:r>
            <a:r>
              <a:rPr lang="hr-HR" sz="1800" i="1" dirty="0" smtClean="0"/>
              <a:t>. </a:t>
            </a:r>
            <a:r>
              <a:rPr lang="hr-HR" sz="1800" dirty="0" smtClean="0"/>
              <a:t>(KR 73)</a:t>
            </a:r>
          </a:p>
          <a:p>
            <a:pPr lvl="1" algn="just">
              <a:buNone/>
            </a:pPr>
            <a:r>
              <a:rPr lang="hr-HR" sz="1800" b="1" dirty="0" smtClean="0"/>
              <a:t>C5</a:t>
            </a:r>
            <a:r>
              <a:rPr lang="hr-HR" sz="1800" dirty="0" smtClean="0"/>
              <a:t>   </a:t>
            </a:r>
            <a:r>
              <a:rPr lang="hr-HR" sz="1800" dirty="0" err="1" smtClean="0"/>
              <a:t>Jednoriječni</a:t>
            </a:r>
            <a:r>
              <a:rPr lang="hr-HR" sz="1800" dirty="0" smtClean="0"/>
              <a:t> izraz</a:t>
            </a:r>
          </a:p>
          <a:p>
            <a:pPr lvl="1" algn="just">
              <a:buNone/>
            </a:pPr>
            <a:r>
              <a:rPr lang="hr-HR" sz="1800" dirty="0" smtClean="0"/>
              <a:t>	   </a:t>
            </a:r>
            <a:r>
              <a:rPr lang="de-DE" sz="1800" dirty="0" smtClean="0"/>
              <a:t> </a:t>
            </a:r>
            <a:r>
              <a:rPr lang="hr-HR" sz="1800" i="1" dirty="0" smtClean="0"/>
              <a:t>Jao, naočite cure, </a:t>
            </a:r>
            <a:r>
              <a:rPr lang="hr-HR" sz="1800" i="1" u="sng" dirty="0" smtClean="0"/>
              <a:t>majka mu pjevala</a:t>
            </a:r>
            <a:r>
              <a:rPr lang="hr-HR" sz="1800" i="1" dirty="0" smtClean="0"/>
              <a:t>! </a:t>
            </a:r>
            <a:r>
              <a:rPr lang="hr-HR" sz="1800" dirty="0" smtClean="0"/>
              <a:t>(MI 48)</a:t>
            </a:r>
          </a:p>
          <a:p>
            <a:pPr lvl="1" algn="just">
              <a:buNone/>
            </a:pPr>
            <a:r>
              <a:rPr lang="hr-HR" sz="1800" dirty="0" smtClean="0"/>
              <a:t>	   </a:t>
            </a:r>
            <a:r>
              <a:rPr lang="de-DE" sz="1800" dirty="0" smtClean="0"/>
              <a:t> </a:t>
            </a:r>
            <a:r>
              <a:rPr lang="hr-HR" sz="1800" i="1" dirty="0" smtClean="0"/>
              <a:t>O, </a:t>
            </a:r>
            <a:r>
              <a:rPr lang="hr-HR" sz="1800" i="1" u="sng" dirty="0" err="1" smtClean="0"/>
              <a:t>Mutter</a:t>
            </a:r>
            <a:r>
              <a:rPr lang="hr-HR" sz="1800" i="1" dirty="0" smtClean="0"/>
              <a:t>, </a:t>
            </a:r>
            <a:r>
              <a:rPr lang="hr-HR" sz="1800" i="1" dirty="0" err="1" smtClean="0"/>
              <a:t>was</a:t>
            </a:r>
            <a:r>
              <a:rPr lang="hr-HR" sz="1800" i="1" dirty="0" smtClean="0"/>
              <a:t> f</a:t>
            </a:r>
            <a:r>
              <a:rPr lang="de-DE" sz="1800" i="1" dirty="0" err="1" smtClean="0"/>
              <a:t>ür</a:t>
            </a:r>
            <a:r>
              <a:rPr lang="de-DE" sz="1800" i="1" dirty="0" smtClean="0"/>
              <a:t> ein fesches Mädel! </a:t>
            </a:r>
            <a:r>
              <a:rPr lang="de-DE" sz="1800" dirty="0" smtClean="0"/>
              <a:t>(KR 69)</a:t>
            </a:r>
            <a:endParaRPr lang="hr-HR" sz="1800" dirty="0" smtClean="0"/>
          </a:p>
          <a:p>
            <a:pPr lvl="1" algn="just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975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1800" dirty="0" smtClean="0"/>
              <a:t>Komunikativne šablone u sentimentalnim dijalozima u pripovijetkama </a:t>
            </a:r>
            <a:r>
              <a:rPr lang="hr-HR" sz="1800" i="1" dirty="0" smtClean="0"/>
              <a:t>Doživljaji </a:t>
            </a:r>
            <a:r>
              <a:rPr lang="hr-HR" sz="1800" i="1" dirty="0" err="1" smtClean="0"/>
              <a:t>Nikoletine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Bursaća</a:t>
            </a:r>
            <a:r>
              <a:rPr lang="hr-HR" sz="1800" dirty="0" smtClean="0"/>
              <a:t> i njihovi prijevodi na njemački jezik</a:t>
            </a:r>
            <a:r>
              <a:rPr lang="hr-HR" sz="1800" dirty="0"/>
              <a:t/>
            </a:r>
            <a:br>
              <a:rPr lang="hr-HR" sz="1800" dirty="0"/>
            </a:b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marL="1426464" lvl="8" indent="0" algn="ctr">
              <a:buNone/>
            </a:pPr>
            <a:endParaRPr lang="hr-HR" dirty="0" smtClean="0"/>
          </a:p>
          <a:p>
            <a:pPr marL="1426464" lvl="8" indent="0" algn="just">
              <a:buNone/>
            </a:pPr>
            <a:r>
              <a:rPr lang="hr-HR" sz="2800" dirty="0" smtClean="0"/>
              <a:t>               </a:t>
            </a:r>
            <a:r>
              <a:rPr lang="de-DE" sz="3200" dirty="0" err="1" smtClean="0"/>
              <a:t>Hvala</a:t>
            </a:r>
            <a:r>
              <a:rPr lang="de-DE" sz="3200" dirty="0" smtClean="0"/>
              <a:t> na </a:t>
            </a:r>
            <a:r>
              <a:rPr lang="de-DE" sz="3200" dirty="0" err="1" smtClean="0"/>
              <a:t>pa</a:t>
            </a:r>
            <a:r>
              <a:rPr lang="hr-HR" sz="3200" dirty="0" smtClean="0"/>
              <a:t>ž</a:t>
            </a:r>
            <a:r>
              <a:rPr lang="de-DE" sz="3200" dirty="0" err="1" smtClean="0"/>
              <a:t>nji</a:t>
            </a:r>
            <a:r>
              <a:rPr lang="de-DE" sz="3200" dirty="0" smtClean="0"/>
              <a:t>!</a:t>
            </a:r>
            <a:endParaRPr lang="hr-HR" sz="3200" dirty="0" smtClean="0"/>
          </a:p>
          <a:p>
            <a:pPr marL="1426464" lvl="8" indent="0">
              <a:buNone/>
            </a:pPr>
            <a:endParaRPr lang="hr-HR" sz="2800" dirty="0" smtClean="0"/>
          </a:p>
          <a:p>
            <a:pPr marL="1426464" lvl="8" indent="0">
              <a:buNone/>
            </a:pPr>
            <a:endParaRPr lang="hr-HR" sz="2400" dirty="0" smtClean="0"/>
          </a:p>
          <a:p>
            <a:pPr marL="1426464" lvl="8" indent="0" algn="ctr">
              <a:buNone/>
            </a:pPr>
            <a:endParaRPr lang="hr-HR" sz="2400" dirty="0" smtClean="0"/>
          </a:p>
          <a:p>
            <a:pPr marL="1426464" lvl="8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	   </a:t>
            </a:r>
            <a:r>
              <a:rPr lang="hr-HR" sz="1800" dirty="0" err="1" smtClean="0"/>
              <a:t>matulina</a:t>
            </a:r>
            <a:r>
              <a:rPr lang="hr-HR" sz="1800" dirty="0" smtClean="0"/>
              <a:t>@</a:t>
            </a:r>
            <a:r>
              <a:rPr lang="hr-HR" sz="1800" dirty="0" err="1" smtClean="0"/>
              <a:t>unizd.hr</a:t>
            </a:r>
            <a:endParaRPr lang="hr-HR" sz="1800" dirty="0"/>
          </a:p>
          <a:p>
            <a:pPr algn="ctr"/>
            <a:endParaRPr lang="hr-HR" sz="2800" dirty="0"/>
          </a:p>
        </p:txBody>
      </p:sp>
    </p:spTree>
    <p:extLst>
      <p:ext uri="{BB962C8B-B14F-4D97-AF65-F5344CB8AC3E}">
        <p14:creationId xmlns="" xmlns:p14="http://schemas.microsoft.com/office/powerpoint/2010/main" val="1196288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136</TotalTime>
  <Words>475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Soho</vt:lpstr>
      <vt:lpstr>Komunikativne šablone u sentimentalnim dijalozima u pripovijetkama Doživljaji nikoletine Bursaća i njihovi prijevodi na njemački jezik</vt:lpstr>
      <vt:lpstr>Korpus</vt:lpstr>
      <vt:lpstr>Definicija</vt:lpstr>
      <vt:lpstr> Polazišta u analizi korpusa</vt:lpstr>
      <vt:lpstr>Segmenti teksta koji su relevantni za analizu KŠ</vt:lpstr>
      <vt:lpstr>Translatološka analiza  </vt:lpstr>
      <vt:lpstr>Prevoditeljski postupci u slučaju nulte ekvivalencije</vt:lpstr>
      <vt:lpstr>Komunikativne šablone u sentimentalnim dijalozima u pripovijetkama Doživljaji Nikoletine Bursaća i njihovi prijevodi na njemački jezik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Phraseologische Vergleiche im Roman Travnička hronika und ihre Translate in der deutschen Übersetzung Wesire und Konsuln</dc:title>
  <dc:creator>apintaric</dc:creator>
  <cp:lastModifiedBy>Merisa</cp:lastModifiedBy>
  <cp:revision>39</cp:revision>
  <cp:lastPrinted>2013-09-27T09:24:00Z</cp:lastPrinted>
  <dcterms:created xsi:type="dcterms:W3CDTF">2013-09-27T08:59:10Z</dcterms:created>
  <dcterms:modified xsi:type="dcterms:W3CDTF">2014-08-29T08:27:18Z</dcterms:modified>
</cp:coreProperties>
</file>