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77" r:id="rId3"/>
    <p:sldId id="302" r:id="rId4"/>
    <p:sldId id="303" r:id="rId5"/>
    <p:sldId id="305" r:id="rId6"/>
    <p:sldId id="306" r:id="rId7"/>
    <p:sldId id="308" r:id="rId8"/>
    <p:sldId id="309" r:id="rId9"/>
    <p:sldId id="271" r:id="rId10"/>
    <p:sldId id="272" r:id="rId11"/>
    <p:sldId id="273" r:id="rId12"/>
    <p:sldId id="312" r:id="rId13"/>
    <p:sldId id="316" r:id="rId14"/>
    <p:sldId id="317" r:id="rId15"/>
    <p:sldId id="318" r:id="rId16"/>
    <p:sldId id="301" r:id="rId17"/>
    <p:sldId id="278" r:id="rId18"/>
    <p:sldId id="280" r:id="rId19"/>
    <p:sldId id="288" r:id="rId20"/>
    <p:sldId id="321" r:id="rId21"/>
    <p:sldId id="322" r:id="rId22"/>
    <p:sldId id="323" r:id="rId23"/>
    <p:sldId id="325" r:id="rId24"/>
    <p:sldId id="284" r:id="rId25"/>
    <p:sldId id="266" r:id="rId26"/>
    <p:sldId id="292" r:id="rId27"/>
    <p:sldId id="293" r:id="rId28"/>
    <p:sldId id="267" r:id="rId29"/>
    <p:sldId id="262" r:id="rId30"/>
    <p:sldId id="261" r:id="rId31"/>
    <p:sldId id="283" r:id="rId32"/>
    <p:sldId id="337" r:id="rId33"/>
    <p:sldId id="298" r:id="rId34"/>
    <p:sldId id="287" r:id="rId35"/>
    <p:sldId id="341" r:id="rId36"/>
    <p:sldId id="342" r:id="rId37"/>
    <p:sldId id="335" r:id="rId38"/>
    <p:sldId id="344" r:id="rId39"/>
    <p:sldId id="311" r:id="rId40"/>
    <p:sldId id="345" r:id="rId41"/>
    <p:sldId id="347" r:id="rId42"/>
    <p:sldId id="346" r:id="rId43"/>
    <p:sldId id="34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4" autoAdjust="0"/>
    <p:restoredTop sz="9466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75EE-3242-4680-A300-3F477959F8E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0950E-0F37-49B0-93EC-728A5D20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950E-0F37-49B0-93EC-728A5D204D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80CB-FA6D-4981-8ABE-B87D2C1328A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A941-0316-46C8-8283-47CC939C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1905000"/>
            <a:ext cx="8077200" cy="434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6248400"/>
            <a:ext cx="4495800" cy="609600"/>
          </a:xfrm>
        </p:spPr>
        <p:txBody>
          <a:bodyPr>
            <a:normAutofit/>
          </a:bodyPr>
          <a:lstStyle/>
          <a:p>
            <a:r>
              <a:rPr lang="sr-Cyrl-RS" sz="1600" dirty="0" smtClean="0">
                <a:solidFill>
                  <a:schemeClr val="bg1">
                    <a:lumMod val="50000"/>
                  </a:schemeClr>
                </a:solidFill>
              </a:rPr>
              <a:t>Аутор презентације: Драгослава Жутић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5" name="Picture 4" descr="nn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7000"/>
            <a:ext cx="4248743" cy="26768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6096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Ћопићев Насрадин наспрам Насрадина у народним анегдотама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2590800"/>
            <a:ext cx="4648200" cy="29718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Библиографија о Насрадину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    </a:t>
            </a:r>
            <a:r>
              <a:rPr lang="en-US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sr-Cyrl-RS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вропски оквири</a:t>
            </a:r>
            <a:r>
              <a:rPr lang="sr-Cyrl-RS" dirty="0" smtClean="0"/>
              <a:t>:</a:t>
            </a:r>
          </a:p>
          <a:p>
            <a:r>
              <a:rPr lang="sr-Cyrl-RS" dirty="0" smtClean="0"/>
              <a:t>Лајденски рукопис из 1625. </a:t>
            </a:r>
            <a:r>
              <a:rPr lang="en-US" dirty="0" smtClean="0"/>
              <a:t>(</a:t>
            </a:r>
            <a:r>
              <a:rPr lang="sr-Cyrl-RS" dirty="0" smtClean="0"/>
              <a:t>76 шала</a:t>
            </a:r>
            <a:r>
              <a:rPr lang="en-US" dirty="0" smtClean="0"/>
              <a:t>)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 </a:t>
            </a:r>
            <a:r>
              <a:rPr lang="sr-Cyrl-RS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Јужнословенски простор</a:t>
            </a:r>
            <a:r>
              <a:rPr lang="sr-Cyrl-RS" dirty="0" smtClean="0"/>
              <a:t>:</a:t>
            </a:r>
          </a:p>
          <a:p>
            <a:r>
              <a:rPr lang="sr-Cyrl-RS" dirty="0" smtClean="0"/>
              <a:t>Никола Паликућа, прва књига превода ,,</a:t>
            </a:r>
            <a:r>
              <a:rPr lang="en-US" dirty="0" err="1" smtClean="0"/>
              <a:t>iz</a:t>
            </a:r>
            <a:r>
              <a:rPr lang="sr-Cyrl-RS" dirty="0" smtClean="0"/>
              <a:t> та</a:t>
            </a:r>
            <a:r>
              <a:rPr lang="en-US" dirty="0" err="1" smtClean="0"/>
              <a:t>lijanskog</a:t>
            </a:r>
            <a:r>
              <a:rPr lang="en-US" dirty="0" smtClean="0"/>
              <a:t> u </a:t>
            </a:r>
            <a:r>
              <a:rPr lang="en-US" dirty="0" err="1" smtClean="0"/>
              <a:t>arvatski</a:t>
            </a:r>
            <a:r>
              <a:rPr lang="en-US" dirty="0" smtClean="0"/>
              <a:t>”</a:t>
            </a:r>
            <a:r>
              <a:rPr lang="sr-Cyrl-RS" dirty="0" smtClean="0"/>
              <a:t> 1771.</a:t>
            </a:r>
            <a:r>
              <a:rPr lang="en-US" dirty="0" smtClean="0"/>
              <a:t> (</a:t>
            </a:r>
            <a:r>
              <a:rPr lang="sr-Cyrl-RS" dirty="0" smtClean="0"/>
              <a:t>поновљена издања из 1799, 1857. и 1862.</a:t>
            </a:r>
            <a:r>
              <a:rPr lang="en-US" dirty="0" smtClean="0"/>
              <a:t>)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 </a:t>
            </a:r>
            <a:r>
              <a:rPr lang="sr-Cyrl-RS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Штампана турска издања</a:t>
            </a:r>
            <a:r>
              <a:rPr lang="sr-Cyrl-RS" dirty="0" smtClean="0"/>
              <a:t>:</a:t>
            </a:r>
          </a:p>
          <a:p>
            <a:r>
              <a:rPr lang="sr-Cyrl-RS" dirty="0" smtClean="0"/>
              <a:t>Године 1837. ’народна књига’ о Насредин -хоџи објављена у Истанбулу</a:t>
            </a:r>
            <a:r>
              <a:rPr lang="en-US" dirty="0" smtClean="0"/>
              <a:t> (</a:t>
            </a:r>
            <a:r>
              <a:rPr lang="sr-Cyrl-RS" dirty="0" smtClean="0"/>
              <a:t>125 прича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sr-Cyrl-RS" dirty="0" smtClean="0"/>
              <a:t>Збирка Мехмеда Тевфика </a:t>
            </a:r>
            <a:r>
              <a:rPr lang="sr-Cyrl-RS" i="1" dirty="0" smtClean="0"/>
              <a:t>Чајлака</a:t>
            </a:r>
            <a:r>
              <a:rPr lang="sr-Cyrl-RS" dirty="0" smtClean="0"/>
              <a:t>, 1888. </a:t>
            </a:r>
            <a:r>
              <a:rPr lang="en-US" dirty="0" smtClean="0"/>
              <a:t>(</a:t>
            </a:r>
            <a:r>
              <a:rPr lang="sr-Cyrl-RS" dirty="0" smtClean="0"/>
              <a:t>превођена и прештампавана на преласку </a:t>
            </a:r>
            <a:r>
              <a:rPr lang="en-US" dirty="0" smtClean="0"/>
              <a:t>XIX</a:t>
            </a:r>
            <a:r>
              <a:rPr lang="sr-Cyrl-RS" dirty="0" smtClean="0"/>
              <a:t> у </a:t>
            </a:r>
            <a:r>
              <a:rPr lang="en-US" dirty="0" smtClean="0"/>
              <a:t>XX</a:t>
            </a:r>
            <a:r>
              <a:rPr lang="sr-Cyrl-RS" dirty="0" smtClean="0"/>
              <a:t> в.</a:t>
            </a:r>
            <a:r>
              <a:rPr lang="en-US" dirty="0" smtClean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6" name="Chevron 5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1524000"/>
            <a:ext cx="3124200" cy="472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1037"/>
            <a:ext cx="2819400" cy="4906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r-Cyrl-RS" dirty="0" smtClean="0"/>
          </a:p>
          <a:p>
            <a:r>
              <a:rPr lang="sr-Cyrl-RS" sz="8000" dirty="0" smtClean="0"/>
              <a:t>Бројни појединачни преводи појављивали су се у: </a:t>
            </a:r>
          </a:p>
          <a:p>
            <a:pPr>
              <a:buNone/>
            </a:pPr>
            <a:r>
              <a:rPr lang="sr-Cyrl-RS" sz="8000" dirty="0" smtClean="0"/>
              <a:t>      - дневним новинама</a:t>
            </a:r>
          </a:p>
          <a:p>
            <a:pPr>
              <a:buNone/>
            </a:pPr>
            <a:r>
              <a:rPr lang="sr-Cyrl-RS" sz="8000" dirty="0" smtClean="0"/>
              <a:t>      - забавно-поучној периодици</a:t>
            </a:r>
          </a:p>
          <a:p>
            <a:pPr>
              <a:buNone/>
            </a:pPr>
            <a:r>
              <a:rPr lang="sr-Cyrl-RS" sz="8000" dirty="0" smtClean="0"/>
              <a:t>      - календарима</a:t>
            </a:r>
          </a:p>
          <a:p>
            <a:pPr>
              <a:buNone/>
            </a:pPr>
            <a:r>
              <a:rPr lang="en-US" sz="8000" dirty="0" smtClean="0"/>
              <a:t>   </a:t>
            </a:r>
            <a:endParaRPr lang="sr-Cyrl-RS" sz="8000" dirty="0" smtClean="0"/>
          </a:p>
          <a:p>
            <a:pPr>
              <a:buNone/>
            </a:pPr>
            <a:r>
              <a:rPr lang="sr-Cyrl-RS" sz="8000" dirty="0" smtClean="0"/>
              <a:t>     </a:t>
            </a:r>
            <a:r>
              <a:rPr lang="en-US" sz="8000" dirty="0" smtClean="0"/>
              <a:t> (</a:t>
            </a:r>
            <a:r>
              <a:rPr lang="sr-Cyrl-RS" sz="8000" dirty="0" smtClean="0"/>
              <a:t>немогуће је оштро разграничити шта је потекло из писаних извора а које приче су се преносиле усменим путем</a:t>
            </a:r>
            <a:r>
              <a:rPr lang="en-US" sz="8000" dirty="0" smtClean="0"/>
              <a:t>)</a:t>
            </a:r>
            <a:endParaRPr lang="en-US" sz="8000" dirty="0"/>
          </a:p>
        </p:txBody>
      </p:sp>
      <p:grpSp>
        <p:nvGrpSpPr>
          <p:cNvPr id="4" name="Group 3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5" name="Chevron 4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Библиографија о Насрадину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Magazini Zrenjan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3528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2.gstatic.com/images?q=tbn:ANd9GcSPlqcW0WDXiyiME8y_Bcjjj-64Bgg6-_UFuYDIImWTerHo717S9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0"/>
            <a:ext cx="2724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0.gstatic.com/images?q=tbn:ANd9GcQCpq1RGN7lbM61OM4ZBeOijaeEX6KsYBHucvPzWIUmdN0Ug3M_N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6764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agazini Zrenjani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676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5029200" cy="2209800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sr-Cyrl-RS" sz="3100" dirty="0" smtClean="0"/>
              <a:t>    Вук С. К. први  је указао на популарност Насрадина у усменом казивању у свом издању </a:t>
            </a:r>
            <a:r>
              <a:rPr lang="sr-Cyrl-RS" sz="3100" i="1" dirty="0" smtClean="0"/>
              <a:t>Пословица.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5" name="Picture 4" descr="http://t3.gstatic.com/images?q=tbn:ANd9GcSZFDkbOgeaTo09XRS62jxncC0_P8rveapytzaUz93Bap6K_EJH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1905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400" y="2286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Cyrl-R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Библиографија о Насрадину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rc_mi" descr="http://i777.photobucket.com/albums/yy54/MustraB/Stara%20Srbija/0018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1905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04800" y="43434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100" dirty="0" smtClean="0"/>
              <a:t>    Записи су укључени у Врчевићеве шаљиве народне приче 1868.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1295400"/>
            <a:ext cx="8763000" cy="26670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4038600"/>
            <a:ext cx="8763000" cy="25908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8" name="Chevron 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irc_mi" descr="http://www.antikvarne-knjige.com/knjige/images/products_thumbs/5677_1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600200"/>
            <a:ext cx="1304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rc_mi" descr="http://books.google.com/books?id=z2NLAQAAIAAJ&amp;printsec=frontcover&amp;img=1&amp;zoom=1&amp;imgtk=AFLRE73uuAHPBvxGxgnCpj92pMxV8Xur0wM3RmWAjV9Bq2pwPOMYvn2ZC94F0wJE1XkI4vGMNRzX1tuP9i021u6ylpHzW1jeqOyT89l9qQu8ZzoMAxfqZV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26720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2057399"/>
          </a:xfrm>
        </p:spPr>
        <p:txBody>
          <a:bodyPr>
            <a:normAutofit lnSpcReduction="10000"/>
          </a:bodyPr>
          <a:lstStyle/>
          <a:p>
            <a:endParaRPr lang="en-US" i="1" dirty="0" smtClean="0"/>
          </a:p>
          <a:p>
            <a:r>
              <a:rPr lang="sr-Latn-RS" sz="3100" i="1" dirty="0" smtClean="0"/>
              <a:t>Bosanske narodne pripovijetke </a:t>
            </a:r>
            <a:r>
              <a:rPr lang="sr-Cyrl-RS" sz="3100" dirty="0" smtClean="0"/>
              <a:t>из</a:t>
            </a:r>
            <a:r>
              <a:rPr lang="sr-Cyrl-RS" sz="3100" i="1" dirty="0" smtClean="0"/>
              <a:t> </a:t>
            </a:r>
            <a:r>
              <a:rPr lang="en-US" sz="3100" dirty="0" smtClean="0"/>
              <a:t>1870</a:t>
            </a:r>
            <a:r>
              <a:rPr lang="sr-Cyrl-RS" sz="3100" dirty="0" smtClean="0"/>
              <a:t>.</a:t>
            </a:r>
            <a:r>
              <a:rPr lang="sr-Latn-RS" sz="3100" dirty="0" smtClean="0"/>
              <a:t> </a:t>
            </a:r>
            <a:r>
              <a:rPr lang="en-US" sz="3100" dirty="0" smtClean="0"/>
              <a:t>(</a:t>
            </a:r>
            <a:r>
              <a:rPr lang="sr-Cyrl-RS" sz="3100" dirty="0" smtClean="0"/>
              <a:t>три новеле о Насарајдину</a:t>
            </a:r>
            <a:r>
              <a:rPr lang="en-US" sz="3100" dirty="0" smtClean="0"/>
              <a:t>)</a:t>
            </a:r>
            <a:endParaRPr lang="sr-Cyrl-RS" sz="3100" dirty="0" smtClean="0"/>
          </a:p>
          <a:p>
            <a:endParaRPr lang="en-US" dirty="0"/>
          </a:p>
        </p:txBody>
      </p:sp>
      <p:pic>
        <p:nvPicPr>
          <p:cNvPr id="4" name="Picture 3" descr="bosans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371600"/>
            <a:ext cx="1523999" cy="22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Cyrl-R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Библиографија о Насрадину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114800"/>
            <a:ext cx="4191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100" i="1" dirty="0" smtClean="0"/>
              <a:t>    </a:t>
            </a:r>
            <a:r>
              <a:rPr lang="sr-Latn-RS" sz="3100" i="1" dirty="0" smtClean="0"/>
              <a:t>Hrvatske narodne pjesme i pripoviedke iz Bosne</a:t>
            </a:r>
            <a:r>
              <a:rPr lang="sr-Cyrl-RS" sz="3100" i="1" dirty="0" smtClean="0"/>
              <a:t> </a:t>
            </a:r>
            <a:r>
              <a:rPr lang="en-US" sz="3100" dirty="0" smtClean="0"/>
              <a:t>(</a:t>
            </a:r>
            <a:r>
              <a:rPr lang="sr-Cyrl-RS" sz="3100" dirty="0" smtClean="0"/>
              <a:t>Никола Тординац, 1883.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1295400"/>
            <a:ext cx="8610600" cy="25146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3886200"/>
            <a:ext cx="8686800" cy="26670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2" name="Chevron 11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BLOGGER_PHOTO_ID_5243124806987023106" descr="http://1.bp.blogspot.com/_hkxFvt4iOiw/SMNSO5GAAwI/AAAAAAAABYY/5NUbV_UVjPI/s320/Tordinac+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1.bp.blogspot.com/-_bR9B6PKgDE/UZ4fEJpb29I/AAAAAAAAAB0/sp86LTWiMJ8/s1600/Nikola+Tordinac+nova+slika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19200"/>
            <a:ext cx="8763000" cy="26670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Библиографија о Насрадину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irc_mi" descr="http://t2.gstatic.com/images?q=tbn:ANd9GcS3d_dzeH_5V9U8nxV2rbMwRuS-jek82rTBo8dSYUHkZkKUIkcHn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1295400"/>
            <a:ext cx="49530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sr-Cyrl-RS" sz="3100" i="1" dirty="0" smtClean="0"/>
              <a:t>   </a:t>
            </a:r>
            <a:r>
              <a:rPr lang="sr-Latn-RS" sz="3100" i="1" dirty="0" smtClean="0"/>
              <a:t>Hrvatske narodne pjesme i pripoviedke iz Bosne</a:t>
            </a:r>
            <a:r>
              <a:rPr lang="sr-Cyrl-RS" sz="3100" i="1" dirty="0" smtClean="0"/>
              <a:t> </a:t>
            </a:r>
            <a:r>
              <a:rPr lang="en-US" sz="3100" dirty="0" smtClean="0"/>
              <a:t>(</a:t>
            </a:r>
            <a:r>
              <a:rPr lang="sr-Cyrl-RS" sz="3100" dirty="0" smtClean="0"/>
              <a:t>Камило Благајић, 1886.</a:t>
            </a:r>
            <a:r>
              <a:rPr lang="en-US" sz="3100" dirty="0" smtClean="0"/>
              <a:t>)</a:t>
            </a:r>
            <a:endParaRPr lang="sr-Cyrl-RS" sz="31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733800" y="3886200"/>
            <a:ext cx="5410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r-Cyrl-RS" sz="3100" dirty="0" smtClean="0"/>
              <a:t>   </a:t>
            </a:r>
            <a:r>
              <a:rPr lang="en-US" sz="3100" dirty="0" err="1" smtClean="0"/>
              <a:t>Rukovijet</a:t>
            </a:r>
            <a:r>
              <a:rPr lang="en-US" sz="3100" dirty="0" smtClean="0"/>
              <a:t> </a:t>
            </a:r>
            <a:r>
              <a:rPr lang="sr-Latn-RS" sz="3100" dirty="0" smtClean="0"/>
              <a:t>šale </a:t>
            </a:r>
            <a:r>
              <a:rPr lang="en-US" sz="3100" dirty="0" smtClean="0"/>
              <a:t>(</a:t>
            </a:r>
            <a:r>
              <a:rPr lang="sr-Cyrl-RS" sz="3100" dirty="0" smtClean="0"/>
              <a:t>Едхем Мулабдић</a:t>
            </a:r>
            <a:r>
              <a:rPr lang="en-US" sz="3100" dirty="0" smtClean="0"/>
              <a:t>, 1893.)</a:t>
            </a:r>
            <a:endParaRPr lang="sr-Latn-RS" sz="3100" dirty="0" smtClean="0"/>
          </a:p>
        </p:txBody>
      </p:sp>
      <p:pic>
        <p:nvPicPr>
          <p:cNvPr id="7" name="Picture 6" descr="edmeh_mulabdic (1) (Custom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3962400"/>
            <a:ext cx="8763000" cy="26670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1" name="Chevron 10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Библиографија о Насрадину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4373563"/>
          </a:xfrm>
        </p:spPr>
        <p:txBody>
          <a:bodyPr>
            <a:normAutofit fontScale="85000" lnSpcReduction="10000"/>
          </a:bodyPr>
          <a:lstStyle/>
          <a:p>
            <a:r>
              <a:rPr lang="sr-Cyrl-RS" i="1" dirty="0" smtClean="0"/>
              <a:t>Насрадин хоџа, његове шале, досетке, лакрдије у приповеткама </a:t>
            </a:r>
            <a:r>
              <a:rPr lang="en-US" dirty="0" smtClean="0"/>
              <a:t>(</a:t>
            </a:r>
            <a:r>
              <a:rPr lang="sr-Cyrl-RS" dirty="0" smtClean="0"/>
              <a:t> само иницијали </a:t>
            </a:r>
            <a:r>
              <a:rPr lang="en-US" dirty="0" smtClean="0"/>
              <a:t>1894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sr-Cyrl-RS" dirty="0" smtClean="0"/>
              <a:t>Друго издање: Стеван Сремац, </a:t>
            </a:r>
            <a:r>
              <a:rPr lang="sr-Cyrl-RS" i="1" dirty="0" smtClean="0"/>
              <a:t>Целокупна дела</a:t>
            </a:r>
            <a:r>
              <a:rPr lang="sr-Cyrl-RS" dirty="0" smtClean="0"/>
              <a:t>, књ</a:t>
            </a:r>
            <a:r>
              <a:rPr lang="en-US" dirty="0" smtClean="0"/>
              <a:t>. VI, </a:t>
            </a:r>
            <a:r>
              <a:rPr lang="sr-Cyrl-RS" dirty="0" smtClean="0"/>
              <a:t>Приповетке – Насрадин хоџа; Буадемове досетке и будалаштине, Загреб б. г.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www.srpskaknjizevnazadruga.com/images/foto/MALI%20ZABAVNIK/stevan%20sremac%20-%20trilogija/big/nasradin-hodz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581399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6" name="Chevron 5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600200"/>
            <a:ext cx="8610600" cy="10668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Збирка Насредин-хоџиних прича код Турака Велет Челеби</a:t>
            </a:r>
            <a:r>
              <a:rPr lang="en-US" dirty="0" smtClean="0"/>
              <a:t> (</a:t>
            </a:r>
            <a:r>
              <a:rPr lang="sr-Cyrl-RS" dirty="0" smtClean="0"/>
              <a:t>Бехаи</a:t>
            </a:r>
            <a:r>
              <a:rPr lang="en-US" dirty="0" smtClean="0"/>
              <a:t>)</a:t>
            </a:r>
            <a:r>
              <a:rPr lang="sr-Cyrl-RS" dirty="0" smtClean="0"/>
              <a:t>, 1926.</a:t>
            </a:r>
          </a:p>
          <a:p>
            <a:endParaRPr lang="sr-Cyrl-RS" dirty="0" smtClean="0"/>
          </a:p>
          <a:p>
            <a:r>
              <a:rPr lang="sr-Cyrl-RS" dirty="0" smtClean="0"/>
              <a:t>Издање Кемаледина Шукрија 1930. Издање и на француском</a:t>
            </a:r>
          </a:p>
          <a:p>
            <a:endParaRPr lang="sr-Cyrl-RS" dirty="0" smtClean="0"/>
          </a:p>
          <a:p>
            <a:r>
              <a:rPr lang="sr-Cyrl-RS" dirty="0" smtClean="0"/>
              <a:t>Издање Абдулбаки Гелпинарлија </a:t>
            </a:r>
            <a:r>
              <a:rPr lang="en-US" dirty="0" smtClean="0"/>
              <a:t>(225</a:t>
            </a:r>
            <a:r>
              <a:rPr lang="sr-Cyrl-RS" dirty="0" smtClean="0"/>
              <a:t> прича</a:t>
            </a:r>
            <a:r>
              <a:rPr lang="en-US" dirty="0" smtClean="0"/>
              <a:t>)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Библиографија о Насрадину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276600"/>
            <a:ext cx="8610600" cy="1066800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5029200"/>
            <a:ext cx="8610600" cy="106680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sr-Cyrl-RS" sz="2300" dirty="0" smtClean="0"/>
              <a:t>У нашој усменој књижевности </a:t>
            </a:r>
            <a:r>
              <a:rPr lang="en-US" sz="2300" dirty="0" smtClean="0"/>
              <a:t>- </a:t>
            </a:r>
            <a:r>
              <a:rPr lang="sr-Cyrl-RS" sz="2300" dirty="0" smtClean="0"/>
              <a:t>Насрадин или Насредин </a:t>
            </a:r>
          </a:p>
          <a:p>
            <a:r>
              <a:rPr lang="sr-Cyrl-RS" sz="2300" dirty="0" smtClean="0"/>
              <a:t>Овако су писали и Вук С. Караџић и С. Сремац </a:t>
            </a:r>
          </a:p>
          <a:p>
            <a:r>
              <a:rPr lang="sr-Cyrl-RS" sz="2300" dirty="0" smtClean="0"/>
              <a:t>Тако наставља и Ћопић што нам указује на:</a:t>
            </a:r>
          </a:p>
          <a:p>
            <a:pPr>
              <a:buNone/>
            </a:pPr>
            <a:r>
              <a:rPr lang="sr-Cyrl-RS" sz="2300" dirty="0" smtClean="0"/>
              <a:t>     - изворе</a:t>
            </a:r>
          </a:p>
          <a:p>
            <a:pPr>
              <a:buNone/>
            </a:pPr>
            <a:r>
              <a:rPr lang="sr-Cyrl-RS" sz="2300" dirty="0" smtClean="0"/>
              <a:t>    - традицију</a:t>
            </a:r>
          </a:p>
          <a:p>
            <a:pPr>
              <a:buNone/>
            </a:pPr>
            <a:r>
              <a:rPr lang="sr-Cyrl-RS" sz="2300" dirty="0" smtClean="0"/>
              <a:t>    - фолклор </a:t>
            </a:r>
          </a:p>
          <a:p>
            <a:pPr>
              <a:buNone/>
            </a:pPr>
            <a:r>
              <a:rPr lang="sr-Cyrl-RS" sz="2300" dirty="0" smtClean="0"/>
              <a:t>    - ткање народне приче</a:t>
            </a:r>
          </a:p>
          <a:p>
            <a:pPr>
              <a:buNone/>
            </a:pPr>
            <a:r>
              <a:rPr lang="sr-Cyrl-RS" sz="2300" dirty="0" smtClean="0"/>
              <a:t>    - пословице</a:t>
            </a:r>
          </a:p>
          <a:p>
            <a:pPr>
              <a:buNone/>
            </a:pPr>
            <a:r>
              <a:rPr lang="sr-Cyrl-RS" sz="2300" dirty="0" smtClean="0"/>
              <a:t>    - изреке</a:t>
            </a:r>
          </a:p>
          <a:p>
            <a:pPr>
              <a:buNone/>
            </a:pPr>
            <a:r>
              <a:rPr lang="sr-Cyrl-RS" sz="2300" dirty="0" smtClean="0"/>
              <a:t>    - анегдоте и досетке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6" name="Chevron 15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sr-Cyrl-RS" dirty="0" smtClean="0"/>
              <a:t> Одлика Насрадина из усмене књижевности садржана је у једној филозофији патње и стрпљења</a:t>
            </a:r>
            <a:r>
              <a:rPr lang="en-US" dirty="0" smtClean="0"/>
              <a:t>: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,,Све што Насрудин може јесте то што се захваљује Богу кад га стижу мање несреће.</a:t>
            </a:r>
            <a:r>
              <a:rPr lang="en-US" dirty="0" smtClean="0"/>
              <a:t>”  (</a:t>
            </a:r>
            <a:r>
              <a:rPr lang="sr-Cyrl-RS" dirty="0" smtClean="0"/>
              <a:t> </a:t>
            </a:r>
            <a:r>
              <a:rPr lang="en-US" dirty="0" smtClean="0"/>
              <a:t>Me</a:t>
            </a:r>
            <a:r>
              <a:rPr lang="sr-Cyrl-RS" dirty="0" smtClean="0"/>
              <a:t>ша Селимовић</a:t>
            </a:r>
            <a:r>
              <a:rPr lang="en-US" dirty="0" smtClean="0"/>
              <a:t>)</a:t>
            </a:r>
            <a:r>
              <a:rPr lang="sr-Cyrl-R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r>
              <a:rPr lang="sr-Cyrl-R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9" name="Chevron 8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То хуморно виђење света и живота одлика је сиромашних и обесправљених – комика појачава слику тешког живота</a:t>
            </a:r>
          </a:p>
          <a:p>
            <a:r>
              <a:rPr lang="sr-Cyrl-RS" dirty="0" smtClean="0"/>
              <a:t>Хоџин хумор је његова коб </a:t>
            </a:r>
            <a:r>
              <a:rPr lang="en-US" dirty="0" smtClean="0"/>
              <a:t>(</a:t>
            </a:r>
            <a:r>
              <a:rPr lang="sr-Cyrl-RS" dirty="0" smtClean="0"/>
              <a:t>Зашто се смејемо хоџи – предговор издању Абдулбаки Гелпинарли, шејхово проклетство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9" name="Chevron 8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Борци и бјегунци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1939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038600" cy="4648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dirty="0" smtClean="0"/>
              <a:t>    У средишту је Насрадин-хоџа:</a:t>
            </a:r>
          </a:p>
          <a:p>
            <a:r>
              <a:rPr lang="sr-Cyrl-RS" dirty="0" smtClean="0"/>
              <a:t>Носилац човекољубиве ширине и топлине</a:t>
            </a:r>
          </a:p>
          <a:p>
            <a:r>
              <a:rPr lang="sr-Cyrl-RS" dirty="0" smtClean="0"/>
              <a:t>Сањар и неимар лепшег, чаробнијег живота</a:t>
            </a:r>
          </a:p>
          <a:p>
            <a:r>
              <a:rPr lang="sr-Cyrl-RS" dirty="0" smtClean="0"/>
              <a:t>Несмирени и несмирљиви последник Сервантесова ,,витеза тужног лика</a:t>
            </a:r>
            <a:r>
              <a:rPr lang="en-US" dirty="0" smtClean="0"/>
              <a:t>”</a:t>
            </a:r>
          </a:p>
          <a:p>
            <a:r>
              <a:rPr lang="sr-Cyrl-RS" dirty="0" smtClean="0"/>
              <a:t>Сведок Шатобријану да се ,,са пуним срцем станује у празном свету</a:t>
            </a:r>
            <a:r>
              <a:rPr lang="en-US" dirty="0" smtClean="0"/>
              <a:t>”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 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sr-Cyrl-RS" sz="2400" dirty="0" smtClean="0"/>
              <a:t>Бошко Новаковић</a:t>
            </a:r>
            <a:r>
              <a:rPr lang="en-US" sz="2400" dirty="0" smtClean="0"/>
              <a:t>,</a:t>
            </a:r>
            <a:r>
              <a:rPr lang="sr-Cyrl-RS" sz="2400" dirty="0" smtClean="0"/>
              <a:t> </a:t>
            </a:r>
            <a:r>
              <a:rPr lang="sr-Cyrl-RS" sz="2400" i="1" dirty="0" smtClean="0"/>
              <a:t>На међупростору трагике и хумора</a:t>
            </a:r>
            <a:r>
              <a:rPr lang="en-US" sz="2400" i="1" dirty="0" smtClean="0"/>
              <a:t>, 1987, 43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irc_mi" descr="http://static.kupindoslike.com/BRANKO-COPIC-BOJOVNICI-I-BJEGUNCI_slika_XL_86343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4800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Најчешће једноепизодичне кратке шаљиве приче које за хоџино име везују: лажи, крађе, преваре, алогичне поступке</a:t>
            </a:r>
          </a:p>
          <a:p>
            <a:r>
              <a:rPr lang="sr-Cyrl-RS" dirty="0" smtClean="0"/>
              <a:t>Одликује их реалистичност</a:t>
            </a:r>
            <a:r>
              <a:rPr lang="en-US" dirty="0" smtClean="0"/>
              <a:t> (</a:t>
            </a:r>
            <a:r>
              <a:rPr lang="sr-Cyrl-RS" dirty="0" smtClean="0"/>
              <a:t>осликавају навике, веровања и обичаје који човека прате од рођења до смрти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sr-Cyrl-RS" dirty="0" smtClean="0"/>
              <a:t>Примери десакрализације</a:t>
            </a:r>
          </a:p>
          <a:p>
            <a:r>
              <a:rPr lang="sr-Cyrl-RS" dirty="0" smtClean="0"/>
              <a:t>Трагови веровања и магијских радњи</a:t>
            </a:r>
          </a:p>
          <a:p>
            <a:r>
              <a:rPr lang="sr-Cyrl-RS" dirty="0" smtClean="0"/>
              <a:t>Карактерише их:</a:t>
            </a:r>
          </a:p>
          <a:p>
            <a:pPr>
              <a:buNone/>
            </a:pPr>
            <a:r>
              <a:rPr lang="sr-Cyrl-RS" dirty="0" smtClean="0"/>
              <a:t>  - шкрт стваралачки поступак</a:t>
            </a:r>
          </a:p>
          <a:p>
            <a:pPr>
              <a:buNone/>
            </a:pPr>
            <a:r>
              <a:rPr lang="sr-Cyrl-RS" dirty="0" smtClean="0"/>
              <a:t>  - одсуство дескрипције</a:t>
            </a:r>
          </a:p>
          <a:p>
            <a:pPr>
              <a:buNone/>
            </a:pPr>
            <a:r>
              <a:rPr lang="sr-Cyrl-RS" dirty="0" smtClean="0"/>
              <a:t>  - истицање фабуле</a:t>
            </a:r>
          </a:p>
          <a:p>
            <a:r>
              <a:rPr lang="sr-Cyrl-RS" dirty="0" smtClean="0"/>
              <a:t>Често су у форми објашњења,</a:t>
            </a:r>
            <a:r>
              <a:rPr lang="sr-Latn-RS" dirty="0" smtClean="0"/>
              <a:t> </a:t>
            </a:r>
            <a:r>
              <a:rPr lang="sr-Cyrl-RS" dirty="0" smtClean="0"/>
              <a:t>пословице или развијене питалице</a:t>
            </a:r>
          </a:p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4" name="Picture 3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0" name="Chevron 9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48200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Насрадинов лик дат је мозаично, расут по свим причама</a:t>
            </a:r>
          </a:p>
          <a:p>
            <a:r>
              <a:rPr lang="sr-Cyrl-RS" sz="2800" dirty="0" smtClean="0"/>
              <a:t>Карактерише га дијалог, врло кратак </a:t>
            </a:r>
            <a:r>
              <a:rPr lang="en-US" sz="2800" dirty="0" smtClean="0"/>
              <a:t>(</a:t>
            </a:r>
            <a:r>
              <a:rPr lang="sr-Cyrl-RS" sz="2800" dirty="0" smtClean="0"/>
              <a:t>једно питање, један хоџин одговор, у виду реплике која разрешава сукоб</a:t>
            </a:r>
            <a:r>
              <a:rPr lang="en-US" sz="2800" dirty="0" smtClean="0"/>
              <a:t>)</a:t>
            </a:r>
            <a:endParaRPr lang="sr-Cyrl-RS" sz="2800" dirty="0" smtClean="0"/>
          </a:p>
          <a:p>
            <a:r>
              <a:rPr lang="sr-Cyrl-RS" sz="2800" dirty="0" smtClean="0"/>
              <a:t>Кроз дијалог се открива менталитет, нарав, психологија, дух времена...</a:t>
            </a:r>
          </a:p>
          <a:p>
            <a:pPr>
              <a:buNone/>
            </a:pPr>
            <a:r>
              <a:rPr lang="sr-Cyrl-RS" sz="2800" dirty="0" smtClean="0"/>
              <a:t>  </a:t>
            </a:r>
            <a:r>
              <a:rPr lang="en-US" sz="2800" dirty="0" smtClean="0"/>
              <a:t>  (</a:t>
            </a:r>
            <a:r>
              <a:rPr lang="sr-Cyrl-RS" sz="2800" dirty="0" smtClean="0"/>
              <a:t>Одговори необични, неочекивани, у виду</a:t>
            </a:r>
            <a:endParaRPr lang="sr-Latn-RS" sz="2800" dirty="0" smtClean="0"/>
          </a:p>
          <a:p>
            <a:pPr>
              <a:buNone/>
            </a:pPr>
            <a:r>
              <a:rPr lang="sr-Cyrl-RS" sz="2800" dirty="0" smtClean="0"/>
              <a:t> </a:t>
            </a:r>
            <a:r>
              <a:rPr lang="sr-Latn-RS" sz="2800" dirty="0" smtClean="0"/>
              <a:t>  </a:t>
            </a:r>
            <a:r>
              <a:rPr lang="en-US" sz="2800" dirty="0" smtClean="0"/>
              <a:t> </a:t>
            </a:r>
            <a:r>
              <a:rPr lang="sr-Cyrl-RS" sz="2800" dirty="0" smtClean="0"/>
              <a:t>питања која наводе на размишљање</a:t>
            </a:r>
            <a:r>
              <a:rPr lang="en-US" sz="2800" dirty="0" smtClean="0"/>
              <a:t>)</a:t>
            </a:r>
            <a:endParaRPr lang="sr-Cyrl-R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5" name="Chevron 4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Социјални моменат: присутан кроз акцију јунака – </a:t>
            </a:r>
            <a:r>
              <a:rPr lang="en-US" dirty="0" smtClean="0"/>
              <a:t>(</a:t>
            </a:r>
            <a:r>
              <a:rPr lang="sr-Cyrl-RS" dirty="0" smtClean="0"/>
              <a:t>сиромашан у свим верзијама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sr-Cyrl-RS" dirty="0" smtClean="0"/>
              <a:t>Револуционарност јунака, смелост: </a:t>
            </a:r>
          </a:p>
          <a:p>
            <a:pPr>
              <a:buNone/>
            </a:pPr>
            <a:r>
              <a:rPr lang="sr-Cyrl-RS" dirty="0" smtClean="0"/>
              <a:t>    износи свој став који је другачији од </a:t>
            </a:r>
          </a:p>
          <a:p>
            <a:pPr>
              <a:buNone/>
            </a:pPr>
            <a:r>
              <a:rPr lang="sr-Cyrl-RS" dirty="0" smtClean="0"/>
              <a:t>    става владајућих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7" name="Chevron 6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2286000"/>
            <a:ext cx="3581400" cy="434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00600" y="2286000"/>
            <a:ext cx="3581400" cy="434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dirty="0"/>
          </a:p>
        </p:txBody>
      </p:sp>
      <p:pic>
        <p:nvPicPr>
          <p:cNvPr id="4" name="Picture 4" descr="http://t2.gstatic.com/images?q=tbn:ANd9GcSE40NrmXEMkvUkgoBrLWbAcwCbZn1FL32jjz5BFhsWT4Xvi7Oto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429000"/>
            <a:ext cx="3386470" cy="311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29200" y="2438400"/>
            <a:ext cx="2971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  Хоџа је понекад инфантилан – хумор близак гротески.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14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  Некад  га карактерише дубока мисаоност.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24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Амбивалентност јунака: спој </a:t>
            </a:r>
            <a:r>
              <a:rPr lang="sr-Cyrl-RS" sz="2400" b="1" u="sng" dirty="0" smtClean="0"/>
              <a:t>мудрости</a:t>
            </a:r>
            <a:r>
              <a:rPr lang="sr-Cyrl-RS" sz="2400" dirty="0" smtClean="0"/>
              <a:t> и </a:t>
            </a:r>
            <a:r>
              <a:rPr lang="sr-Cyrl-RS" sz="2400" b="1" u="sng" dirty="0" smtClean="0"/>
              <a:t>лудости  </a:t>
            </a:r>
            <a:endParaRPr lang="en-US" sz="2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133600" y="16764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sr-Cyrl-RS" sz="1400" dirty="0" smtClean="0"/>
              <a:t>                                                                </a:t>
            </a:r>
            <a:endParaRPr lang="en-US" dirty="0"/>
          </a:p>
        </p:txBody>
      </p:sp>
      <p:pic>
        <p:nvPicPr>
          <p:cNvPr id="9" name="Picture 23" descr="C:\Users\Zutic\AppData\Local\Microsoft\Windows\Temporary Internet Files\Content.IE5\EJ7B8V18\MC90033154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257800"/>
            <a:ext cx="1066800" cy="136798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3" name="Chevron 12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674" name="Picture 2" descr="http://gurdjieffdominican.com/mulla_Nassr_eddin_gurdjieff_files/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505200"/>
            <a:ext cx="1877856" cy="291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1" descr="C:\Users\Zutic\AppData\Local\Microsoft\Windows\Temporary Internet Files\Content.IE5\O3CSMCNY\MC90028645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1099222" cy="139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Насрадин у усменој традицији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sr-Cyrl-RS" sz="4400" dirty="0" smtClean="0"/>
              <a:t>Може се пратити у релацијама:</a:t>
            </a:r>
          </a:p>
          <a:p>
            <a:pPr>
              <a:buNone/>
            </a:pPr>
            <a:r>
              <a:rPr lang="sr-Cyrl-RS" sz="4400" dirty="0" smtClean="0"/>
              <a:t>  - однос према религији – на мети хумора је однос према Богу, молитвама, веровањима</a:t>
            </a:r>
          </a:p>
          <a:p>
            <a:pPr>
              <a:buNone/>
            </a:pPr>
            <a:r>
              <a:rPr lang="sr-Cyrl-RS" sz="4400" dirty="0" smtClean="0"/>
              <a:t>  - у кући и у породици – дат кроз односе старијих и млађих, мужа и жене, родитеља и деце, село и град</a:t>
            </a:r>
          </a:p>
          <a:p>
            <a:pPr>
              <a:buNone/>
            </a:pPr>
            <a:r>
              <a:rPr lang="sr-Cyrl-RS" sz="4400" dirty="0" smtClean="0"/>
              <a:t>  - однос према другима – у сукобу са чаршијом и њеним моралом </a:t>
            </a:r>
            <a:r>
              <a:rPr lang="en-US" sz="4400" dirty="0" smtClean="0"/>
              <a:t>(</a:t>
            </a:r>
            <a:r>
              <a:rPr lang="sr-Cyrl-RS" sz="4400" dirty="0" smtClean="0"/>
              <a:t>моћнима, себи равнима и нижима</a:t>
            </a:r>
            <a:r>
              <a:rPr lang="en-US" sz="4400" dirty="0" smtClean="0"/>
              <a:t>)</a:t>
            </a:r>
            <a:r>
              <a:rPr lang="sr-Cyrl-RS" sz="4400" dirty="0" smtClean="0"/>
              <a:t> – С. Сремац</a:t>
            </a:r>
          </a:p>
          <a:p>
            <a:pPr>
              <a:buNone/>
            </a:pPr>
            <a:r>
              <a:rPr lang="sr-Cyrl-RS" sz="4400" dirty="0" smtClean="0"/>
              <a:t>  </a:t>
            </a:r>
            <a:r>
              <a:rPr lang="en-US" sz="4400" dirty="0" smtClean="0"/>
              <a:t>- </a:t>
            </a:r>
            <a:r>
              <a:rPr lang="sr-Cyrl-RS" sz="4400" dirty="0" smtClean="0"/>
              <a:t>однос према магарцу – неке шаљиве приче тако су и груписане</a:t>
            </a:r>
          </a:p>
          <a:p>
            <a:pPr>
              <a:buNone/>
            </a:pPr>
            <a:endParaRPr lang="sr-Cyrl-RS" sz="4400" dirty="0" smtClean="0"/>
          </a:p>
          <a:p>
            <a:pPr>
              <a:buNone/>
            </a:pPr>
            <a:r>
              <a:rPr lang="en-US" sz="4400" dirty="0" smtClean="0"/>
              <a:t>*</a:t>
            </a:r>
            <a:r>
              <a:rPr lang="sr-Cyrl-RS" sz="4400" dirty="0" smtClean="0"/>
              <a:t>Код Алије Исаковића анегдоте су груписане према </a:t>
            </a:r>
          </a:p>
          <a:p>
            <a:pPr>
              <a:buNone/>
            </a:pPr>
            <a:r>
              <a:rPr lang="sr-Cyrl-RS" sz="4400" dirty="0" smtClean="0"/>
              <a:t>хумору: детињи, црни, футуристички, дадаистички,</a:t>
            </a:r>
          </a:p>
          <a:p>
            <a:pPr>
              <a:buNone/>
            </a:pPr>
            <a:r>
              <a:rPr lang="sr-Cyrl-RS" sz="4400" dirty="0" smtClean="0"/>
              <a:t>филозофски</a:t>
            </a: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5" name="Picture 4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495800"/>
            <a:ext cx="1378132" cy="1828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62000" y="1219200"/>
            <a:ext cx="7620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/>
              <a:t>Ћопић није прерађивао постојеће приче о Насрадину</a:t>
            </a:r>
          </a:p>
          <a:p>
            <a:r>
              <a:rPr lang="sr-Cyrl-RS" dirty="0" smtClean="0"/>
              <a:t>преузео </a:t>
            </a:r>
            <a:r>
              <a:rPr lang="en-US" dirty="0" smtClean="0"/>
              <a:t>je </a:t>
            </a:r>
            <a:r>
              <a:rPr lang="sr-Cyrl-RS" dirty="0" smtClean="0"/>
              <a:t>лик главног јунака</a:t>
            </a:r>
          </a:p>
          <a:p>
            <a:r>
              <a:rPr lang="sr-Cyrl-RS" dirty="0" smtClean="0"/>
              <a:t>средина у којој се јунак креће је Босна, са својом тешком историјом, у немирно време буна и ратова, специфична</a:t>
            </a:r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9" name="Chevron 8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sr-Cyrl-RS" dirty="0" smtClean="0"/>
              <a:t>Превазилази поједностављено казивање:</a:t>
            </a:r>
          </a:p>
          <a:p>
            <a:pPr>
              <a:buNone/>
            </a:pPr>
            <a:r>
              <a:rPr lang="sr-Cyrl-RS" dirty="0" smtClean="0"/>
              <a:t>   - приче са социјалном тематиком</a:t>
            </a:r>
            <a:r>
              <a:rPr lang="en-US" dirty="0" smtClean="0"/>
              <a:t> </a:t>
            </a:r>
            <a:endParaRPr lang="sr-Cyrl-RS" dirty="0" smtClean="0"/>
          </a:p>
          <a:p>
            <a:pPr>
              <a:buNone/>
            </a:pPr>
            <a:r>
              <a:rPr lang="en-US" dirty="0" smtClean="0"/>
              <a:t>   - </a:t>
            </a:r>
            <a:r>
              <a:rPr lang="sr-Cyrl-RS" dirty="0" smtClean="0"/>
              <a:t>поглед на друштво, хуморно виђење света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en-US" dirty="0" smtClean="0"/>
              <a:t>  - </a:t>
            </a:r>
            <a:r>
              <a:rPr lang="sr-Cyrl-RS" dirty="0" smtClean="0"/>
              <a:t>неправда се не казује непосредно већ се уткива у богату и слојевиту структуру прозе</a:t>
            </a:r>
          </a:p>
          <a:p>
            <a:pPr>
              <a:buNone/>
            </a:pPr>
            <a:r>
              <a:rPr lang="en-US" dirty="0" smtClean="0"/>
              <a:t>   -</a:t>
            </a:r>
            <a:r>
              <a:rPr lang="sr-Cyrl-RS" dirty="0" smtClean="0"/>
              <a:t> смисао о савременим и универзалним проблемима писац ставља у миље близак историји и легенди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8" name="Chevron 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sr-Cyrl-RS" dirty="0" smtClean="0"/>
              <a:t>монолог</a:t>
            </a:r>
          </a:p>
          <a:p>
            <a:r>
              <a:rPr lang="sr-Cyrl-RS" dirty="0" smtClean="0"/>
              <a:t> дијалог</a:t>
            </a:r>
          </a:p>
          <a:p>
            <a:r>
              <a:rPr lang="sr-Cyrl-RS" dirty="0" smtClean="0"/>
              <a:t> карактеризација ликова</a:t>
            </a:r>
          </a:p>
          <a:p>
            <a:r>
              <a:rPr lang="sr-Cyrl-RS" dirty="0" smtClean="0"/>
              <a:t> из свега тога избија пишчев став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8" name="Chevron 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Cyrl-RS" dirty="0" smtClean="0"/>
          </a:p>
          <a:p>
            <a:r>
              <a:rPr lang="sr-Cyrl-RS" dirty="0" smtClean="0"/>
              <a:t>присуство дескрипције </a:t>
            </a:r>
            <a:r>
              <a:rPr lang="en-US" dirty="0" smtClean="0"/>
              <a:t>(</a:t>
            </a:r>
            <a:r>
              <a:rPr lang="sr-Cyrl-RS" dirty="0" smtClean="0"/>
              <a:t>уношење сликарских елемената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sr-Cyrl-RS" dirty="0" smtClean="0"/>
              <a:t>тамна боја </a:t>
            </a:r>
            <a:r>
              <a:rPr lang="en-US" dirty="0" smtClean="0"/>
              <a:t>(</a:t>
            </a:r>
            <a:r>
              <a:rPr lang="sr-Cyrl-RS" dirty="0" smtClean="0"/>
              <a:t>али и светлост када се налази на врх кланца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sr-Cyrl-RS" dirty="0" smtClean="0"/>
              <a:t>оскудан, сиромашан миље </a:t>
            </a:r>
            <a:r>
              <a:rPr lang="en-US" dirty="0" smtClean="0"/>
              <a:t>(</a:t>
            </a:r>
            <a:r>
              <a:rPr lang="sr-Cyrl-RS" dirty="0" smtClean="0"/>
              <a:t>на песковитом и неплодном земљишту џемат са тридесетак сиромашних муслиманских кућица</a:t>
            </a:r>
            <a:r>
              <a:rPr lang="en-US" dirty="0" smtClean="0"/>
              <a:t>)</a:t>
            </a:r>
            <a:endParaRPr lang="sr-Cyrl-RS" dirty="0" smtClean="0"/>
          </a:p>
          <a:p>
            <a:pPr lvl="0"/>
            <a:r>
              <a:rPr lang="sr-Cyrl-RS" dirty="0" smtClean="0"/>
              <a:t>лишен свега што је у многим причама о Насрадину словило за будалаштине</a:t>
            </a:r>
            <a:endParaRPr lang="en-US" sz="2400" dirty="0" smtClean="0"/>
          </a:p>
          <a:p>
            <a:endParaRPr lang="sr-Cyrl-RS" sz="2400" i="1" dirty="0" smtClean="0"/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8" name="Chevron 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191000"/>
            <a:ext cx="8077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sr-Cyrl-RS" dirty="0" smtClean="0"/>
              <a:t>изузетно хуман, око себе види само оно што је људско </a:t>
            </a:r>
            <a:r>
              <a:rPr lang="en-US" dirty="0" smtClean="0"/>
              <a:t>(</a:t>
            </a:r>
            <a:r>
              <a:rPr lang="sr-Cyrl-RS" dirty="0" smtClean="0"/>
              <a:t>хоџа, а у себи руши све границе које постоје међу верама</a:t>
            </a:r>
            <a:r>
              <a:rPr lang="en-US" dirty="0" smtClean="0"/>
              <a:t>)</a:t>
            </a:r>
          </a:p>
          <a:p>
            <a:r>
              <a:rPr lang="sr-Cyrl-RS" dirty="0" smtClean="0"/>
              <a:t>Ћопић га представља као хоџу, који је можда мало имућнији од осталих </a:t>
            </a:r>
          </a:p>
          <a:p>
            <a:endParaRPr lang="en-US" dirty="0"/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8" name="Chevron 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28956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sz="2800" dirty="0" smtClean="0"/>
          </a:p>
          <a:p>
            <a:r>
              <a:rPr lang="sr-Cyrl-RS" sz="2400" dirty="0" smtClean="0"/>
              <a:t>Арапска верзија</a:t>
            </a:r>
            <a:r>
              <a:rPr lang="sr-Cyrl-RS" sz="2800" dirty="0" smtClean="0"/>
              <a:t> </a:t>
            </a:r>
            <a:r>
              <a:rPr lang="en-US" sz="2400" dirty="0" smtClean="0"/>
              <a:t>– </a:t>
            </a:r>
            <a:r>
              <a:rPr lang="sr-Cyrl-RS" sz="2400" dirty="0" smtClean="0"/>
              <a:t>хоџа је из Багдада, приче о њему преко Арапа долазе до Турака.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upload.wikimedia.org/wikipedia/commons/b/bc/The_Childrens_Museum_of_Indianapolis_-_Goha_story_clo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6172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6" name="Chevron 5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52400" y="0"/>
            <a:ext cx="2362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Хоџино порекло</a:t>
            </a:r>
            <a:b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sr-Cyrl-RS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неке </a:t>
            </a:r>
            <a:r>
              <a:rPr kumimoji="0" lang="sr-Cyrl-RS" sz="2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претпоставке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2743200" cy="36576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Понекад се суочава са историјским личностима </a:t>
            </a:r>
            <a:r>
              <a:rPr lang="en-US" sz="2800" dirty="0" smtClean="0"/>
              <a:t>(</a:t>
            </a:r>
            <a:r>
              <a:rPr lang="sr-Cyrl-RS" sz="2800" dirty="0" smtClean="0"/>
              <a:t>Мујо од Кладуше, Гојени Алил, Тале од Орашца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8" name="Chevron 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irc_mi" descr="http://www.tacno.net/Files/Images/ht0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05000"/>
            <a:ext cx="4191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sr-Cyrl-RS" dirty="0" smtClean="0"/>
              <a:t>Ћопић обогаћује и продубљује психолошки подтекст приче</a:t>
            </a:r>
          </a:p>
          <a:p>
            <a:r>
              <a:rPr lang="sr-Cyrl-RS" dirty="0" smtClean="0"/>
              <a:t>Шири заплете и сукобе у сижеу</a:t>
            </a:r>
            <a:endParaRPr lang="en-US" dirty="0" smtClean="0"/>
          </a:p>
          <a:p>
            <a:r>
              <a:rPr lang="sr-Cyrl-RS" dirty="0" smtClean="0"/>
              <a:t>Одступа од црно-беле технике која је присутна у анегдоти </a:t>
            </a:r>
          </a:p>
          <a:p>
            <a:r>
              <a:rPr lang="sr-Cyrl-RS" dirty="0" smtClean="0"/>
              <a:t>Од усменог Насрадина одступа колико је то потребно и функционално</a:t>
            </a:r>
          </a:p>
          <a:p>
            <a:r>
              <a:rPr lang="sr-Cyrl-RS" dirty="0" smtClean="0"/>
              <a:t>Жанр – новела </a:t>
            </a:r>
            <a:r>
              <a:rPr lang="en-US" dirty="0" smtClean="0"/>
              <a:t>(</a:t>
            </a:r>
            <a:r>
              <a:rPr lang="sr-Cyrl-RS" dirty="0" smtClean="0"/>
              <a:t>Мелетински, Пантић...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0" name="Chevron 9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781800" cy="4724400"/>
          </a:xfrm>
        </p:spPr>
        <p:txBody>
          <a:bodyPr>
            <a:normAutofit/>
          </a:bodyPr>
          <a:lstStyle/>
          <a:p>
            <a:r>
              <a:rPr lang="sr-Cyrl-RS" dirty="0" smtClean="0"/>
              <a:t>Ћопићев Насрадин прераста границе Босне и постаје универзалан лик који тежи: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sr-Cyrl-RS" dirty="0" smtClean="0"/>
              <a:t>општељудском добру         </a:t>
            </a:r>
          </a:p>
          <a:p>
            <a:pPr>
              <a:buNone/>
            </a:pPr>
            <a:r>
              <a:rPr lang="sr-Cyrl-RS" dirty="0" smtClean="0"/>
              <a:t>     - рушењу ограда</a:t>
            </a:r>
          </a:p>
          <a:p>
            <a:pPr>
              <a:buNone/>
            </a:pPr>
            <a:r>
              <a:rPr lang="sr-Cyrl-RS" dirty="0" smtClean="0"/>
              <a:t>    </a:t>
            </a:r>
            <a:r>
              <a:rPr lang="en-US" dirty="0" smtClean="0"/>
              <a:t> </a:t>
            </a:r>
            <a:r>
              <a:rPr lang="sr-Cyrl-RS" dirty="0" smtClean="0"/>
              <a:t>- стварању контакта међу људима</a:t>
            </a:r>
          </a:p>
          <a:p>
            <a:pPr>
              <a:buNone/>
            </a:pPr>
            <a:r>
              <a:rPr lang="sr-Cyrl-RS" dirty="0" smtClean="0"/>
              <a:t>    - лепшем и срећнијем животу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pic>
        <p:nvPicPr>
          <p:cNvPr id="1027" name="Picture 3" descr="C:\Users\Zutic\AppData\Local\Microsoft\Windows\Temporary Internet Files\Content.IE5\EJ7B8V18\MC90043263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05000"/>
            <a:ext cx="2743200" cy="27432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3" name="Chevron 12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9600" y="1828800"/>
            <a:ext cx="8077200" cy="480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sr-Cyrl-R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r-Cyrl-RS" dirty="0" smtClean="0"/>
              <a:t>По томе што је чудак, што се бори против ,,невидљиве силе</a:t>
            </a:r>
            <a:r>
              <a:rPr lang="en-US" dirty="0" smtClean="0"/>
              <a:t>”</a:t>
            </a:r>
            <a:r>
              <a:rPr lang="sr-Cyrl-RS" dirty="0" smtClean="0"/>
              <a:t>, света у коме владају догме, предрасуде, култови и светиње, што трага за ведрином, близак је јунаку Ахмету Шабу из </a:t>
            </a:r>
            <a:r>
              <a:rPr lang="sr-Cyrl-RS" i="1" dirty="0" smtClean="0"/>
              <a:t>Тврђаве</a:t>
            </a:r>
            <a:r>
              <a:rPr lang="sr-Cyrl-RS" dirty="0" smtClean="0"/>
              <a:t> М. Селимовића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7" name="Chevron 6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5486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RS" sz="2400" dirty="0" smtClean="0"/>
              <a:t>     </a:t>
            </a:r>
            <a:r>
              <a:rPr lang="en-US" sz="2400" dirty="0" smtClean="0"/>
              <a:t>    </a:t>
            </a:r>
            <a:r>
              <a:rPr lang="sr-Cyrl-RS" sz="2400" dirty="0" smtClean="0"/>
              <a:t>мерхамет                                                            добротољубље</a:t>
            </a:r>
          </a:p>
        </p:txBody>
      </p:sp>
      <p:pic>
        <p:nvPicPr>
          <p:cNvPr id="12" name="irc_mi" descr="http://t0.gstatic.com/images?q=tbn:ANd9GcRNmYqp1O-64u4YeoWnagEdz9idtjAhtCp-Sd709JAkgeeosMPv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7244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/>
              <a:t>Јесте везан за Босну јер је Ћопић ту сместио радњу, али је временски без оквира</a:t>
            </a:r>
          </a:p>
          <a:p>
            <a:r>
              <a:rPr lang="sr-Cyrl-RS" dirty="0" smtClean="0"/>
              <a:t>На тај начин Ћопић је временом прошлости проговорио и о садашњости а и о будућности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9" name="Chevron 8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81000" y="4267200"/>
            <a:ext cx="8077200" cy="2438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1905000"/>
            <a:ext cx="8077200" cy="228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3124200" cy="1828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371600"/>
            <a:ext cx="55626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Cyrl-RS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Cyrl-RS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sr-Cyrl-RS" sz="175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Исус је у Јерусалим ушао на магарцу.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sr-Cyrl-RS" sz="175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Јеванђеље по Марку</a:t>
            </a:r>
            <a:r>
              <a:rPr lang="sr-Cyrl-RS" sz="1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1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sr-Cyrl-RS" sz="1750" dirty="0" smtClean="0"/>
              <a:t>дођоше у Јерусалим </a:t>
            </a:r>
            <a:r>
              <a:rPr lang="en-US" sz="1750" dirty="0" smtClean="0"/>
              <a:t>(.</a:t>
            </a:r>
            <a:r>
              <a:rPr lang="sr-Cyrl-RS" sz="1750" dirty="0" smtClean="0"/>
              <a:t>..</a:t>
            </a:r>
            <a:r>
              <a:rPr lang="en-US" sz="1750" dirty="0" smtClean="0"/>
              <a:t>) </a:t>
            </a:r>
            <a:r>
              <a:rPr lang="sr-Cyrl-RS" sz="1750" dirty="0" smtClean="0"/>
              <a:t>И учаше и говораше им</a:t>
            </a:r>
            <a:r>
              <a:rPr lang="en-US" sz="1750" dirty="0" smtClean="0"/>
              <a:t>: </a:t>
            </a:r>
            <a:r>
              <a:rPr lang="sr-Cyrl-RS" sz="1750" dirty="0" smtClean="0"/>
              <a:t>,,није ли написано</a:t>
            </a:r>
            <a:r>
              <a:rPr lang="en-US" sz="1750" dirty="0" smtClean="0"/>
              <a:t>: </a:t>
            </a:r>
            <a:r>
              <a:rPr lang="sr-Cyrl-RS" sz="1750" dirty="0" smtClean="0"/>
              <a:t>,Дом мој зваће се дом молитве за све народе, а ви сте од њега направили разбојничку пећину)</a:t>
            </a:r>
            <a:r>
              <a:rPr lang="en-US" sz="1750" dirty="0" smtClean="0"/>
              <a:t>’ ”…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/>
              <a:t>,,Како је и трагичан и смијешан тај осамљени хоџа који на магарету путује свијетом и </a:t>
            </a:r>
            <a:r>
              <a:rPr lang="en-US" dirty="0" smtClean="0"/>
              <a:t>(</a:t>
            </a:r>
            <a:r>
              <a:rPr lang="sr-Cyrl-RS" dirty="0" smtClean="0"/>
              <a:t>...</a:t>
            </a:r>
            <a:r>
              <a:rPr lang="en-US" dirty="0" smtClean="0"/>
              <a:t>)</a:t>
            </a:r>
            <a:r>
              <a:rPr lang="sr-Cyrl-RS" dirty="0" smtClean="0"/>
              <a:t> покушава да међу људе поново поврати мудри мир праведних Алахових закона, које је неко непознат помрсио и наопако поставио</a:t>
            </a:r>
            <a:r>
              <a:rPr lang="en-US" dirty="0" smtClean="0"/>
              <a:t>” (</a:t>
            </a:r>
            <a:r>
              <a:rPr lang="sr-Cyrl-RS" dirty="0" smtClean="0"/>
              <a:t>Ћопић: 1964, 214</a:t>
            </a:r>
            <a:r>
              <a:rPr lang="en-US" dirty="0" smtClean="0"/>
              <a:t>)</a:t>
            </a:r>
            <a:r>
              <a:rPr lang="sr-Cyrl-RS" dirty="0" smtClean="0"/>
              <a:t> </a:t>
            </a: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rc_mi" descr="http://i44.tinypic.com/kb2cm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574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ttp://t0.gstatic.com/images?q=tbn:ANd9GcSj-Obd91RpKnjSYNxIkOo3KvHOupW9_k4c-xeKi98zypN8XoxHP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343400"/>
            <a:ext cx="16002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24200" y="533400"/>
            <a:ext cx="2743200" cy="10207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Ћопићев Насрадин-хоџа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8" name="Chevron 17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7400" y="1524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Ћопићев Насрадин као месија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0" y="1828800"/>
            <a:ext cx="8229600" cy="480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3886200" cy="4525963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И куд год иђаше у села и градове или у паланке, на раскршћима метаху болеснике и мољаху га да се барем скута од хаљине његове дотакну: и оздрављаху сви који га се дотицаху </a:t>
            </a:r>
            <a:r>
              <a:rPr lang="en-US" sz="1400" dirty="0" smtClean="0"/>
              <a:t>(</a:t>
            </a:r>
            <a:r>
              <a:rPr lang="sr-Cyrl-RS" sz="1400" dirty="0" smtClean="0"/>
              <a:t>Јеванђеље по Марку</a:t>
            </a:r>
            <a:r>
              <a:rPr lang="en-US" sz="1400" dirty="0" smtClean="0"/>
              <a:t>)</a:t>
            </a:r>
            <a:endParaRPr lang="sr-Cyrl-RS" sz="1400" dirty="0" smtClean="0"/>
          </a:p>
          <a:p>
            <a:r>
              <a:rPr lang="en-US" sz="2000" dirty="0" smtClean="0"/>
              <a:t>(</a:t>
            </a:r>
            <a:r>
              <a:rPr lang="sr-Cyrl-RS" sz="2000" dirty="0" smtClean="0"/>
              <a:t>код Ћопића – парадокс, и сам даје запис</a:t>
            </a:r>
            <a:r>
              <a:rPr lang="en-US" sz="2000" dirty="0" smtClean="0"/>
              <a:t>)</a:t>
            </a:r>
            <a:endParaRPr lang="sr-Cyrl-RS" sz="2000" dirty="0" smtClean="0"/>
          </a:p>
          <a:p>
            <a:r>
              <a:rPr lang="sr-Cyrl-RS" sz="2000" dirty="0" smtClean="0"/>
              <a:t> Жао ми је народа, јер већ три дана стоје код мене и немају ништа јести</a:t>
            </a:r>
            <a:r>
              <a:rPr lang="en-US" sz="2000" dirty="0" smtClean="0"/>
              <a:t> </a:t>
            </a:r>
            <a:r>
              <a:rPr lang="en-US" sz="1400" dirty="0" smtClean="0"/>
              <a:t>(</a:t>
            </a:r>
            <a:r>
              <a:rPr lang="sr-Cyrl-RS" sz="1400" dirty="0" smtClean="0"/>
              <a:t>Јеванђеље по Марку</a:t>
            </a:r>
            <a:r>
              <a:rPr lang="en-US" sz="1400" dirty="0" smtClean="0"/>
              <a:t>)</a:t>
            </a:r>
            <a:endParaRPr lang="sr-Cyrl-RS" sz="1400" dirty="0" smtClean="0"/>
          </a:p>
          <a:p>
            <a:r>
              <a:rPr lang="sr-Cyrl-RS" sz="2000" dirty="0" smtClean="0"/>
              <a:t>Насрадин такође храни народ, чак краде од себе </a:t>
            </a:r>
            <a:endParaRPr lang="en-US" sz="2000" dirty="0"/>
          </a:p>
        </p:txBody>
      </p:sp>
      <p:pic>
        <p:nvPicPr>
          <p:cNvPr id="6" name="irc_mi" descr="http://img155.imageshack.us/img155/2761/fgospodisushm5343cd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812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zupa-jalzabet.org/images/isus_hra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38600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2" name="Chevron 11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tvorac-grada.com/ucesnici/komnen/kosovo/satobrijan_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526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828800"/>
            <a:ext cx="2819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Исто као што је Шатобријан хтео да спава  вечним сном  на обали Океана на окомитој литици у заливу Сен-Малоа, тако су</a:t>
            </a:r>
            <a:r>
              <a:rPr kumimoji="0" lang="sr-Cyrl-CS" sz="16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на 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Ћопићевог Насрадина набасали на самој ивици клисуре. Лежао је постранце</a:t>
            </a:r>
            <a:r>
              <a:rPr kumimoji="0" lang="sr-Cyrl-CS" sz="16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с руком под главом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sr-Cyrl-CS" sz="16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sr-Cyrl-CS" sz="160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1600" dirty="0" smtClean="0">
                <a:cs typeface="Times New Roman" pitchFamily="18" charset="0"/>
              </a:rPr>
              <a:t>...,,И нико се не зачуди тој његовој необичној смрти, </a:t>
            </a:r>
            <a:r>
              <a:rPr lang="sr-Cyrl-RS" sz="1600" dirty="0" smtClean="0">
                <a:cs typeface="Times New Roman" pitchFamily="18" charset="0"/>
              </a:rPr>
              <a:t>само Дедо Рамљак промрмља више за себе: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sr-Cyrl-RS" sz="1600" i="0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Другоме се од њега не можеш ни надати. Таки ти је он одувијек био, кроз читав живот... Њакав чудан инсан...</a:t>
            </a:r>
            <a:r>
              <a:rPr lang="sr-Cyrl-RS" sz="1600" dirty="0" smtClean="0"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(</a:t>
            </a:r>
            <a:r>
              <a:rPr kumimoji="0" lang="sr-Cyrl-RS" sz="1600" i="0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Ћопић: </a:t>
            </a:r>
            <a:r>
              <a:rPr kumimoji="0" lang="sr-Cyrl-RS" sz="1600" i="1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Разговор с човјеком, 214</a:t>
            </a:r>
            <a:r>
              <a:rPr kumimoji="0" lang="en-US" sz="1600" i="1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)</a:t>
            </a:r>
            <a:endParaRPr kumimoji="0" lang="sr-Cyrl-CS" sz="160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" name="irc_mi" descr="http://2.bp.blogspot.com/-pmwSEc66hP8/ULgAGxTEYEI/AAAAAAAAAlQ/mcQy88qreTQ/s1600/Djeh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8288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" cy="18030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524000" y="1219200"/>
            <a:ext cx="6096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Ћопићев Насрадин-хоџа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200400" cy="5562600"/>
          </a:xfrm>
        </p:spPr>
        <p:txBody>
          <a:bodyPr>
            <a:norm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100" dirty="0" smtClean="0"/>
              <a:t>Ћопићев Насрадин као згуснута симболичка представа у чијој бити је панхуманистичка визија света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4" name="sb-player" descr="http://www.mld.si/wp-content/uploads/2012/01/religions_eart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0574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aopac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429000"/>
            <a:ext cx="1228376" cy="15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24200" y="457200"/>
            <a:ext cx="2743200" cy="10207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Закључак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2667000" y="381000"/>
            <a:ext cx="3810000" cy="1066800"/>
          </a:xfrm>
          <a:prstGeom prst="flowChartPunchedTap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0" name="Chevron 9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anu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4114800"/>
            <a:ext cx="4191000" cy="259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Насрадин је као Јанус, симбол сваког почетка – једно лице гледа у прошлост, друго је загледано у будућност; једно је Насрадиново које припада народној традицији, друго савременом, транспарентном свету.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24200" y="457200"/>
            <a:ext cx="2743200" cy="10207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Закључак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2667000" y="381000"/>
            <a:ext cx="3810000" cy="1066800"/>
          </a:xfrm>
          <a:prstGeom prst="flowChartPunchedTap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3" descr="C:\Users\Zutic\Desktop\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1894931" cy="2514600"/>
          </a:xfrm>
          <a:prstGeom prst="rect">
            <a:avLst/>
          </a:prstGeom>
          <a:noFill/>
        </p:spPr>
      </p:pic>
      <p:pic>
        <p:nvPicPr>
          <p:cNvPr id="19" name="Picture 4" descr="C:\Users\Zutic\Desktop\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5997" y="1702608"/>
            <a:ext cx="1890467" cy="2335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www.deenislam.co.uk/gallery/artefacts/Rumicar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791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ola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800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057400"/>
            <a:ext cx="3048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 Хоџино порекло је </a:t>
            </a:r>
            <a:r>
              <a:rPr lang="en-US" sz="2400" dirty="0" smtClean="0"/>
              <a:t> </a:t>
            </a:r>
            <a:r>
              <a:rPr lang="sr-Cyrl-RS" sz="2400" dirty="0" smtClean="0"/>
              <a:t>персијско</a:t>
            </a:r>
            <a:r>
              <a:rPr lang="en-US" sz="2400" dirty="0" smtClean="0"/>
              <a:t> –</a:t>
            </a:r>
            <a:r>
              <a:rPr lang="sr-Cyrl-RS" sz="2400" dirty="0" smtClean="0"/>
              <a:t> неколико хоџиних прича  налази се у </a:t>
            </a:r>
            <a:r>
              <a:rPr lang="sr-Cyrl-RS" sz="2400" i="1" dirty="0" smtClean="0"/>
              <a:t>Месневији </a:t>
            </a:r>
            <a:r>
              <a:rPr lang="sr-Cyrl-RS" sz="2400" dirty="0" smtClean="0"/>
              <a:t>персијског песника Румија</a:t>
            </a:r>
            <a:r>
              <a:rPr lang="en-US" sz="2400" dirty="0" smtClean="0"/>
              <a:t>.</a:t>
            </a:r>
            <a:endParaRPr lang="sr-Cyrl-RS" sz="2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0"/>
            <a:ext cx="2362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Хоџино порекло</a:t>
            </a:r>
            <a:b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sr-Cyrl-RS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неке </a:t>
            </a:r>
            <a:r>
              <a:rPr kumimoji="0" lang="sr-Cyrl-RS" sz="2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претпоставке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3" name="Chevron 12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sr-Cyrl-RS" sz="8000" dirty="0" smtClean="0"/>
              <a:t>Ћопић </a:t>
            </a:r>
            <a:r>
              <a:rPr lang="sr-Cyrl-RS" sz="8000" dirty="0" smtClean="0"/>
              <a:t>Бранко, </a:t>
            </a:r>
            <a:r>
              <a:rPr lang="sr-Cyrl-RS" sz="8000" i="1" dirty="0" smtClean="0"/>
              <a:t>Бојовници и бјегунци</a:t>
            </a:r>
            <a:r>
              <a:rPr lang="sr-Cyrl-RS" sz="8000" dirty="0" smtClean="0"/>
              <a:t>, Сабрана дела Бранка Ћопића, књ. </a:t>
            </a:r>
            <a:r>
              <a:rPr lang="en-US" sz="8000" dirty="0" smtClean="0"/>
              <a:t>I</a:t>
            </a:r>
            <a:r>
              <a:rPr lang="sr-Cyrl-RS" sz="8000" dirty="0" smtClean="0"/>
              <a:t>, Просвета,</a:t>
            </a:r>
            <a:r>
              <a:rPr lang="en-US" sz="8000" dirty="0" smtClean="0"/>
              <a:t> </a:t>
            </a:r>
            <a:r>
              <a:rPr lang="sr-Cyrl-RS" sz="8000" dirty="0" smtClean="0"/>
              <a:t>Београд, Свјетлост, Сарајево, Веселин Маслеша, Сарајево 1964.</a:t>
            </a:r>
          </a:p>
          <a:p>
            <a:pPr>
              <a:spcAft>
                <a:spcPts val="600"/>
              </a:spcAft>
            </a:pPr>
            <a:r>
              <a:rPr lang="en-US" sz="8000" dirty="0" smtClean="0"/>
              <a:t> </a:t>
            </a:r>
            <a:r>
              <a:rPr lang="sr-Cyrl-RS" sz="8000" dirty="0" smtClean="0"/>
              <a:t>Врчевић </a:t>
            </a:r>
            <a:r>
              <a:rPr lang="sr-Cyrl-RS" sz="8000" dirty="0" smtClean="0"/>
              <a:t>Вук, </a:t>
            </a:r>
            <a:r>
              <a:rPr lang="sr-Cyrl-RS" sz="8000" i="1" dirty="0" smtClean="0"/>
              <a:t>Српске народне приповијетке, понајвише кратке и шаљиве</a:t>
            </a:r>
            <a:r>
              <a:rPr lang="sr-Cyrl-RS" sz="8000" dirty="0" smtClean="0"/>
              <a:t>, Биоград, 1868.</a:t>
            </a:r>
          </a:p>
          <a:p>
            <a:pPr>
              <a:spcAft>
                <a:spcPts val="600"/>
              </a:spcAft>
            </a:pPr>
            <a:r>
              <a:rPr lang="sr-Cyrl-RS" sz="8000" dirty="0" smtClean="0"/>
              <a:t> </a:t>
            </a:r>
            <a:r>
              <a:rPr lang="sr-Cyrl-RS" sz="8000" dirty="0" smtClean="0"/>
              <a:t>Врчевић </a:t>
            </a:r>
            <a:r>
              <a:rPr lang="sr-Cyrl-RS" sz="8000" dirty="0" smtClean="0"/>
              <a:t>Вук, </a:t>
            </a:r>
            <a:r>
              <a:rPr lang="sr-Cyrl-RS" sz="8000" i="1" dirty="0" smtClean="0"/>
              <a:t>Српске народне приповијетке, понајвише кратке и шаљиве</a:t>
            </a:r>
            <a:r>
              <a:rPr lang="sr-Cyrl-RS" sz="8000" dirty="0" smtClean="0"/>
              <a:t>, Књига друга, Дубровник </a:t>
            </a:r>
            <a:r>
              <a:rPr lang="en-US" sz="8000" dirty="0" smtClean="0"/>
              <a:t>1882</a:t>
            </a:r>
            <a:r>
              <a:rPr lang="sr-Cyrl-RS" sz="80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sz="8000" dirty="0" smtClean="0"/>
              <a:t> </a:t>
            </a:r>
            <a:r>
              <a:rPr lang="sr-Cyrl-RS" sz="8000" dirty="0" smtClean="0"/>
              <a:t>Деретић </a:t>
            </a:r>
            <a:r>
              <a:rPr lang="sr-Cyrl-RS" sz="8000" dirty="0" smtClean="0"/>
              <a:t>Јован, </a:t>
            </a:r>
            <a:r>
              <a:rPr lang="sr-Cyrl-RS" sz="8000" i="1" dirty="0" smtClean="0"/>
              <a:t>Историја српске књижевности</a:t>
            </a:r>
            <a:r>
              <a:rPr lang="sr-Cyrl-RS" sz="8000" dirty="0" smtClean="0"/>
              <a:t>, Нолит, Београд 1983.</a:t>
            </a:r>
            <a:r>
              <a:rPr lang="en-US" sz="8000" dirty="0" smtClean="0"/>
              <a:t> </a:t>
            </a:r>
            <a:r>
              <a:rPr lang="ru-RU" sz="8000" dirty="0" smtClean="0"/>
              <a:t>Ђурић Војислав, </a:t>
            </a:r>
            <a:r>
              <a:rPr lang="ru-RU" sz="8000" i="1" dirty="0" smtClean="0"/>
              <a:t>Постанак и развој народне књижевности</a:t>
            </a:r>
            <a:r>
              <a:rPr lang="ru-RU" sz="8000" dirty="0" smtClean="0"/>
              <a:t>, Нолит, Београд 1956. </a:t>
            </a:r>
          </a:p>
          <a:p>
            <a:pPr>
              <a:spcAft>
                <a:spcPts val="600"/>
              </a:spcAft>
            </a:pPr>
            <a:r>
              <a:rPr lang="en-US" sz="8000" dirty="0" smtClean="0"/>
              <a:t> </a:t>
            </a:r>
            <a:r>
              <a:rPr lang="sr-Cyrl-RS" sz="8000" dirty="0" smtClean="0"/>
              <a:t>Јашароглу </a:t>
            </a:r>
            <a:r>
              <a:rPr lang="sr-Cyrl-RS" sz="8000" dirty="0" smtClean="0"/>
              <a:t>Ахмет Халит, </a:t>
            </a:r>
            <a:r>
              <a:rPr lang="sr-Cyrl-RS" sz="8000" i="1" dirty="0" smtClean="0"/>
              <a:t>Насрудин-хоџа, приче и досјетке</a:t>
            </a:r>
            <a:r>
              <a:rPr lang="sr-Cyrl-RS" sz="8000" dirty="0" smtClean="0"/>
              <a:t>, превео Исмаил Х. Чаушевић, предговор М. Селимовић, Свјетлост, Сарајево 1953. </a:t>
            </a:r>
            <a:endParaRPr lang="sr-Cyrl-RS" sz="8000" dirty="0" smtClean="0"/>
          </a:p>
          <a:p>
            <a:pPr>
              <a:spcAft>
                <a:spcPts val="600"/>
              </a:spcAft>
            </a:pPr>
            <a:r>
              <a:rPr lang="sr-Cyrl-RS" sz="8000" dirty="0" smtClean="0"/>
              <a:t> Караџић</a:t>
            </a:r>
            <a:r>
              <a:rPr lang="en-US" sz="8000" dirty="0" smtClean="0"/>
              <a:t> </a:t>
            </a:r>
            <a:r>
              <a:rPr lang="en-US" sz="8000" dirty="0" err="1" smtClean="0"/>
              <a:t>Стефановић</a:t>
            </a:r>
            <a:r>
              <a:rPr lang="en-US" sz="8000" dirty="0" smtClean="0"/>
              <a:t> </a:t>
            </a:r>
            <a:r>
              <a:rPr lang="sr-Cyrl-RS" sz="8000" dirty="0" smtClean="0"/>
              <a:t>Вук, </a:t>
            </a:r>
            <a:r>
              <a:rPr lang="sr-Cyrl-RS" sz="8000" i="1" dirty="0" smtClean="0"/>
              <a:t>Српске народне приповијетке</a:t>
            </a:r>
            <a:r>
              <a:rPr lang="sr-Cyrl-RS" sz="8000" dirty="0" smtClean="0"/>
              <a:t>, Нолит, Београд 1969.</a:t>
            </a:r>
            <a:endParaRPr lang="en-US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sr-Cyrl-RS" sz="2800" dirty="0" smtClean="0"/>
              <a:t>Караџић </a:t>
            </a:r>
            <a:r>
              <a:rPr lang="sr-Cyrl-RS" sz="2800" dirty="0" smtClean="0"/>
              <a:t>Стефановић Вук, </a:t>
            </a:r>
            <a:r>
              <a:rPr lang="sr-Cyrl-RS" sz="2800" i="1" dirty="0" smtClean="0"/>
              <a:t>Српске народне пословице</a:t>
            </a:r>
            <a:r>
              <a:rPr lang="sr-Cyrl-RS" sz="2800" dirty="0" smtClean="0"/>
              <a:t>, Приредио Мирослав Пантић, Просвета, Београд 1969. 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sr-Cyrl-RS" sz="2800" dirty="0" smtClean="0"/>
              <a:t>Караџић </a:t>
            </a:r>
            <a:r>
              <a:rPr lang="sr-Cyrl-RS" sz="2800" dirty="0" smtClean="0"/>
              <a:t>Стефановић Вук, </a:t>
            </a:r>
            <a:r>
              <a:rPr lang="sr-Cyrl-RS" sz="2800" i="1" dirty="0" smtClean="0"/>
              <a:t>Српски рјечник  истумачен њемачкијем и латинскијем ријечима</a:t>
            </a:r>
            <a:r>
              <a:rPr lang="sr-Cyrl-RS" sz="2800" dirty="0" smtClean="0"/>
              <a:t>, треће издање, у Биоград 1898.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sr-Cyrl-RS" sz="2800" dirty="0" smtClean="0"/>
              <a:t>Марјановић </a:t>
            </a:r>
            <a:r>
              <a:rPr lang="sr-Cyrl-RS" sz="2800" dirty="0" smtClean="0"/>
              <a:t>Воја, </a:t>
            </a:r>
            <a:r>
              <a:rPr lang="sr-Cyrl-RS" sz="2800" i="1" dirty="0" smtClean="0"/>
              <a:t>Бранко Ћопић у светлу књижевне критике</a:t>
            </a:r>
            <a:r>
              <a:rPr lang="sr-Cyrl-RS" sz="2800" dirty="0" smtClean="0"/>
              <a:t>, Стручна књига, Београд 1987.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Мелетински </a:t>
            </a:r>
            <a:r>
              <a:rPr lang="ru-RU" sz="2800" dirty="0" smtClean="0"/>
              <a:t>Јелеазар, </a:t>
            </a:r>
            <a:r>
              <a:rPr lang="ru-RU" sz="2800" i="1" dirty="0" smtClean="0"/>
              <a:t>Историјска поетика новеле,</a:t>
            </a:r>
            <a:r>
              <a:rPr lang="ru-RU" sz="2800" dirty="0" smtClean="0"/>
              <a:t> </a:t>
            </a:r>
            <a:r>
              <a:rPr lang="ru-RU" sz="2800" dirty="0" smtClean="0"/>
              <a:t>Нови Сад</a:t>
            </a:r>
            <a:r>
              <a:rPr lang="ru-RU" sz="2800" dirty="0" smtClean="0"/>
              <a:t>, 1996</a:t>
            </a:r>
            <a:r>
              <a:rPr lang="ru-RU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sr-Cyrl-RS" sz="2800" dirty="0" smtClean="0"/>
              <a:t>Милошевић-Ђорђевић </a:t>
            </a:r>
            <a:r>
              <a:rPr lang="sr-Cyrl-RS" sz="2800" dirty="0" smtClean="0"/>
              <a:t>Нада, </a:t>
            </a:r>
            <a:r>
              <a:rPr lang="sr-Cyrl-RS" sz="2800" i="1" dirty="0" smtClean="0"/>
              <a:t>Од бајке до изреке</a:t>
            </a:r>
            <a:r>
              <a:rPr lang="sr-Cyrl-RS" sz="2800" dirty="0" smtClean="0"/>
              <a:t>, Београд 2000. </a:t>
            </a:r>
          </a:p>
          <a:p>
            <a:pPr>
              <a:spcAft>
                <a:spcPts val="600"/>
              </a:spcAft>
            </a:pPr>
            <a:r>
              <a:rPr lang="sr-Latn-RS" sz="2800" i="1" dirty="0" smtClean="0"/>
              <a:t>Nasrudin </a:t>
            </a:r>
            <a:r>
              <a:rPr lang="sr-Latn-RS" sz="2800" i="1" dirty="0" smtClean="0"/>
              <a:t>hodža</a:t>
            </a:r>
            <a:r>
              <a:rPr lang="sr-Latn-RS" sz="2800" dirty="0" smtClean="0"/>
              <a:t>, anegdote, priredio Alija Isaković, Svjetlost, Sarajevo 1987</a:t>
            </a:r>
            <a:r>
              <a:rPr lang="sr-Latn-RS" sz="2800" dirty="0" smtClean="0"/>
              <a:t>.</a:t>
            </a:r>
            <a:endParaRPr lang="sr-Cyrl-RS" sz="2800" dirty="0" smtClean="0"/>
          </a:p>
          <a:p>
            <a:pPr>
              <a:spcAft>
                <a:spcPts val="600"/>
              </a:spcAft>
            </a:pPr>
            <a:r>
              <a:rPr lang="sr-Cyrl-RS" sz="2800" i="1" dirty="0" smtClean="0"/>
              <a:t>Нови Завет и Псалми</a:t>
            </a:r>
            <a:r>
              <a:rPr lang="sr-Cyrl-RS" sz="2800" dirty="0" smtClean="0"/>
              <a:t>, превео Нови Завет Вук Стефановић Караџић, превео Псалме др Ђуро Даничић, Идиј, Ветерник 1999.</a:t>
            </a:r>
            <a:endParaRPr lang="en-US" sz="2800" dirty="0" smtClean="0"/>
          </a:p>
          <a:p>
            <a:pPr>
              <a:spcAft>
                <a:spcPts val="600"/>
              </a:spcAft>
              <a:buNone/>
            </a:pPr>
            <a:endParaRPr lang="ru-RU" sz="28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sr-Cyrl-RS" sz="2400" dirty="0" smtClean="0"/>
              <a:t>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3810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RS" sz="2200" dirty="0" smtClean="0"/>
              <a:t>      </a:t>
            </a:r>
            <a:endParaRPr lang="sr-Cyrl-RS" sz="2200" dirty="0" smtClean="0"/>
          </a:p>
          <a:p>
            <a:pPr>
              <a:spcAft>
                <a:spcPts val="600"/>
              </a:spcAft>
            </a:pPr>
            <a:r>
              <a:rPr lang="ru-RU" sz="2200" i="1" dirty="0" smtClean="0"/>
              <a:t> </a:t>
            </a:r>
            <a:r>
              <a:rPr lang="en-US" sz="2200" dirty="0" smtClean="0"/>
              <a:t>Prop</a:t>
            </a:r>
            <a:r>
              <a:rPr lang="sr-Cyrl-RS" sz="2200" dirty="0" smtClean="0"/>
              <a:t> </a:t>
            </a:r>
            <a:r>
              <a:rPr lang="en-US" sz="2200" dirty="0" smtClean="0"/>
              <a:t>Vladimir,</a:t>
            </a:r>
            <a:r>
              <a:rPr lang="sr-Latn-RS" sz="2200" dirty="0" smtClean="0"/>
              <a:t> </a:t>
            </a:r>
            <a:r>
              <a:rPr lang="en-US" sz="2200" i="1" dirty="0" err="1" smtClean="0"/>
              <a:t>Problemi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komike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smeha</a:t>
            </a:r>
            <a:r>
              <a:rPr lang="sr-Cyrl-RS" sz="2200" dirty="0" smtClean="0"/>
              <a:t>, </a:t>
            </a:r>
            <a:r>
              <a:rPr lang="en-US" sz="2200" dirty="0" smtClean="0"/>
              <a:t>Novi Sad 1984</a:t>
            </a:r>
            <a:r>
              <a:rPr lang="sr-Cyrl-RS" sz="2200" dirty="0" smtClean="0"/>
              <a:t>.</a:t>
            </a:r>
            <a:endParaRPr lang="en-US" sz="2200" dirty="0" smtClean="0"/>
          </a:p>
          <a:p>
            <a:pPr>
              <a:spcAft>
                <a:spcPts val="600"/>
              </a:spcAft>
            </a:pPr>
            <a:r>
              <a:rPr lang="ru-RU" sz="2200" i="1" dirty="0" smtClean="0"/>
              <a:t>Речник књижевних термина</a:t>
            </a:r>
            <a:r>
              <a:rPr lang="ru-RU" sz="2200" dirty="0" smtClean="0"/>
              <a:t>, Београд, 1986.</a:t>
            </a:r>
            <a:r>
              <a:rPr lang="sr-Cyrl-RS" sz="2200" i="1" dirty="0" smtClean="0"/>
              <a:t> </a:t>
            </a:r>
            <a:endParaRPr lang="sr-Cyrl-RS" sz="2200" i="1" dirty="0" smtClean="0"/>
          </a:p>
          <a:p>
            <a:pPr>
              <a:spcAft>
                <a:spcPts val="600"/>
              </a:spcAft>
            </a:pPr>
            <a:r>
              <a:rPr lang="en-US" sz="2200" i="1" dirty="0" err="1" smtClean="0"/>
              <a:t>Сабрана</a:t>
            </a:r>
            <a:r>
              <a:rPr lang="sr-Cyrl-RS" sz="2200" i="1" dirty="0" smtClean="0"/>
              <a:t> </a:t>
            </a:r>
            <a:r>
              <a:rPr lang="en-US" sz="2200" i="1" dirty="0" err="1" smtClean="0"/>
              <a:t>дела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Стевана</a:t>
            </a:r>
            <a:r>
              <a:rPr lang="sr-Cyrl-RS" sz="2200" i="1" dirty="0" smtClean="0"/>
              <a:t> </a:t>
            </a:r>
            <a:r>
              <a:rPr lang="en-US" sz="2200" i="1" dirty="0" err="1" smtClean="0"/>
              <a:t>Сремца</a:t>
            </a:r>
            <a:r>
              <a:rPr lang="en-US" sz="2200" dirty="0" smtClean="0"/>
              <a:t>, </a:t>
            </a:r>
            <a:r>
              <a:rPr lang="en-US" sz="2200" dirty="0" err="1" smtClean="0"/>
              <a:t>књига</a:t>
            </a:r>
            <a:r>
              <a:rPr lang="en-US" sz="2200" dirty="0" smtClean="0"/>
              <a:t> IV</a:t>
            </a:r>
            <a:r>
              <a:rPr lang="sr-Cyrl-RS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 err="1" smtClean="0"/>
              <a:t>Београд</a:t>
            </a:r>
            <a:r>
              <a:rPr lang="en-US" sz="2200" dirty="0" smtClean="0"/>
              <a:t>, 1977.  </a:t>
            </a:r>
          </a:p>
          <a:p>
            <a:pPr>
              <a:spcAft>
                <a:spcPts val="600"/>
              </a:spcAft>
            </a:pPr>
            <a:r>
              <a:rPr lang="sr-Cyrl-RS" sz="2200" dirty="0" smtClean="0"/>
              <a:t>Самарџија </a:t>
            </a:r>
            <a:r>
              <a:rPr lang="sr-Cyrl-RS" sz="2200" dirty="0" smtClean="0"/>
              <a:t>Снежана, </a:t>
            </a:r>
            <a:r>
              <a:rPr lang="sr-Cyrl-RS" sz="2200" i="1" dirty="0" smtClean="0"/>
              <a:t>Насрадин хоџа Стевана Сремца</a:t>
            </a:r>
            <a:r>
              <a:rPr lang="sr-Cyrl-RS" sz="2200" dirty="0" smtClean="0"/>
              <a:t>, Зборник Матице српске за књижевност и језик 2005.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 </a:t>
            </a:r>
            <a:r>
              <a:rPr lang="sr-Cyrl-RS" sz="2200" dirty="0" smtClean="0"/>
              <a:t>Чајкановић </a:t>
            </a:r>
            <a:r>
              <a:rPr lang="sr-Cyrl-RS" sz="2200" dirty="0" smtClean="0"/>
              <a:t>Веселин, </a:t>
            </a:r>
            <a:r>
              <a:rPr lang="sr-Cyrl-RS" sz="2200" i="1" dirty="0" smtClean="0"/>
              <a:t>Мит и религија у Срба</a:t>
            </a:r>
            <a:r>
              <a:rPr lang="sr-Cyrl-RS" sz="2200" dirty="0" smtClean="0"/>
              <a:t>, Београд 1973.</a:t>
            </a:r>
            <a:endParaRPr lang="en-US" sz="2200" dirty="0" smtClean="0"/>
          </a:p>
          <a:p>
            <a:pPr>
              <a:spcAft>
                <a:spcPts val="600"/>
              </a:spcAft>
            </a:pPr>
            <a:r>
              <a:rPr lang="en-US" sz="2200" dirty="0" smtClean="0"/>
              <a:t> </a:t>
            </a:r>
            <a:r>
              <a:rPr lang="sr-Cyrl-RS" sz="2200" dirty="0" smtClean="0"/>
              <a:t>Шоп </a:t>
            </a:r>
            <a:r>
              <a:rPr lang="sr-Cyrl-RS" sz="2200" dirty="0" smtClean="0"/>
              <a:t>Иван, </a:t>
            </a:r>
            <a:r>
              <a:rPr lang="sr-Cyrl-RS" sz="2200" i="1" dirty="0" smtClean="0"/>
              <a:t>Насрединове метаморфозе</a:t>
            </a:r>
            <a:r>
              <a:rPr lang="sr-Cyrl-RS" sz="2200" dirty="0" smtClean="0"/>
              <a:t>, Институт за књижевност и уметност, Београд 1973</a:t>
            </a:r>
            <a:r>
              <a:rPr lang="sr-Cyrl-RS" sz="2200" dirty="0" smtClean="0"/>
              <a:t>.</a:t>
            </a:r>
          </a:p>
          <a:p>
            <a:endParaRPr lang="sr-Cyrl-RS" sz="2200" dirty="0" smtClean="0"/>
          </a:p>
          <a:p>
            <a:pPr>
              <a:buNone/>
            </a:pPr>
            <a:r>
              <a:rPr lang="sr-Latn-RS" sz="22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   </a:t>
            </a: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Ћопићев</a:t>
            </a:r>
            <a:r>
              <a:rPr lang="en-US" dirty="0" smtClean="0"/>
              <a:t> </a:t>
            </a:r>
            <a:r>
              <a:rPr lang="en-US" dirty="0" err="1" smtClean="0"/>
              <a:t>симпозијум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    Ћопићево </a:t>
            </a:r>
            <a:r>
              <a:rPr lang="sr-Cyrl-RS" dirty="0" smtClean="0"/>
              <a:t>моделовање реалности кроз хумор и </a:t>
            </a:r>
            <a:r>
              <a:rPr lang="sr-Cyrl-RS" dirty="0" smtClean="0"/>
              <a:t>сатиру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    </a:t>
            </a:r>
            <a:r>
              <a:rPr lang="en-US" dirty="0" smtClean="0"/>
              <a:t>(</a:t>
            </a:r>
            <a:r>
              <a:rPr lang="sr-Cyrl-RS" dirty="0" smtClean="0"/>
              <a:t>Бањалука, од 5. до 7. септембра 2013.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blog.barefootbooks.com/wp-content/uploads/2013/02/BFB_Blog_WiseFool_0213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2209800"/>
            <a:ext cx="274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200" dirty="0" smtClean="0"/>
              <a:t>   Насрадин се доводи у везу са Џухом, арапском комичном фигуром.</a:t>
            </a:r>
          </a:p>
          <a:p>
            <a:r>
              <a:rPr lang="sr-Cyrl-RS" sz="2200" dirty="0" smtClean="0"/>
              <a:t>До турског фолклора стиже преко Персијанаца.</a:t>
            </a:r>
          </a:p>
          <a:p>
            <a:r>
              <a:rPr lang="sr-Cyrl-RS" sz="2200" dirty="0" smtClean="0"/>
              <a:t>Идентификује се хоџа са Џухом.</a:t>
            </a:r>
          </a:p>
          <a:p>
            <a:r>
              <a:rPr lang="en-US" sz="2200" dirty="0" smtClean="0"/>
              <a:t>(</a:t>
            </a:r>
            <a:r>
              <a:rPr lang="sr-Cyrl-RS" sz="2200" dirty="0" smtClean="0"/>
              <a:t>Хоџа писано арапским писмом анаграм је од џуха</a:t>
            </a:r>
            <a:r>
              <a:rPr lang="en-US" sz="2200" dirty="0" smtClean="0"/>
              <a:t>)</a:t>
            </a:r>
            <a:r>
              <a:rPr lang="sr-Cyrl-RS" sz="2200" dirty="0" smtClean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0" name="Chevron 9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52400" y="0"/>
            <a:ext cx="2362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Хоџино порекло</a:t>
            </a:r>
            <a:b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sr-Cyrl-RS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неке </a:t>
            </a:r>
            <a:r>
              <a:rPr kumimoji="0" lang="sr-Cyrl-RS" sz="2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претпоставке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812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  Живео као савременик Бајазита и монголског владара Тимура</a:t>
            </a:r>
            <a:r>
              <a:rPr lang="en-US" sz="2000" dirty="0" smtClean="0"/>
              <a:t> (</a:t>
            </a:r>
            <a:r>
              <a:rPr lang="sr-Cyrl-RS" sz="2000" dirty="0" smtClean="0"/>
              <a:t>Тамерлан</a:t>
            </a:r>
            <a:r>
              <a:rPr lang="en-US" sz="2000" dirty="0" smtClean="0"/>
              <a:t>a).</a:t>
            </a:r>
            <a:endParaRPr lang="sr-Cyrl-RS" sz="2000" dirty="0" smtClean="0"/>
          </a:p>
          <a:p>
            <a:r>
              <a:rPr lang="sr-Cyrl-RS" sz="2000" dirty="0" smtClean="0"/>
              <a:t>Ово мишљење засновано на самим причама у којима се хоџа доводи у везу с Тимуром, као и на познатој анегдоти којом се објашњава зашто се смејемо хоџи.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0"/>
            <a:ext cx="2362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Хоџино порекло</a:t>
            </a:r>
            <a:b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sr-Cyrl-RS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неке </a:t>
            </a:r>
            <a:r>
              <a:rPr kumimoji="0" lang="sr-Cyrl-RS" sz="2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претпоставке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0" name="Chevron 9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22" name="Chevron 21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irc_mi" descr="http://th07.deviantart.net/fs71/PRE/i/2011/273/a/7/nesimi_iii_by_uluozanlar-d4bdtu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48768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Прича, такође, доводи у везу хоџу са Несимијем, турским песником који је живео у </a:t>
            </a:r>
            <a:r>
              <a:rPr lang="en-US" sz="2000" dirty="0" smtClean="0"/>
              <a:t>XIV </a:t>
            </a:r>
            <a:r>
              <a:rPr lang="sr-Cyrl-RS" sz="2000" dirty="0" smtClean="0"/>
              <a:t>веку.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rge-photo" descr="NASREDD&amp;Idot;N HOCA - KÖPRÜLÜZADE MEHMED FUA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.kitapyurdu.com/ImageServer/index.php?resimkod=83456&amp;boyut=300&amp;sayfa=191&amp;en=13,5&amp;set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657600"/>
            <a:ext cx="160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209800"/>
            <a:ext cx="2971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  </a:t>
            </a:r>
            <a:r>
              <a:rPr lang="sr-Cyrl-RS" sz="2000" dirty="0" smtClean="0"/>
              <a:t>Турски историчар књижевности Фуад Кеприли сматра да је хоџина година смрти записана на наводно његовом гробу у Акшехиру 386, обрнуто 683, којој одговара 1284</a:t>
            </a:r>
            <a:r>
              <a:rPr lang="en-US" sz="2000" dirty="0" smtClean="0"/>
              <a:t>/85.</a:t>
            </a: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 Новији турски истраживачи стављају хоџу у селџучки период. 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0"/>
            <a:ext cx="2362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Хоџино порекло</a:t>
            </a:r>
            <a:br>
              <a:rPr kumimoji="0" lang="sr-Cyrl-RS" sz="40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sr-Cyrl-RS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неке </a:t>
            </a:r>
            <a:r>
              <a:rPr kumimoji="0" lang="sr-Cyrl-RS" sz="2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претпоставке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77200" y="6477000"/>
            <a:ext cx="685800" cy="228600"/>
            <a:chOff x="8077200" y="6477000"/>
            <a:chExt cx="685800" cy="228600"/>
          </a:xfrm>
        </p:grpSpPr>
        <p:sp>
          <p:nvSpPr>
            <p:cNvPr id="10" name="Chevron 9"/>
            <p:cNvSpPr/>
            <p:nvPr/>
          </p:nvSpPr>
          <p:spPr>
            <a:xfrm>
              <a:off x="8077200" y="6477000"/>
              <a:ext cx="228600" cy="2286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305800" y="6477000"/>
              <a:ext cx="228600" cy="228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534400" y="6477000"/>
              <a:ext cx="228600" cy="228600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goldenthread.org/wp-content/uploads/2012/03/nasrudin_season_page1-300x1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4800600" cy="228600"/>
          </a:xfrm>
        </p:spPr>
        <p:txBody>
          <a:bodyPr>
            <a:normAutofit fontScale="90000"/>
          </a:bodyPr>
          <a:lstStyle/>
          <a:p>
            <a:pPr lvl="0"/>
            <a:r>
              <a:rPr lang="sr-Cyrl-R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Хоџино порекло</a:t>
            </a:r>
            <a:br>
              <a:rPr lang="sr-Cyrl-R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RS" sz="2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неке </a:t>
            </a:r>
            <a:r>
              <a:rPr lang="sr-Cyrl-R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претпоставке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     Шукри Курган 1964. излаже своју теорију да је хоџа ипак живео, али историчност самог Насрадина је секундарна у односу на књижевну личност.</a:t>
            </a:r>
          </a:p>
          <a:p>
            <a:r>
              <a:rPr lang="en-US" sz="1400" dirty="0" smtClean="0"/>
              <a:t>(</a:t>
            </a:r>
            <a:r>
              <a:rPr lang="sr-Cyrl-RS" sz="1400" dirty="0" smtClean="0"/>
              <a:t>И. Шоп: 1973</a:t>
            </a:r>
            <a:r>
              <a:rPr lang="en-US" sz="1400" dirty="0" smtClean="0"/>
              <a:t>)</a:t>
            </a:r>
            <a:endParaRPr lang="sr-Cyrl-R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Настрадин, Насрудин, Насредин, Насарајдин...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324600" cy="304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9600" dirty="0" smtClean="0"/>
          </a:p>
          <a:p>
            <a:r>
              <a:rPr lang="sr-Cyrl-RS" sz="9600" dirty="0" smtClean="0"/>
              <a:t> типски јунак шаљивих прича</a:t>
            </a:r>
            <a:endParaRPr lang="en-US" sz="9600" dirty="0" smtClean="0"/>
          </a:p>
          <a:p>
            <a:r>
              <a:rPr lang="sr-Cyrl-RS" sz="9600" dirty="0" smtClean="0"/>
              <a:t> показује утицаје разних култура</a:t>
            </a:r>
          </a:p>
          <a:p>
            <a:r>
              <a:rPr lang="sr-Cyrl-RS" sz="9600" dirty="0" smtClean="0"/>
              <a:t> динамику мотива</a:t>
            </a:r>
          </a:p>
          <a:p>
            <a:r>
              <a:rPr lang="sr-Cyrl-RS" sz="9600" dirty="0" smtClean="0"/>
              <a:t> варијаната</a:t>
            </a:r>
          </a:p>
          <a:p>
            <a:r>
              <a:rPr lang="sr-Cyrl-RS" sz="9600" dirty="0" smtClean="0"/>
              <a:t> локалну обраду сижеа</a:t>
            </a:r>
          </a:p>
          <a:p>
            <a:r>
              <a:rPr lang="sr-Cyrl-RS" sz="9600" dirty="0" smtClean="0"/>
              <a:t> прожимање једноставних облика</a:t>
            </a:r>
          </a:p>
          <a:p>
            <a:r>
              <a:rPr lang="sr-Cyrl-RS" sz="9600" dirty="0" smtClean="0"/>
              <a:t> прожимање усмене и писане књижевности</a:t>
            </a:r>
          </a:p>
          <a:p>
            <a:pPr>
              <a:buNone/>
            </a:pPr>
            <a:endParaRPr lang="sr-Cyrl-RS" sz="9600" dirty="0" smtClean="0"/>
          </a:p>
        </p:txBody>
      </p:sp>
      <p:pic>
        <p:nvPicPr>
          <p:cNvPr id="5" name="Picture 4" descr="http://t2.gstatic.com/images?q=tbn:ANd9GcTY7uxi8aRecENElIgtGZs_Cy9-uQ8LhA5zYl6iN5iRtta9e7opW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6482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t2.gstatic.com/images?q=tbn:ANd9GcRfmz9YJnlsKkVDV9KjD-9QExYh6SZusDzYyEb6lp9NikUy_jU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6482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t0.gstatic.com/images?q=tbn:ANd9GcQEf1CBaydAjcVjit3K49nm2uA1kzI-OsiS_3E6mSWeXbS114K6v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6482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t1.gstatic.com/images?q=tbn:ANd9GcTeR-uRnShx5_X0OTTT6WH2VOw2YwvxYq9sxYpefjToo_euzdez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6482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0.gstatic.com/images?q=tbn:ANd9GcQB7evkgcYLeFRmQnB4nyE7io1Iq16G5Jy3T07qCwj55k-OTCA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6482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1.gstatic.com/images?q=tbn:ANd9GcRgomeoAbYmVBK-jS-iQuhAErHEvsOHQT-22xMYk-HVp8jYLQWCdQ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447800"/>
            <a:ext cx="144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2.gstatic.com/images?q=tbn:ANd9GcQ_8W0Hnb-1hDkOB8ptOUC7rQB9L6DPh1bfzG-IBSlqzObNSQb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648200"/>
            <a:ext cx="106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3.gstatic.com/images?q=tbn:ANd9GcRAkusKbeRfbZ95pNCiSWc5JeFFzy8pMIQlAddV8uCxbVpZN9K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46482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t3.gstatic.com/images?q=tbn:ANd9GcSyubaGBlaUOUNlDU_3MS_O2463UdSj2dkwGuEDr9_6GDgp3keJ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175260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8560</TotalTime>
  <Words>2061</Words>
  <Application>Microsoft Office PowerPoint</Application>
  <PresentationFormat>On-screen Show (4:3)</PresentationFormat>
  <Paragraphs>248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Борци и бјегунци (1939)</vt:lpstr>
      <vt:lpstr>Slide 3</vt:lpstr>
      <vt:lpstr>Slide 4</vt:lpstr>
      <vt:lpstr>Slide 5</vt:lpstr>
      <vt:lpstr>Slide 6</vt:lpstr>
      <vt:lpstr>Slide 7</vt:lpstr>
      <vt:lpstr>Хоџино порекло неке претпоставке </vt:lpstr>
      <vt:lpstr>Настрадин, Насрудин, Насредин, Насарајдин...</vt:lpstr>
      <vt:lpstr> Библиографија о Насрадину </vt:lpstr>
      <vt:lpstr> Библиографија о Насрадину </vt:lpstr>
      <vt:lpstr>    Вук С. К. први  је указао на популарност Насрадина у усменом казивању у свом издању Пословица. </vt:lpstr>
      <vt:lpstr>Slide 13</vt:lpstr>
      <vt:lpstr>Библиографија о Насрадину </vt:lpstr>
      <vt:lpstr>Библиографија о Насрадину </vt:lpstr>
      <vt:lpstr>Библиографија о Насрадину </vt:lpstr>
      <vt:lpstr>Насрадин у усменој традицији</vt:lpstr>
      <vt:lpstr>Насрадин у усменој традицији</vt:lpstr>
      <vt:lpstr>Насрадин у усменој традицији</vt:lpstr>
      <vt:lpstr>Насрадин у усменој традицији</vt:lpstr>
      <vt:lpstr>Насрадин у усменој традицији</vt:lpstr>
      <vt:lpstr>Насрадин у усменој традицији</vt:lpstr>
      <vt:lpstr>Насрадин у усменој традицији</vt:lpstr>
      <vt:lpstr>Насрадин у усменој традицији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Ћопићев Насрадин-хоџа</vt:lpstr>
      <vt:lpstr>    </vt:lpstr>
      <vt:lpstr>Ћопићев Насрадин-хоџа</vt:lpstr>
      <vt:lpstr>Ћопићев Насрадин-хоџа</vt:lpstr>
      <vt:lpstr> Ћопићев Насрадин као згуснута симболичка представа у чијој бити је панхуманистичка визија света </vt:lpstr>
      <vt:lpstr>Slide 39</vt:lpstr>
      <vt:lpstr>Литература</vt:lpstr>
      <vt:lpstr>Литература</vt:lpstr>
      <vt:lpstr>Литература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Насрадин-хоџа</dc:title>
  <dc:creator>Zutic</dc:creator>
  <cp:lastModifiedBy>Zutic</cp:lastModifiedBy>
  <cp:revision>701</cp:revision>
  <dcterms:created xsi:type="dcterms:W3CDTF">2013-07-16T16:28:19Z</dcterms:created>
  <dcterms:modified xsi:type="dcterms:W3CDTF">2013-08-29T07:34:05Z</dcterms:modified>
</cp:coreProperties>
</file>