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9" r:id="rId3"/>
    <p:sldId id="270" r:id="rId4"/>
    <p:sldId id="258" r:id="rId5"/>
    <p:sldId id="301" r:id="rId6"/>
    <p:sldId id="260" r:id="rId7"/>
    <p:sldId id="294" r:id="rId8"/>
    <p:sldId id="261" r:id="rId9"/>
    <p:sldId id="283" r:id="rId10"/>
    <p:sldId id="262" r:id="rId11"/>
    <p:sldId id="293" r:id="rId12"/>
    <p:sldId id="264" r:id="rId13"/>
    <p:sldId id="263" r:id="rId14"/>
    <p:sldId id="297" r:id="rId15"/>
    <p:sldId id="265" r:id="rId16"/>
    <p:sldId id="266" r:id="rId17"/>
    <p:sldId id="267" r:id="rId18"/>
    <p:sldId id="268" r:id="rId19"/>
    <p:sldId id="298" r:id="rId20"/>
    <p:sldId id="296" r:id="rId21"/>
    <p:sldId id="269" r:id="rId22"/>
    <p:sldId id="271" r:id="rId23"/>
    <p:sldId id="272" r:id="rId24"/>
    <p:sldId id="295" r:id="rId25"/>
    <p:sldId id="273" r:id="rId26"/>
    <p:sldId id="274" r:id="rId27"/>
    <p:sldId id="275" r:id="rId28"/>
    <p:sldId id="276" r:id="rId29"/>
    <p:sldId id="302" r:id="rId30"/>
    <p:sldId id="277" r:id="rId31"/>
    <p:sldId id="278" r:id="rId32"/>
    <p:sldId id="299" r:id="rId33"/>
    <p:sldId id="279" r:id="rId34"/>
    <p:sldId id="280" r:id="rId35"/>
    <p:sldId id="281" r:id="rId36"/>
    <p:sldId id="300" r:id="rId37"/>
    <p:sldId id="282" r:id="rId38"/>
    <p:sldId id="303" r:id="rId39"/>
    <p:sldId id="284" r:id="rId40"/>
    <p:sldId id="285" r:id="rId41"/>
    <p:sldId id="292" r:id="rId42"/>
    <p:sldId id="291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99FF"/>
    <a:srgbClr val="800000"/>
    <a:srgbClr val="FFFFCC"/>
    <a:srgbClr val="CC9900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de-AT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de-AT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/>
              <a:t>Бранко Тошович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48A46217-CC0C-4419-90FC-2690C27CE02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5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de-A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de-AT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/>
              <a:t>Бранко Тошович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57DAB0D2-8DC4-4852-AA6D-681A655C349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7089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u="none"/>
              <a:t>Бранко Тошович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A74A86-3E43-4A75-AC3A-7B3F2C1504B7}" type="slidenum">
              <a:rPr lang="en-US" sz="1200" u="none"/>
              <a:pPr eaLnBrk="1" hangingPunct="1"/>
              <a:t>1</a:t>
            </a:fld>
            <a:endParaRPr lang="en-US" sz="1200" u="none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820D4B-6301-4166-8543-845B0F3DD449}" type="datetime1">
              <a:rPr lang="ru-RU" smtClean="0"/>
              <a:t>04.09.2007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8F8E3E-53AA-45A1-B9F7-2E2E634A2C3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1DA67-2F84-4E6C-BD6C-F794A22E6948}" type="datetime1">
              <a:rPr lang="ru-RU" smtClean="0"/>
              <a:t>04.09.2007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2DC80-FE16-469C-9AF6-5AE799FAC2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7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F00701-03C0-451B-8364-161444AED3B1}" type="datetime1">
              <a:rPr lang="ru-RU" smtClean="0"/>
              <a:t>04.09.2007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6EEA9-4A51-4CC8-9618-0061EAB89CD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0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63BA7-3040-465F-88E4-97BE0A1038DD}" type="datetime1">
              <a:rPr lang="ru-RU" smtClean="0"/>
              <a:t>04.09.2007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BEAF98-0D39-4E6E-929B-4C5AB39A828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0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941D6-A337-4343-B164-EFB163CE7AA4}" type="datetime1">
              <a:rPr lang="ru-RU" smtClean="0"/>
              <a:t>04.09.2007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2CFE38-53CA-49F4-9A9D-5D9AF585F1B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7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6BCA23-0C60-4613-A83D-52EB3682A95D}" type="datetime1">
              <a:rPr lang="ru-RU" smtClean="0"/>
              <a:t>04.09.2007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87BA79-2BA9-4BB7-8B22-5C6509F6FFB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A45BC-1980-472E-9404-862F53BD392B}" type="datetime1">
              <a:rPr lang="ru-RU" smtClean="0"/>
              <a:t>04.09.2007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3C3190-F2E9-484C-A8BE-44130BEEF2E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227583-B4EB-4B4F-B5ED-F5451D80489C}" type="datetime1">
              <a:rPr lang="ru-RU" smtClean="0"/>
              <a:t>04.09.2007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9F11EC-80B2-4A88-A360-E7820FEF9D8D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6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275BC-62AE-4793-AD5E-473E6507418E}" type="datetime1">
              <a:rPr lang="ru-RU" smtClean="0"/>
              <a:t>04.09.2007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8CCCE5-E167-449C-9AD7-6EA92F52EBC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2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E8939C-13DB-4E1A-AD81-B53E43C54643}" type="datetime1">
              <a:rPr lang="ru-RU" smtClean="0"/>
              <a:t>04.09.2007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C6CCE-0499-45C3-9298-E1EDB0AE41A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1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B8239-35B6-4140-A970-E8B3D6EEC6BD}" type="datetime1">
              <a:rPr lang="ru-RU" smtClean="0"/>
              <a:t>04.09.2007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2DDF93-C658-4C46-B590-DB6CAFF5140C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2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fld id="{028316C4-CDF5-40DF-8AAB-0E8834B4523E}" type="datetime1">
              <a:rPr lang="ru-RU" smtClean="0"/>
              <a:t>04.09.2007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05062AAC-D272-458A-BF13-5A345AD624A0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179388" y="1196975"/>
            <a:ext cx="8713787" cy="4320257"/>
          </a:xfrm>
        </p:spPr>
        <p:txBody>
          <a:bodyPr/>
          <a:lstStyle/>
          <a:p>
            <a:r>
              <a:rPr lang="de-AT" sz="1400" dirty="0" smtClean="0"/>
              <a:t/>
            </a:r>
            <a:br>
              <a:rPr lang="de-AT" sz="1400" dirty="0" smtClean="0"/>
            </a:br>
            <a:r>
              <a:rPr lang="de-DE" sz="3600" b="1" dirty="0" smtClean="0"/>
              <a:t>Branko </a:t>
            </a:r>
            <a:r>
              <a:rPr lang="de-DE" sz="3600" b="1" dirty="0" err="1" smtClean="0"/>
              <a:t>Tošović</a:t>
            </a:r>
            <a:r>
              <a:rPr lang="ru-RU" sz="3600" b="1" dirty="0" smtClean="0"/>
              <a:t> 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sz="2000" b="1" dirty="0" err="1" smtClean="0"/>
              <a:t>Institut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für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Slawistik</a:t>
            </a:r>
            <a:r>
              <a:rPr lang="pl-PL" sz="2000" b="1" dirty="0" smtClean="0"/>
              <a:t> </a:t>
            </a:r>
            <a:br>
              <a:rPr lang="pl-PL" sz="2000" b="1" dirty="0" smtClean="0"/>
            </a:br>
            <a:r>
              <a:rPr lang="pl-PL" sz="2000" b="1" dirty="0" smtClean="0"/>
              <a:t>der </a:t>
            </a:r>
            <a:r>
              <a:rPr lang="de-AT" sz="2000" b="1" dirty="0" smtClean="0"/>
              <a:t>Karl-Franzens </a:t>
            </a:r>
            <a:r>
              <a:rPr lang="pl-PL" sz="2000" b="1" dirty="0" err="1" smtClean="0"/>
              <a:t>Universität</a:t>
            </a:r>
            <a:r>
              <a:rPr lang="pl-PL" sz="2000" b="1" dirty="0" smtClean="0"/>
              <a:t> Graz</a:t>
            </a:r>
            <a:r>
              <a:rPr lang="de-AT" sz="2000" b="1" dirty="0" smtClean="0"/>
              <a:t/>
            </a:r>
            <a:br>
              <a:rPr lang="de-AT" sz="2000" b="1" dirty="0" smtClean="0"/>
            </a:br>
            <a:r>
              <a:rPr lang="pl-PL" sz="1800" b="1" dirty="0" smtClean="0"/>
              <a:t>http://www-gewi.kfunigraz.ac.at/gralis</a:t>
            </a:r>
            <a:r>
              <a:rPr lang="de-AT" sz="1800" b="1" dirty="0" smtClean="0"/>
              <a:t/>
            </a:r>
            <a:br>
              <a:rPr lang="de-AT" sz="1800" b="1" dirty="0" smtClean="0"/>
            </a:br>
            <a:r>
              <a:rPr lang="de-DE" sz="1800" b="1" dirty="0" smtClean="0"/>
              <a:t>branko.tosovic@uni-graz.at</a:t>
            </a:r>
            <a:r>
              <a:rPr lang="de-AT" sz="2000" b="1" dirty="0" smtClean="0"/>
              <a:t> </a:t>
            </a:r>
            <a:r>
              <a:rPr lang="sr-Latn-BA" sz="2000" b="1" dirty="0" smtClean="0"/>
              <a:t/>
            </a:r>
            <a:br>
              <a:rPr lang="sr-Latn-BA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de-AT" sz="6000" b="1" dirty="0" err="1" smtClean="0">
                <a:solidFill>
                  <a:srgbClr val="FF0000"/>
                </a:solidFill>
              </a:rPr>
              <a:t>Ćopićev</a:t>
            </a:r>
            <a:r>
              <a:rPr lang="de-AT" sz="6000" b="1" dirty="0" smtClean="0">
                <a:solidFill>
                  <a:srgbClr val="FF0000"/>
                </a:solidFill>
              </a:rPr>
              <a:t> </a:t>
            </a:r>
            <a:r>
              <a:rPr lang="de-AT" sz="6000" b="1" dirty="0" err="1" smtClean="0">
                <a:solidFill>
                  <a:srgbClr val="FF0000"/>
                </a:solidFill>
              </a:rPr>
              <a:t>model</a:t>
            </a:r>
            <a:r>
              <a:rPr lang="de-AT" sz="6000" b="1" dirty="0" smtClean="0">
                <a:solidFill>
                  <a:srgbClr val="FF0000"/>
                </a:solidFill>
              </a:rPr>
              <a:t> </a:t>
            </a:r>
            <a:br>
              <a:rPr lang="de-AT" sz="6000" b="1" dirty="0" smtClean="0">
                <a:solidFill>
                  <a:srgbClr val="FF0000"/>
                </a:solidFill>
              </a:rPr>
            </a:br>
            <a:r>
              <a:rPr lang="de-AT" sz="6000" b="1" dirty="0" err="1" smtClean="0">
                <a:solidFill>
                  <a:srgbClr val="FF0000"/>
                </a:solidFill>
              </a:rPr>
              <a:t>humora</a:t>
            </a:r>
            <a:r>
              <a:rPr lang="de-AT" sz="6000" b="1" dirty="0" smtClean="0">
                <a:solidFill>
                  <a:srgbClr val="FF0000"/>
                </a:solidFill>
              </a:rPr>
              <a:t> i </a:t>
            </a:r>
            <a:r>
              <a:rPr lang="de-AT" sz="6000" b="1" dirty="0" err="1" smtClean="0">
                <a:solidFill>
                  <a:srgbClr val="FF0000"/>
                </a:solidFill>
              </a:rPr>
              <a:t>satire</a:t>
            </a:r>
            <a:r>
              <a:rPr lang="de-AT" sz="6000" b="1" dirty="0" smtClean="0">
                <a:solidFill>
                  <a:srgbClr val="FF0000"/>
                </a:solidFill>
              </a:rPr>
              <a:t/>
            </a:r>
            <a:br>
              <a:rPr lang="de-AT" sz="6000" b="1" dirty="0" smtClean="0">
                <a:solidFill>
                  <a:srgbClr val="FF0000"/>
                </a:solidFill>
              </a:rPr>
            </a:br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sr-Latn-CS" sz="4000" b="1" dirty="0" smtClean="0">
                <a:solidFill>
                  <a:srgbClr val="FF0000"/>
                </a:solidFill>
              </a:rPr>
              <a:t/>
            </a:r>
            <a:br>
              <a:rPr lang="sr-Latn-CS" sz="4000" b="1" dirty="0" smtClean="0">
                <a:solidFill>
                  <a:srgbClr val="FF0000"/>
                </a:solidFill>
              </a:rPr>
            </a:br>
            <a:endParaRPr 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5203825"/>
            <a:ext cx="8569325" cy="1296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bg-BG" sz="1000" b="1" dirty="0" smtClean="0"/>
          </a:p>
          <a:p>
            <a:pPr algn="l" eaLnBrk="1" hangingPunct="1">
              <a:lnSpc>
                <a:spcPct val="80000"/>
              </a:lnSpc>
            </a:pPr>
            <a:r>
              <a:rPr lang="de-AT" sz="1600" b="1" dirty="0" err="1" smtClean="0"/>
              <a:t>Tre</a:t>
            </a:r>
            <a:r>
              <a:rPr lang="sr-Latn-BA" sz="1600" b="1" dirty="0" err="1" smtClean="0"/>
              <a:t>ći</a:t>
            </a:r>
            <a:r>
              <a:rPr lang="sr-Latn-RS" sz="1600" b="1" dirty="0" smtClean="0"/>
              <a:t> Ćopićev simpozijum </a:t>
            </a:r>
          </a:p>
          <a:p>
            <a:pPr algn="l" eaLnBrk="1" hangingPunct="1">
              <a:lnSpc>
                <a:spcPct val="80000"/>
              </a:lnSpc>
            </a:pPr>
            <a:r>
              <a:rPr lang="sr-Latn-CS" sz="1600" b="1" dirty="0" smtClean="0"/>
              <a:t>„</a:t>
            </a:r>
            <a:r>
              <a:rPr lang="nn-NO" sz="1600" b="1" dirty="0" err="1" smtClean="0"/>
              <a:t>Ćopićevsko</a:t>
            </a:r>
            <a:r>
              <a:rPr lang="nn-NO" sz="1600" b="1" dirty="0" smtClean="0"/>
              <a:t> </a:t>
            </a:r>
            <a:r>
              <a:rPr lang="nn-NO" sz="1600" b="1" dirty="0" err="1"/>
              <a:t>modelovanje</a:t>
            </a:r>
            <a:r>
              <a:rPr lang="nn-NO" sz="1600" b="1" dirty="0"/>
              <a:t> </a:t>
            </a:r>
            <a:r>
              <a:rPr lang="nn-NO" sz="1600" b="1" dirty="0" err="1"/>
              <a:t>realnosti</a:t>
            </a:r>
            <a:r>
              <a:rPr lang="nn-NO" sz="1600" b="1" dirty="0"/>
              <a:t> </a:t>
            </a:r>
            <a:r>
              <a:rPr lang="nn-NO" sz="1600" b="1" dirty="0" err="1"/>
              <a:t>kroz</a:t>
            </a:r>
            <a:r>
              <a:rPr lang="nn-NO" sz="1600" b="1" dirty="0"/>
              <a:t> humor i </a:t>
            </a:r>
            <a:r>
              <a:rPr lang="nn-NO" sz="1600" b="1" dirty="0" err="1" smtClean="0"/>
              <a:t>satiru</a:t>
            </a:r>
            <a:r>
              <a:rPr lang="sr-Latn-CS" sz="1600" b="1" dirty="0" smtClean="0"/>
              <a:t>“</a:t>
            </a:r>
            <a:endParaRPr lang="sr-Latn-RS" sz="1600" b="1" dirty="0" smtClean="0"/>
          </a:p>
          <a:p>
            <a:pPr algn="l" eaLnBrk="1" hangingPunct="1">
              <a:lnSpc>
                <a:spcPct val="80000"/>
              </a:lnSpc>
            </a:pPr>
            <a:r>
              <a:rPr lang="de-DE" sz="1600" b="1" dirty="0" err="1" smtClean="0"/>
              <a:t>Banjaluka</a:t>
            </a:r>
            <a:r>
              <a:rPr lang="ru-RU" sz="1600" b="1" dirty="0" smtClean="0"/>
              <a:t> </a:t>
            </a:r>
            <a:endParaRPr lang="de-DE" sz="1600" b="1" dirty="0" smtClean="0"/>
          </a:p>
          <a:p>
            <a:pPr algn="l" eaLnBrk="1" hangingPunct="1">
              <a:lnSpc>
                <a:spcPct val="80000"/>
              </a:lnSpc>
            </a:pPr>
            <a:r>
              <a:rPr lang="sr-Latn-RS" sz="1600" b="1" dirty="0" smtClean="0"/>
              <a:t>5–7</a:t>
            </a:r>
            <a:r>
              <a:rPr lang="ru-RU" sz="1600" b="1" dirty="0" smtClean="0"/>
              <a:t>. </a:t>
            </a:r>
            <a:r>
              <a:rPr lang="de-DE" sz="1600" b="1" dirty="0" err="1" smtClean="0"/>
              <a:t>septembar</a:t>
            </a:r>
            <a:r>
              <a:rPr lang="hr-HR" sz="1600" b="1" dirty="0" smtClean="0"/>
              <a:t> 20</a:t>
            </a:r>
            <a:r>
              <a:rPr lang="ru-RU" sz="1600" b="1" dirty="0" smtClean="0"/>
              <a:t>1</a:t>
            </a:r>
            <a:r>
              <a:rPr lang="sr-Latn-BA" sz="1600" b="1" dirty="0" smtClean="0"/>
              <a:t>3</a:t>
            </a:r>
            <a:r>
              <a:rPr lang="de-DE" sz="1600" b="1" dirty="0" smtClean="0"/>
              <a:t>. </a:t>
            </a:r>
            <a:r>
              <a:rPr lang="de-DE" sz="1600" b="1" dirty="0" err="1" smtClean="0"/>
              <a:t>godine</a:t>
            </a:r>
            <a:r>
              <a:rPr lang="de-AT" sz="1600" dirty="0" smtClean="0"/>
              <a:t> </a:t>
            </a:r>
            <a:endParaRPr lang="de-AT" sz="1600" b="1" dirty="0" smtClean="0"/>
          </a:p>
          <a:p>
            <a:pPr eaLnBrk="1" hangingPunct="1">
              <a:lnSpc>
                <a:spcPct val="80000"/>
              </a:lnSpc>
            </a:pPr>
            <a:endParaRPr lang="de-AT" sz="1600" dirty="0" smtClean="0"/>
          </a:p>
          <a:p>
            <a:pPr eaLnBrk="1" hangingPunct="1">
              <a:lnSpc>
                <a:spcPct val="80000"/>
              </a:lnSpc>
            </a:pPr>
            <a:endParaRPr lang="sr-Latn-CS" sz="1600" b="1" i="1" dirty="0" smtClean="0"/>
          </a:p>
        </p:txBody>
      </p:sp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214313"/>
            <a:ext cx="12858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285750"/>
            <a:ext cx="1922462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/>
              <a:t>Moram otkriti tajnu – </a:t>
            </a:r>
            <a:r>
              <a:rPr lang="sr-Latn-BA" sz="2400" u="sng" dirty="0"/>
              <a:t>kako sam god u ono vrijeme napisao, i tada malo dotjerao, tako je to i ostalo</a:t>
            </a:r>
            <a:r>
              <a:rPr lang="sr-Latn-BA" sz="2400" dirty="0"/>
              <a:t>. </a:t>
            </a:r>
            <a:r>
              <a:rPr lang="de-DE" sz="2400" dirty="0"/>
              <a:t>[</a:t>
            </a:r>
            <a:r>
              <a:rPr lang="de-DE" sz="2400" dirty="0" smtClean="0"/>
              <a:t>1/</a:t>
            </a:r>
            <a:r>
              <a:rPr lang="sr-Latn-CS" sz="2400" dirty="0" smtClean="0"/>
              <a:t>6</a:t>
            </a:r>
            <a:r>
              <a:rPr lang="de-DE" sz="2400" dirty="0" smtClean="0"/>
              <a:t>]</a:t>
            </a:r>
            <a:endParaRPr lang="sr-Latn-CS" sz="2400" dirty="0"/>
          </a:p>
          <a:p>
            <a:endParaRPr lang="sr-Latn-CS" sz="2400" dirty="0"/>
          </a:p>
          <a:p>
            <a:endParaRPr lang="sr-Latn-CS" sz="1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66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/>
              <a:t>Sada bih Vam mogao pokazati rukopis romana </a:t>
            </a:r>
            <a:r>
              <a:rPr lang="sr-Latn-BA" sz="2400" cap="small" dirty="0"/>
              <a:t>Prolom</a:t>
            </a:r>
            <a:r>
              <a:rPr lang="sr-Latn-BA" sz="2400" dirty="0"/>
              <a:t> i knjigu; </a:t>
            </a:r>
            <a:r>
              <a:rPr lang="sr-Latn-BA" sz="2400" u="sng" dirty="0"/>
              <a:t>sve je iz prve ruke</a:t>
            </a:r>
            <a:r>
              <a:rPr lang="sr-Latn-BA" sz="2400" dirty="0"/>
              <a:t>! Pisao sam ga u nekim sveskama, i nije nijednom prepisivan</a:t>
            </a:r>
            <a:r>
              <a:rPr lang="sr-Latn-BA" sz="2400" u="sng" dirty="0"/>
              <a:t>. Mene strahovito mrzi prepisivati i naknadno raditi</a:t>
            </a:r>
            <a:r>
              <a:rPr lang="sr-Latn-BA" sz="2400" dirty="0"/>
              <a:t>, možda zbog toga što sam „ljevak“... Istina je, ja sam ljevak, a u školi su me gonili da učim desnom rukom pisati, tako da sam omrznuo, što bi se reklo, taj čin pisanja. Danas me, međutim, počela još i ruka boljeti, tako da ću sa prevelikim pisanjem teško izaći na kraj. </a:t>
            </a:r>
            <a:r>
              <a:rPr lang="de-DE" sz="2400" dirty="0" smtClean="0"/>
              <a:t>[</a:t>
            </a:r>
            <a:r>
              <a:rPr lang="sr-Latn-CS" sz="2400" dirty="0" smtClean="0"/>
              <a:t>2</a:t>
            </a:r>
            <a:r>
              <a:rPr lang="de-DE" sz="2400" dirty="0" smtClean="0"/>
              <a:t>/</a:t>
            </a:r>
            <a:r>
              <a:rPr lang="sr-Latn-CS" sz="2400" dirty="0" smtClean="0"/>
              <a:t>6</a:t>
            </a:r>
            <a:r>
              <a:rPr lang="de-DE" sz="2400" dirty="0" smtClean="0"/>
              <a:t>]</a:t>
            </a:r>
            <a:endParaRPr lang="sr-Latn-CS" sz="2400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 smtClean="0"/>
              <a:t>Možda je to jedan od razloga što </a:t>
            </a:r>
            <a:r>
              <a:rPr lang="sr-Latn-BA" sz="2400" u="sng" dirty="0" smtClean="0"/>
              <a:t>nisam svoje stvari dotjerivao</a:t>
            </a:r>
            <a:r>
              <a:rPr lang="sr-Latn-BA" sz="2400" dirty="0" smtClean="0"/>
              <a:t>. I ne samo pjesme, nego ni romane, nijedan roman i veću stvar </a:t>
            </a:r>
            <a:r>
              <a:rPr lang="sr-Latn-BA" sz="2400" u="sng" dirty="0" smtClean="0"/>
              <a:t>nisam ponovo prepisivao</a:t>
            </a:r>
            <a:r>
              <a:rPr lang="sr-Latn-BA" sz="2400" dirty="0" smtClean="0"/>
              <a:t>. Razumije se, ubacivao sam ponešto </a:t>
            </a:r>
            <a:r>
              <a:rPr lang="sr-Latn-BA" sz="2400" dirty="0" smtClean="0"/>
              <a:t>unutra</a:t>
            </a:r>
            <a:r>
              <a:rPr lang="de-DE" sz="2400" dirty="0" smtClean="0"/>
              <a:t> [</a:t>
            </a:r>
            <a:r>
              <a:rPr lang="sr-Latn-BA" sz="2400" dirty="0" smtClean="0"/>
              <a:t>...</a:t>
            </a:r>
            <a:r>
              <a:rPr lang="de-DE" sz="2400" dirty="0"/>
              <a:t>]</a:t>
            </a:r>
            <a:r>
              <a:rPr lang="sr-Latn-BA" sz="2400" dirty="0" smtClean="0"/>
              <a:t> </a:t>
            </a:r>
            <a:r>
              <a:rPr lang="de-DE" sz="2400" dirty="0" smtClean="0"/>
              <a:t>– </a:t>
            </a:r>
            <a:r>
              <a:rPr lang="de-DE" sz="2400" dirty="0" smtClean="0"/>
              <a:t>[</a:t>
            </a:r>
            <a:r>
              <a:rPr lang="sr-Latn-CS" sz="2400" dirty="0"/>
              <a:t>3</a:t>
            </a:r>
            <a:r>
              <a:rPr lang="de-DE" sz="2400" dirty="0" smtClean="0"/>
              <a:t>/</a:t>
            </a:r>
            <a:r>
              <a:rPr lang="sr-Latn-CS" sz="2400" dirty="0" smtClean="0"/>
              <a:t>6</a:t>
            </a:r>
            <a:r>
              <a:rPr lang="de-DE" sz="2400" dirty="0" smtClean="0"/>
              <a:t>]</a:t>
            </a:r>
            <a:endParaRPr lang="sr-Latn-CS" sz="2400" dirty="0" smtClean="0"/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66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/>
              <a:t>Inače, svaku stvar bi trebalo barem dva-tri puta prepisati. Ljudi prepišu – dva, tri, četiri, pet, šest, sedam puta cijelu knjigu, a neke pasuse dotjeruju i po dvadeset puta. Međutim, to se meni ne da: </a:t>
            </a:r>
            <a:r>
              <a:rPr lang="sr-Latn-BA" sz="2400" u="sng" dirty="0"/>
              <a:t>kod mene je to sve iz prve ruke</a:t>
            </a:r>
            <a:r>
              <a:rPr lang="sr-Latn-BA" sz="2400" dirty="0"/>
              <a:t>. </a:t>
            </a:r>
            <a:r>
              <a:rPr lang="de-DE" sz="2400" dirty="0" smtClean="0"/>
              <a:t>[</a:t>
            </a:r>
            <a:r>
              <a:rPr lang="sr-Latn-CS" sz="2400" dirty="0" smtClean="0"/>
              <a:t>4</a:t>
            </a:r>
            <a:r>
              <a:rPr lang="de-DE" sz="2400" dirty="0" smtClean="0"/>
              <a:t>/</a:t>
            </a:r>
            <a:r>
              <a:rPr lang="sr-Latn-CS" sz="2400" dirty="0"/>
              <a:t>6</a:t>
            </a:r>
            <a:r>
              <a:rPr lang="de-DE" sz="2400" dirty="0"/>
              <a:t>]</a:t>
            </a:r>
            <a:endParaRPr lang="sr-Latn-CS" sz="2400" dirty="0"/>
          </a:p>
          <a:p>
            <a:endParaRPr lang="sr-Latn-CS" sz="1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66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/>
              <a:t>Jednom sam, tako, upitao </a:t>
            </a:r>
            <a:r>
              <a:rPr lang="sr-Latn-BA" sz="2400" b="1" dirty="0"/>
              <a:t>Andrića</a:t>
            </a:r>
            <a:r>
              <a:rPr lang="sr-Latn-BA" sz="2400" dirty="0"/>
              <a:t> (iako ga nisam </a:t>
            </a:r>
            <a:r>
              <a:rPr lang="sr-Latn-BA" sz="2400" dirty="0" err="1"/>
              <a:t>volio</a:t>
            </a:r>
            <a:r>
              <a:rPr lang="sr-Latn-BA" sz="2400" dirty="0"/>
              <a:t> mnogo zapitkivati) – kako je bolje. Kaže mi on: </a:t>
            </a:r>
            <a:r>
              <a:rPr lang="sr-Latn-BA" sz="2400" i="1" dirty="0"/>
              <a:t>Neka radi svako onako kako njemu najbolje odgovara</a:t>
            </a:r>
            <a:r>
              <a:rPr lang="sr-Latn-BA" sz="2400" dirty="0"/>
              <a:t>... Neko, dotjerujući mnogo stvar, umrtvi je, a nekome, opet, čak </a:t>
            </a:r>
            <a:r>
              <a:rPr lang="sr-Latn-BA" sz="2400" u="sng" dirty="0"/>
              <a:t>od prve ruke sve dobro bude</a:t>
            </a:r>
            <a:r>
              <a:rPr lang="sr-Latn-BA" sz="2400" dirty="0"/>
              <a:t>! </a:t>
            </a:r>
            <a:r>
              <a:rPr lang="de-DE" sz="2400" dirty="0" smtClean="0"/>
              <a:t>[</a:t>
            </a:r>
            <a:r>
              <a:rPr lang="sr-Latn-CS" sz="2400" dirty="0" smtClean="0"/>
              <a:t>5</a:t>
            </a:r>
            <a:r>
              <a:rPr lang="de-DE" sz="2400" dirty="0" smtClean="0"/>
              <a:t>/</a:t>
            </a:r>
            <a:r>
              <a:rPr lang="sr-Latn-CS" sz="2400" dirty="0" smtClean="0"/>
              <a:t>6</a:t>
            </a:r>
            <a:r>
              <a:rPr lang="de-DE" sz="2400" dirty="0" smtClean="0"/>
              <a:t>]</a:t>
            </a:r>
            <a:endParaRPr lang="sr-Latn-CS" sz="2400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 smtClean="0"/>
              <a:t>Smatram sebe </a:t>
            </a:r>
            <a:r>
              <a:rPr lang="sr-Latn-BA" sz="2400" u="sng" dirty="0" smtClean="0"/>
              <a:t>strahovitom ljenčinom</a:t>
            </a:r>
            <a:r>
              <a:rPr lang="sr-Latn-BA" sz="2400" dirty="0" smtClean="0"/>
              <a:t>. Mogu sad iznijeti sve svoje stvari, sve su napisane krasnopisom. </a:t>
            </a:r>
            <a:r>
              <a:rPr lang="sr-Latn-BA" sz="2400" u="sng" dirty="0" smtClean="0"/>
              <a:t>Ništa</a:t>
            </a:r>
            <a:r>
              <a:rPr lang="sr-Latn-BA" sz="2400" dirty="0" smtClean="0"/>
              <a:t>, međutim, </a:t>
            </a:r>
            <a:r>
              <a:rPr lang="sr-Latn-BA" sz="2400" u="sng" dirty="0" smtClean="0"/>
              <a:t>ne radim ponovo</a:t>
            </a:r>
            <a:r>
              <a:rPr lang="sr-Latn-BA" sz="2400" dirty="0" smtClean="0"/>
              <a:t>. Istina, ponekad kratku priču ponovo radim. Počnem i pišem, i odjedanput ona se izmigolji nekako i ode u pogrešnom pravcu, </a:t>
            </a:r>
            <a:r>
              <a:rPr lang="sr-Latn-BA" sz="2400" dirty="0" err="1" smtClean="0"/>
              <a:t>eskivira</a:t>
            </a:r>
            <a:r>
              <a:rPr lang="sr-Latn-BA" sz="2400" dirty="0" smtClean="0"/>
              <a:t>, kako se to kaže. I vidim da ono pravo nisam uhvatio. Onda ponovo sjedam. Ali, </a:t>
            </a:r>
            <a:r>
              <a:rPr lang="sr-Latn-BA" sz="2400" u="sng" dirty="0" smtClean="0"/>
              <a:t>svega dve-tri priče sam dosad rukom dotjerao </a:t>
            </a:r>
            <a:r>
              <a:rPr lang="sr-Latn-BA" sz="2400" dirty="0" smtClean="0"/>
              <a:t>(Jevtić</a:t>
            </a:r>
            <a:r>
              <a:rPr lang="de-DE" sz="2400" dirty="0" smtClean="0"/>
              <a:t> 2000:</a:t>
            </a:r>
            <a:r>
              <a:rPr lang="sr-Latn-BA" sz="2400" dirty="0" smtClean="0"/>
              <a:t> </a:t>
            </a:r>
            <a:r>
              <a:rPr lang="sr-Latn-BA" sz="2400" dirty="0" smtClean="0"/>
              <a:t>62</a:t>
            </a:r>
            <a:r>
              <a:rPr lang="sr-Latn-BA" sz="2400" dirty="0" smtClean="0"/>
              <a:t>). </a:t>
            </a:r>
            <a:r>
              <a:rPr lang="de-DE" sz="2400" dirty="0" smtClean="0"/>
              <a:t>[</a:t>
            </a:r>
            <a:r>
              <a:rPr lang="sr-Latn-CS" sz="2400" dirty="0" smtClean="0"/>
              <a:t>6</a:t>
            </a:r>
            <a:r>
              <a:rPr lang="de-DE" sz="2400" dirty="0" smtClean="0"/>
              <a:t>/</a:t>
            </a:r>
            <a:r>
              <a:rPr lang="sr-Latn-CS" sz="2400" dirty="0" smtClean="0"/>
              <a:t>6</a:t>
            </a:r>
            <a:r>
              <a:rPr lang="de-DE" sz="2400" dirty="0" smtClean="0"/>
              <a:t>]</a:t>
            </a:r>
            <a:endParaRPr lang="sr-Latn-CS" sz="2400" dirty="0" smtClean="0"/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66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/>
              <a:t>Ono što se danas može videti kao pukotina na putu ka dubljim prodorima i moćnijim </a:t>
            </a:r>
            <a:r>
              <a:rPr lang="sr-Latn-BA" sz="2400" dirty="0" err="1"/>
              <a:t>sintezama</a:t>
            </a:r>
            <a:r>
              <a:rPr lang="sr-Latn-BA" sz="2400" dirty="0"/>
              <a:t>, svakako ima koren u zavodljivom poverenju u neiscrpnost vlastitog doživljajnog fonda. Sa čistog jezičkog izvorišta, Branko Ćopić je ipak u izvesnoj meri </a:t>
            </a:r>
            <a:r>
              <a:rPr lang="sr-Latn-BA" sz="2400" u="sng" dirty="0"/>
              <a:t>nebrižljiv oko izražajnih finesa</a:t>
            </a:r>
            <a:r>
              <a:rPr lang="sr-Latn-BA" sz="2400" dirty="0"/>
              <a:t>, </a:t>
            </a:r>
            <a:r>
              <a:rPr lang="sr-Latn-BA" sz="2400" u="sng" dirty="0"/>
              <a:t>oko jezičkih suptiliteta</a:t>
            </a:r>
            <a:r>
              <a:rPr lang="sr-Latn-BA" sz="2400" dirty="0"/>
              <a:t>, pa olako prima proširenu uličnu nepravilnost. To muti bistrinu i razbija većinu tekstova, pa čini još jednu od slabosti ovoga </a:t>
            </a:r>
            <a:r>
              <a:rPr lang="sr-Latn-BA" sz="2400" dirty="0" smtClean="0"/>
              <a:t>pisca</a:t>
            </a:r>
            <a:r>
              <a:rPr lang="de-DE" sz="2400" dirty="0"/>
              <a:t> </a:t>
            </a:r>
            <a:r>
              <a:rPr lang="de-DE" sz="2400" dirty="0" smtClean="0"/>
              <a:t>[…]</a:t>
            </a:r>
            <a:r>
              <a:rPr lang="sr-Latn-BA" sz="2400" dirty="0" smtClean="0"/>
              <a:t> </a:t>
            </a:r>
            <a:r>
              <a:rPr lang="sr-Latn-BA" sz="2400" dirty="0"/>
              <a:t>(</a:t>
            </a:r>
            <a:r>
              <a:rPr lang="sr-Latn-BA" sz="2400" b="1" dirty="0"/>
              <a:t>Novaković</a:t>
            </a:r>
            <a:r>
              <a:rPr lang="sr-Latn-BA" sz="2400" dirty="0"/>
              <a:t> – Idrizović 1981: 128). </a:t>
            </a:r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66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/>
              <a:t>Snaga invencije sižea, likova i situacija vodila je, međutim, Ćopića često u </a:t>
            </a:r>
            <a:r>
              <a:rPr lang="sr-Latn-BA" sz="2400" u="sng" dirty="0"/>
              <a:t>lako i brzo pisanje, bez brižljivog odabiranja, doterivanja i usavršavanja</a:t>
            </a:r>
            <a:r>
              <a:rPr lang="sr-Latn-BA" sz="2400" dirty="0"/>
              <a:t>. </a:t>
            </a:r>
            <a:r>
              <a:rPr lang="sr-Latn-BA" sz="2400" u="sng" dirty="0"/>
              <a:t>Ne odlučujući se nikada za nove verzije istog dela</a:t>
            </a:r>
            <a:r>
              <a:rPr lang="sr-Latn-BA" sz="2400" dirty="0"/>
              <a:t>, on se često opredeljivao za </a:t>
            </a:r>
            <a:r>
              <a:rPr lang="sr-Latn-BA" sz="2400" u="sng" dirty="0"/>
              <a:t>ponavljanje</a:t>
            </a:r>
            <a:r>
              <a:rPr lang="sr-Latn-BA" sz="2400" dirty="0"/>
              <a:t> iste teme ili njene varijacije u nekoj drugoj formi (poezija – proza, dečja literatura – literatura za odrasle, pripovetka – filmski scenario itd.). Ali izvanredne sposobnosti uvek kriju i velike </a:t>
            </a:r>
            <a:r>
              <a:rPr lang="sr-Latn-BA" sz="2400" dirty="0" smtClean="0"/>
              <a:t>opasnosti (Dragan Jeremić – Idrizović 1981: 171–172).</a:t>
            </a:r>
            <a:endParaRPr lang="sr-Latn-CS" sz="2400" dirty="0" smtClean="0"/>
          </a:p>
          <a:p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66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b="1" dirty="0" smtClean="0"/>
              <a:t>Gogolj</a:t>
            </a:r>
            <a:r>
              <a:rPr lang="sr-Latn-BA" sz="2400" dirty="0" smtClean="0"/>
              <a:t> </a:t>
            </a:r>
            <a:r>
              <a:rPr lang="de-DE" sz="2400" dirty="0" smtClean="0"/>
              <a:t>je </a:t>
            </a:r>
            <a:r>
              <a:rPr lang="sr-Latn-BA" sz="2400" dirty="0" smtClean="0"/>
              <a:t>ma </a:t>
            </a:r>
            <a:r>
              <a:rPr lang="sr-Latn-BA" sz="2400" dirty="0" smtClean="0"/>
              <a:t>pitanje </a:t>
            </a:r>
            <a:r>
              <a:rPr lang="sr-Latn-BA" sz="2400" u="sng" dirty="0" smtClean="0"/>
              <a:t>iz čega crpe svoj izvrsni</a:t>
            </a:r>
            <a:r>
              <a:rPr lang="sr-Latn-BA" sz="2400" b="1" u="sng" dirty="0" smtClean="0"/>
              <a:t> </a:t>
            </a:r>
            <a:r>
              <a:rPr lang="sr-Latn-BA" sz="2400" u="sng" dirty="0" smtClean="0"/>
              <a:t>stil </a:t>
            </a:r>
            <a:r>
              <a:rPr lang="sr-Latn-BA" sz="2400" dirty="0" smtClean="0"/>
              <a:t>i bogat </a:t>
            </a:r>
            <a:r>
              <a:rPr lang="sr-Latn-BA" sz="2400" dirty="0" smtClean="0"/>
              <a:t>jezik </a:t>
            </a:r>
            <a:r>
              <a:rPr lang="sr-Latn-BA" sz="2400" dirty="0" smtClean="0"/>
              <a:t>rekao: </a:t>
            </a:r>
            <a:endParaRPr lang="sr-Latn-BA" sz="2400" dirty="0" smtClean="0"/>
          </a:p>
          <a:p>
            <a:pPr marL="0" indent="0">
              <a:buNone/>
            </a:pPr>
            <a:r>
              <a:rPr lang="sr-Latn-BA" sz="2400" dirty="0"/>
              <a:t>	</a:t>
            </a:r>
            <a:r>
              <a:rPr lang="sr-Latn-BA" sz="2400" dirty="0" smtClean="0"/>
              <a:t>„</a:t>
            </a:r>
            <a:r>
              <a:rPr lang="sr-Latn-BA" sz="2400" u="sng" dirty="0" smtClean="0"/>
              <a:t>Iz dima</a:t>
            </a:r>
            <a:r>
              <a:rPr lang="sr-Latn-BA" sz="2400" dirty="0" smtClean="0"/>
              <a:t>. Pišem i palim što sam napisao. I, iznova </a:t>
            </a:r>
            <a:r>
              <a:rPr lang="sr-Latn-BA" sz="2400" dirty="0" smtClean="0"/>
              <a:t>	pišem</a:t>
            </a:r>
            <a:r>
              <a:rPr lang="sr-Latn-BA" sz="2400" dirty="0" smtClean="0"/>
              <a:t>.“ </a:t>
            </a:r>
            <a:r>
              <a:rPr lang="de-DE" sz="2400" dirty="0" smtClean="0"/>
              <a:t>[1/2]</a:t>
            </a:r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66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 smtClean="0"/>
              <a:t>Ćopić</a:t>
            </a:r>
            <a:r>
              <a:rPr lang="sr-Latn-BA" sz="2400" dirty="0" smtClean="0"/>
              <a:t>, verovatno, nije spalio mnogo toga što je napisao. Otuda iz njegove lakoće pisanja proizlaze i </a:t>
            </a:r>
            <a:r>
              <a:rPr lang="sr-Latn-BA" sz="2400" u="sng" dirty="0" smtClean="0"/>
              <a:t>izvesni nedostaci</a:t>
            </a:r>
            <a:r>
              <a:rPr lang="sr-Latn-BA" sz="2400" dirty="0" smtClean="0"/>
              <a:t>, kao što je reporterski stil, dnevna angažovanost u prvim poratnim danima, slabosti u detaljnijim analizama ličnosti, duhovitosti na nivou uličnog vica, jezička </a:t>
            </a:r>
            <a:r>
              <a:rPr lang="sr-Latn-BA" sz="2400" dirty="0" err="1" smtClean="0"/>
              <a:t>neiznijansiranost</a:t>
            </a:r>
            <a:r>
              <a:rPr lang="sr-Latn-BA" sz="2400" dirty="0" smtClean="0"/>
              <a:t> (</a:t>
            </a:r>
            <a:r>
              <a:rPr lang="sr-Latn-BA" sz="2400" dirty="0" smtClean="0"/>
              <a:t>Dragan Jeremić – Idrizović 1981: 171–172</a:t>
            </a:r>
            <a:r>
              <a:rPr lang="sr-Latn-BA" sz="2400" dirty="0" smtClean="0"/>
              <a:t>).</a:t>
            </a:r>
            <a:r>
              <a:rPr lang="de-DE" sz="2400" dirty="0"/>
              <a:t> </a:t>
            </a:r>
            <a:r>
              <a:rPr lang="de-DE" sz="2400" dirty="0" smtClean="0"/>
              <a:t>[2/2</a:t>
            </a:r>
            <a:r>
              <a:rPr lang="de-DE" sz="2400" dirty="0"/>
              <a:t>]</a:t>
            </a:r>
            <a:endParaRPr lang="sr-Latn-CS" sz="2400" dirty="0"/>
          </a:p>
          <a:p>
            <a:endParaRPr lang="sr-Latn-CS" sz="2400" dirty="0" smtClean="0"/>
          </a:p>
          <a:p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5983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Sadržaj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Model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Žanr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Način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Autor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err="1" smtClean="0"/>
              <a:t>Likovi</a:t>
            </a:r>
            <a:endParaRPr lang="sr-Latn-BA" dirty="0" smtClean="0"/>
          </a:p>
          <a:p>
            <a:pPr marL="514350" indent="-514350">
              <a:buFont typeface="+mj-lt"/>
              <a:buAutoNum type="arabicPeriod"/>
            </a:pPr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2775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 bwMode="auto">
          <a:xfrm>
            <a:off x="3203848" y="4653136"/>
            <a:ext cx="648072" cy="43204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FF1D1C6-B3E9-4D6E-B176-81BF54645A3E}" type="slidenum">
              <a:rPr lang="en-US"/>
              <a:pPr/>
              <a:t>20</a:t>
            </a:fld>
            <a:endParaRPr lang="en-US"/>
          </a:p>
        </p:txBody>
      </p:sp>
      <p:sp>
        <p:nvSpPr>
          <p:cNvPr id="3076" name="Foliennummernplatzhalt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865C374-A5C5-4DC7-AC49-2B72802061CF}" type="slidenum">
              <a:rPr lang="en-US" sz="1400" u="none"/>
              <a:pPr algn="r" eaLnBrk="1" hangingPunct="1"/>
              <a:t>20</a:t>
            </a:fld>
            <a:endParaRPr lang="en-US" sz="1400" u="none"/>
          </a:p>
        </p:txBody>
      </p:sp>
      <p:pic>
        <p:nvPicPr>
          <p:cNvPr id="307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44625"/>
            <a:ext cx="609976" cy="762470"/>
          </a:xfrm>
          <a:noFill/>
        </p:spPr>
      </p:pic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459" y="44624"/>
            <a:ext cx="4141440" cy="665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128963" y="4629150"/>
            <a:ext cx="722957" cy="54720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637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Andrić o Ćopiću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/>
              <a:t>Kao što je portret najteža i najsloženija disciplina u likovnom stvaralaštvu, tako i </a:t>
            </a:r>
            <a:r>
              <a:rPr lang="sr-Latn-BA" sz="2400" u="sng" dirty="0"/>
              <a:t>humor</a:t>
            </a:r>
            <a:r>
              <a:rPr lang="sr-Latn-BA" sz="2400" dirty="0"/>
              <a:t> pripada </a:t>
            </a:r>
            <a:r>
              <a:rPr lang="sr-Latn-BA" sz="2400" u="sng" dirty="0"/>
              <a:t>uskoj grupi povlašćenih u književnost</a:t>
            </a:r>
            <a:r>
              <a:rPr lang="sr-Latn-BA" sz="2400" dirty="0"/>
              <a:t>i. </a:t>
            </a:r>
            <a:r>
              <a:rPr lang="sr-Latn-BA" sz="2400" u="sng" dirty="0"/>
              <a:t>Posle Nušića </a:t>
            </a:r>
            <a:r>
              <a:rPr lang="sr-Latn-BA" sz="2400" dirty="0"/>
              <a:t>dugo smo hramali u oblasti društvene satire i humora uopšte. Na žalost, u našoj književnosti mogu se </a:t>
            </a:r>
            <a:r>
              <a:rPr lang="sr-Latn-BA" sz="2400" u="sng" dirty="0"/>
              <a:t>na prste izbrojati pisci koji su se bavili smehom</a:t>
            </a:r>
            <a:r>
              <a:rPr lang="sr-Latn-BA" sz="2400" dirty="0"/>
              <a:t>, iako je šala urođena čoveku našeg podneblja i predstavlja sastavni deo njegovog svakodnevnog </a:t>
            </a:r>
            <a:r>
              <a:rPr lang="sr-Latn-BA" sz="2400" dirty="0" smtClean="0"/>
              <a:t>života</a:t>
            </a:r>
            <a:r>
              <a:rPr lang="de-DE" sz="2400" dirty="0" smtClean="0"/>
              <a:t>.</a:t>
            </a:r>
            <a:r>
              <a:rPr lang="sr-Latn-BA" sz="2400" dirty="0" smtClean="0"/>
              <a:t> </a:t>
            </a:r>
            <a:r>
              <a:rPr lang="de-DE" sz="2400" dirty="0" smtClean="0"/>
              <a:t>[1/</a:t>
            </a:r>
            <a:r>
              <a:rPr lang="sr-Latn-CS" sz="2400" dirty="0" smtClean="0"/>
              <a:t>3</a:t>
            </a:r>
            <a:r>
              <a:rPr lang="de-DE" sz="2400" dirty="0" smtClean="0"/>
              <a:t>]</a:t>
            </a:r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66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 smtClean="0"/>
              <a:t>Izgleda da će se, ako već nije, </a:t>
            </a:r>
            <a:r>
              <a:rPr lang="sr-Latn-BA" sz="2400" u="sng" dirty="0" smtClean="0"/>
              <a:t>tek sa pojavom Branka Ćopića ispuniti ta praznina</a:t>
            </a:r>
            <a:r>
              <a:rPr lang="sr-Latn-BA" sz="2400" dirty="0" smtClean="0"/>
              <a:t>. Taj </a:t>
            </a:r>
            <a:r>
              <a:rPr lang="sr-Latn-BA" sz="2400" u="sng" dirty="0" smtClean="0"/>
              <a:t>neobični Bosanac, šeret naše poratne književnosti, velik je pisac</a:t>
            </a:r>
            <a:r>
              <a:rPr lang="sr-Latn-BA" sz="2400" dirty="0" smtClean="0"/>
              <a:t>, podjednako popularan i kod mlađih i kod starijih. Za njega bi se bez preterivanja moglo reći da je </a:t>
            </a:r>
            <a:r>
              <a:rPr lang="sr-Latn-BA" sz="2400" u="sng" dirty="0" smtClean="0"/>
              <a:t>pravi </a:t>
            </a:r>
            <a:r>
              <a:rPr lang="sr-Latn-BA" sz="2400" u="sng" dirty="0" err="1" smtClean="0"/>
              <a:t>Nasradin-hodža</a:t>
            </a:r>
            <a:r>
              <a:rPr lang="sr-Latn-BA" sz="2400" u="sng" dirty="0" smtClean="0"/>
              <a:t> naše pisane reči</a:t>
            </a:r>
            <a:r>
              <a:rPr lang="sr-Latn-BA" sz="2400" dirty="0" smtClean="0"/>
              <a:t>. Ja se radujem svakom susretu s ovim piscem koji je ceo, od glave do pete, izrastao na bosanskoj zemlji. Kad god sam s njim, ja znam: </a:t>
            </a:r>
            <a:r>
              <a:rPr lang="sr-Latn-BA" sz="2400" u="sng" dirty="0" smtClean="0"/>
              <a:t>biće šale i opuštanja</a:t>
            </a:r>
            <a:r>
              <a:rPr lang="sr-Latn-BA" sz="2400" dirty="0" smtClean="0"/>
              <a:t>. </a:t>
            </a:r>
            <a:r>
              <a:rPr lang="de-DE" sz="2400" dirty="0" smtClean="0"/>
              <a:t>[</a:t>
            </a:r>
            <a:r>
              <a:rPr lang="sr-Latn-CS" sz="2400" dirty="0" smtClean="0"/>
              <a:t>2</a:t>
            </a:r>
            <a:r>
              <a:rPr lang="de-DE" sz="2400" dirty="0" smtClean="0"/>
              <a:t>/</a:t>
            </a:r>
            <a:r>
              <a:rPr lang="sr-Latn-CS" sz="2400" dirty="0" smtClean="0"/>
              <a:t>3</a:t>
            </a:r>
            <a:r>
              <a:rPr lang="de-DE" sz="2400" dirty="0" smtClean="0"/>
              <a:t>]</a:t>
            </a:r>
            <a:endParaRPr lang="sr-Latn-CS" sz="2400" dirty="0"/>
          </a:p>
          <a:p>
            <a:endParaRPr lang="sr-Latn-CS" sz="2400" i="1" dirty="0" smtClean="0"/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904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/>
              <a:t>Ali, nemojte zaboraviti jedno: </a:t>
            </a:r>
            <a:r>
              <a:rPr lang="sr-Latn-BA" sz="2400" u="sng" dirty="0"/>
              <a:t>pod smehom često patnja prebiva</a:t>
            </a:r>
            <a:r>
              <a:rPr lang="sr-Latn-BA" sz="2400" dirty="0"/>
              <a:t>. Negde sam se, sad se, na žalost, ne mogu više setiti kod koga, snabdeo i ovom mišlju: „</a:t>
            </a:r>
            <a:r>
              <a:rPr lang="sr-Latn-BA" sz="2400" u="sng" dirty="0"/>
              <a:t>Čovek se smeje da ne bi </a:t>
            </a:r>
            <a:r>
              <a:rPr lang="sr-Latn-BA" sz="2400" u="sng" dirty="0" smtClean="0"/>
              <a:t>plakao</a:t>
            </a:r>
            <a:r>
              <a:rPr lang="sr-Latn-BA" sz="2400" dirty="0" smtClean="0"/>
              <a:t>“</a:t>
            </a:r>
            <a:r>
              <a:rPr lang="sr-Latn-CS" sz="2400" dirty="0" smtClean="0"/>
              <a:t> </a:t>
            </a:r>
            <a:r>
              <a:rPr lang="sr-Latn-BA" sz="2400" dirty="0"/>
              <a:t>(</a:t>
            </a:r>
            <a:r>
              <a:rPr lang="sr-Latn-BA" sz="2400" dirty="0" err="1"/>
              <a:t>Jandrić</a:t>
            </a:r>
            <a:r>
              <a:rPr lang="sr-Latn-BA" sz="2400" dirty="0"/>
              <a:t> 1982: 275). </a:t>
            </a:r>
            <a:r>
              <a:rPr lang="de-DE" sz="2400" dirty="0" smtClean="0"/>
              <a:t>[</a:t>
            </a:r>
            <a:r>
              <a:rPr lang="sr-Latn-CS" sz="2400" dirty="0" smtClean="0"/>
              <a:t>3</a:t>
            </a:r>
            <a:r>
              <a:rPr lang="de-DE" sz="2400" dirty="0" smtClean="0"/>
              <a:t>/</a:t>
            </a:r>
            <a:r>
              <a:rPr lang="sr-Latn-CS" sz="2400" dirty="0" smtClean="0"/>
              <a:t>3</a:t>
            </a:r>
            <a:r>
              <a:rPr lang="de-DE" sz="2400" dirty="0" smtClean="0"/>
              <a:t>]</a:t>
            </a:r>
            <a:endParaRPr lang="sr-Latn-CS" sz="2400" dirty="0" smtClean="0"/>
          </a:p>
          <a:p>
            <a:endParaRPr lang="sr-Latn-CS" sz="2400" dirty="0"/>
          </a:p>
          <a:p>
            <a:endParaRPr lang="sr-Latn-CS" sz="2400" i="1" dirty="0"/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79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u="sng" dirty="0"/>
              <a:t>Živio sam za humo</a:t>
            </a:r>
            <a:r>
              <a:rPr lang="sr-Latn-BA" sz="2400" dirty="0"/>
              <a:t>r, stvorio </a:t>
            </a:r>
            <a:r>
              <a:rPr lang="sr-Latn-BA" sz="2400" dirty="0" err="1"/>
              <a:t>Nikoletinu</a:t>
            </a:r>
            <a:r>
              <a:rPr lang="sr-Latn-BA" sz="2400" dirty="0"/>
              <a:t> Bursaća i druge slične delije, pa na tome putu umalo ne izgubih svoju lijepu nasmijanu glavu. Sad, evo, </a:t>
            </a:r>
            <a:r>
              <a:rPr lang="sr-Latn-BA" sz="2400" u="sng" dirty="0"/>
              <a:t>kanda imam facu onoga boga </a:t>
            </a:r>
            <a:r>
              <a:rPr lang="sr-Latn-BA" sz="2400" u="sng" dirty="0" err="1"/>
              <a:t>Janusa</a:t>
            </a:r>
            <a:r>
              <a:rPr lang="sr-Latn-BA" sz="2400" u="sng" dirty="0"/>
              <a:t> sa dva lica: jedno se smije, a drugo plače</a:t>
            </a:r>
            <a:r>
              <a:rPr lang="sr-Latn-BA" sz="2400" dirty="0"/>
              <a:t>… (Čengić 1987/I: 40).</a:t>
            </a:r>
            <a:endParaRPr lang="de-DE" sz="2400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b="1" dirty="0"/>
              <a:t>Dobrica Ćosić </a:t>
            </a:r>
            <a:r>
              <a:rPr lang="sr-Latn-BA" sz="2400" dirty="0"/>
              <a:t>je zapisao u dnevniku nakon večere sa Andrićem da je ovaj posebno isticao talenat krajiškog pisca, ali i dodao da Ćopić </a:t>
            </a:r>
            <a:r>
              <a:rPr lang="sr-Latn-BA" sz="2400" u="sng" dirty="0"/>
              <a:t>nije stvorio knjige ravne svom daru </a:t>
            </a:r>
            <a:r>
              <a:rPr lang="sr-Latn-BA" sz="2400" dirty="0"/>
              <a:t>(Popović 2009: 100). </a:t>
            </a:r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377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 smtClean="0"/>
              <a:t>Andrić: </a:t>
            </a:r>
            <a:r>
              <a:rPr lang="sr-Latn-BA" sz="2400" u="sng" dirty="0" smtClean="0"/>
              <a:t>Najređe u jednoj literaturi je humor: ima velikih literatura bez humora, jer dobar humor je redak, dobar humor je kao dragi kamen dragocen </a:t>
            </a:r>
            <a:r>
              <a:rPr lang="sr-Latn-BA" sz="2400" u="sng" dirty="0" smtClean="0"/>
              <a:t>je</a:t>
            </a:r>
            <a:r>
              <a:rPr lang="sr-Latn-BA" sz="2400" i="1" dirty="0" smtClean="0"/>
              <a:t>. </a:t>
            </a:r>
            <a:r>
              <a:rPr lang="de-DE" sz="2400" dirty="0"/>
              <a:t>[1</a:t>
            </a:r>
            <a:r>
              <a:rPr lang="sr-Latn-BA" sz="2400" dirty="0" smtClean="0"/>
              <a:t>/</a:t>
            </a:r>
            <a:r>
              <a:rPr lang="de-DE" sz="2400" dirty="0" smtClean="0"/>
              <a:t>10]</a:t>
            </a:r>
            <a:endParaRPr lang="sr-Latn-CS" sz="2400" dirty="0"/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Ćopić o Andriću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23904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CS" sz="2400" i="1" dirty="0"/>
          </a:p>
          <a:p>
            <a:pPr marL="0" indent="0">
              <a:buNone/>
            </a:pPr>
            <a:r>
              <a:rPr lang="sr-Latn-BA" sz="2400" u="sng" dirty="0" smtClean="0"/>
              <a:t>Slagao </a:t>
            </a:r>
            <a:r>
              <a:rPr lang="sr-Latn-BA" sz="2400" u="sng" dirty="0"/>
              <a:t>sam se uvek sa Andrićem</a:t>
            </a:r>
            <a:r>
              <a:rPr lang="sr-Latn-BA" sz="2400" dirty="0"/>
              <a:t>: jedna književnost ne može bez humora, nije potpuna bez njega. Ne može se ni bez satire. Retko, međutim, ljudi hoće da </a:t>
            </a:r>
            <a:r>
              <a:rPr lang="sr-Latn-BA" sz="2400" dirty="0" smtClean="0"/>
              <a:t>„grizu“.</a:t>
            </a:r>
            <a:r>
              <a:rPr lang="de-DE" sz="2400" dirty="0"/>
              <a:t> </a:t>
            </a:r>
            <a:r>
              <a:rPr lang="de-DE" sz="2400" dirty="0" smtClean="0"/>
              <a:t>[</a:t>
            </a:r>
            <a:r>
              <a:rPr lang="sr-Latn-CS" sz="2400" dirty="0" smtClean="0"/>
              <a:t>2</a:t>
            </a:r>
            <a:r>
              <a:rPr lang="sr-Latn-BA" sz="2400" dirty="0" smtClean="0"/>
              <a:t>/</a:t>
            </a:r>
            <a:r>
              <a:rPr lang="de-DE" sz="2400" dirty="0" smtClean="0"/>
              <a:t>10]</a:t>
            </a:r>
            <a:endParaRPr lang="sr-Latn-CS" sz="2400" dirty="0"/>
          </a:p>
          <a:p>
            <a:pPr marL="0" indent="0">
              <a:buNone/>
            </a:pPr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79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 smtClean="0"/>
              <a:t>Zašto nema humora </a:t>
            </a:r>
            <a:r>
              <a:rPr lang="de-DE" sz="2400" dirty="0" smtClean="0"/>
              <a:t>i</a:t>
            </a:r>
            <a:r>
              <a:rPr lang="sr-Latn-BA" sz="2400" dirty="0" smtClean="0"/>
              <a:t> </a:t>
            </a:r>
            <a:r>
              <a:rPr lang="sr-Latn-BA" sz="2400" dirty="0" smtClean="0"/>
              <a:t>satire u većoj meri? Ja sam pre više od dve decenije u šali rekao da </a:t>
            </a:r>
            <a:r>
              <a:rPr lang="sr-Latn-BA" sz="2400" u="sng" dirty="0" smtClean="0"/>
              <a:t>satiru ne mogu pisati u koprodukciji s nekim forumima</a:t>
            </a:r>
            <a:r>
              <a:rPr lang="sr-Latn-BA" sz="2400" dirty="0" smtClean="0"/>
              <a:t> </a:t>
            </a:r>
            <a:r>
              <a:rPr lang="sr-Latn-BA" sz="2400" dirty="0" smtClean="0"/>
              <a:t>„</a:t>
            </a:r>
            <a:r>
              <a:rPr lang="sr-Latn-BA" sz="2400" dirty="0" smtClean="0"/>
              <a:t>zaduženim“ </a:t>
            </a:r>
            <a:r>
              <a:rPr lang="sr-Latn-BA" sz="2400" dirty="0" smtClean="0"/>
              <a:t>za nešto satiri sasvim suprotno. Satira je čudna stvar: </a:t>
            </a:r>
            <a:r>
              <a:rPr lang="sr-Latn-BA" sz="2400" u="sng" dirty="0" smtClean="0"/>
              <a:t>jedan piše, drugi se češka, treći se smeje, a svi uče</a:t>
            </a:r>
            <a:r>
              <a:rPr lang="sr-Latn-BA" sz="2400" dirty="0" smtClean="0"/>
              <a:t>. </a:t>
            </a:r>
            <a:r>
              <a:rPr lang="sr-Latn-BA" sz="2400" dirty="0" smtClean="0"/>
              <a:t>Svi. </a:t>
            </a:r>
            <a:r>
              <a:rPr lang="de-DE" sz="2400" dirty="0" smtClean="0"/>
              <a:t>[</a:t>
            </a:r>
            <a:r>
              <a:rPr lang="sr-Latn-CS" sz="2400" dirty="0" smtClean="0"/>
              <a:t>3</a:t>
            </a:r>
            <a:r>
              <a:rPr lang="sr-Latn-BA" sz="2400" dirty="0" smtClean="0"/>
              <a:t>/</a:t>
            </a:r>
            <a:r>
              <a:rPr lang="de-DE" sz="2400" dirty="0" smtClean="0"/>
              <a:t>10]</a:t>
            </a:r>
            <a:endParaRPr lang="sr-Latn-CS" sz="2400" dirty="0"/>
          </a:p>
          <a:p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377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 smtClean="0"/>
              <a:t>Svi</a:t>
            </a:r>
            <a:r>
              <a:rPr lang="sr-Latn-BA" sz="2400" dirty="0" smtClean="0"/>
              <a:t>. Za to su, sem smejača, potrebne još dve </a:t>
            </a:r>
            <a:r>
              <a:rPr lang="sr-Latn-BA" sz="2400" dirty="0" smtClean="0"/>
              <a:t>„stvarčice“: </a:t>
            </a:r>
            <a:r>
              <a:rPr lang="sr-Latn-BA" sz="2400" dirty="0" smtClean="0"/>
              <a:t>talenat i atmosfera pogodna da se taj talenat razvije. Talenata bi se još i našlo, ali atmosfera nikako ne pogoduje satiri. To je atmosfera neke naše neopisive duhovne lenjosti pre svega stvaralaca, zatim dosade, nesmelosti. Vic je</a:t>
            </a:r>
            <a:r>
              <a:rPr lang="sr-Latn-BA" sz="2400" b="1" dirty="0" smtClean="0"/>
              <a:t> </a:t>
            </a:r>
            <a:r>
              <a:rPr lang="sr-Latn-BA" sz="2400" dirty="0" smtClean="0"/>
              <a:t>vic, ali </a:t>
            </a:r>
            <a:r>
              <a:rPr lang="sr-Latn-BA" sz="2400" u="sng" dirty="0" smtClean="0"/>
              <a:t>satira je nešto drugo, značajno i ozbiljno</a:t>
            </a:r>
            <a:r>
              <a:rPr lang="sr-Latn-BA" sz="2400" dirty="0" smtClean="0"/>
              <a:t>. </a:t>
            </a:r>
            <a:r>
              <a:rPr lang="de-DE" sz="2400" dirty="0" smtClean="0"/>
              <a:t>[4</a:t>
            </a:r>
            <a:r>
              <a:rPr lang="sr-Latn-BA" sz="2400" dirty="0" smtClean="0"/>
              <a:t>/</a:t>
            </a:r>
            <a:r>
              <a:rPr lang="de-DE" sz="2400" dirty="0" smtClean="0"/>
              <a:t>10]</a:t>
            </a:r>
            <a:endParaRPr lang="sr-Latn-CS" sz="2400" dirty="0"/>
          </a:p>
          <a:p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697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Model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sz="2400" dirty="0" smtClean="0"/>
              <a:t>Indukcija</a:t>
            </a:r>
          </a:p>
          <a:p>
            <a:r>
              <a:rPr lang="sr-Latn-BA" sz="2400" dirty="0" smtClean="0"/>
              <a:t>Pojedinačno → opšte</a:t>
            </a:r>
          </a:p>
          <a:p>
            <a:pPr marL="0" indent="0">
              <a:buNone/>
            </a:pPr>
            <a:r>
              <a:rPr lang="sr-Latn-BA" sz="2400" dirty="0" smtClean="0"/>
              <a:t>Dedukcija</a:t>
            </a:r>
          </a:p>
          <a:p>
            <a:r>
              <a:rPr lang="sr-Latn-BA" sz="2400" dirty="0" smtClean="0"/>
              <a:t>Opšte → pojedinačno</a:t>
            </a:r>
          </a:p>
          <a:p>
            <a:endParaRPr lang="sr-Latn-BA" sz="2400" dirty="0"/>
          </a:p>
          <a:p>
            <a:pPr marL="0" indent="0">
              <a:buNone/>
            </a:pPr>
            <a:r>
              <a:rPr lang="sr-Latn-BA" sz="2400" dirty="0" smtClean="0"/>
              <a:t>Materijal</a:t>
            </a:r>
          </a:p>
          <a:p>
            <a:r>
              <a:rPr lang="sr-Latn-BA" sz="2400" dirty="0" smtClean="0"/>
              <a:t>Kritika</a:t>
            </a:r>
          </a:p>
          <a:p>
            <a:r>
              <a:rPr lang="sr-Latn-BA" sz="2400" dirty="0" smtClean="0"/>
              <a:t>Vlastita zapažanja</a:t>
            </a:r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8568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u="sng" dirty="0" smtClean="0"/>
              <a:t>Volim </a:t>
            </a:r>
            <a:r>
              <a:rPr lang="sr-Latn-BA" sz="2400" u="sng" dirty="0"/>
              <a:t>da pišem humoristično</a:t>
            </a:r>
            <a:r>
              <a:rPr lang="sr-Latn-BA" sz="2400" dirty="0"/>
              <a:t>, to je jače od mene. Da sam imao neprilika, imao </a:t>
            </a:r>
            <a:r>
              <a:rPr lang="sr-Latn-BA" sz="2400" dirty="0" smtClean="0"/>
              <a:t>sam</a:t>
            </a:r>
            <a:r>
              <a:rPr lang="de-DE" sz="2400" dirty="0" smtClean="0"/>
              <a:t>,</a:t>
            </a:r>
            <a:r>
              <a:rPr lang="sr-Latn-BA" sz="2400" dirty="0" smtClean="0"/>
              <a:t> </a:t>
            </a:r>
            <a:r>
              <a:rPr lang="sr-Latn-BA" sz="2400" dirty="0"/>
              <a:t>ali da se toga manem – ne mogu. </a:t>
            </a:r>
            <a:r>
              <a:rPr lang="sr-Latn-BA" sz="2400" u="sng" dirty="0"/>
              <a:t>Više volim kratku, poetično-humorističnu priču nego bilo šta drugo</a:t>
            </a:r>
            <a:r>
              <a:rPr lang="sr-Latn-BA" sz="2400" dirty="0"/>
              <a:t>. Osećam da mi to više leži nego roman. </a:t>
            </a:r>
            <a:r>
              <a:rPr lang="sr-Latn-BA" sz="2400" u="sng" dirty="0"/>
              <a:t>Od pozorišta sam se odbio, ili bolje reći odbili su me</a:t>
            </a:r>
            <a:r>
              <a:rPr lang="sr-Latn-BA" sz="2400" dirty="0"/>
              <a:t>. A verovao sam da mogu da napravim dobru komediju. I danas </a:t>
            </a:r>
            <a:r>
              <a:rPr lang="sr-Latn-BA" sz="2400" dirty="0" smtClean="0"/>
              <a:t>katkad </a:t>
            </a:r>
            <a:r>
              <a:rPr lang="sr-Latn-BA" sz="2400" dirty="0"/>
              <a:t>pomišljam na scenu: </a:t>
            </a:r>
            <a:r>
              <a:rPr lang="sr-Latn-BA" sz="2400" cap="small" dirty="0"/>
              <a:t>Odumiranje </a:t>
            </a:r>
            <a:r>
              <a:rPr lang="sr-Latn-BA" sz="2400" cap="small" dirty="0" err="1"/>
              <a:t>međeda</a:t>
            </a:r>
            <a:r>
              <a:rPr lang="sr-Latn-BA" sz="2400" dirty="0"/>
              <a:t> nisam </a:t>
            </a:r>
            <a:r>
              <a:rPr lang="sr-Latn-BA" sz="2400" dirty="0" smtClean="0"/>
              <a:t>preboleo.</a:t>
            </a:r>
            <a:r>
              <a:rPr lang="de-DE" sz="2400" dirty="0" smtClean="0"/>
              <a:t> </a:t>
            </a:r>
            <a:r>
              <a:rPr lang="de-DE" sz="2400" dirty="0" smtClean="0"/>
              <a:t>[</a:t>
            </a:r>
            <a:r>
              <a:rPr lang="de-DE" sz="2400" dirty="0"/>
              <a:t>5</a:t>
            </a:r>
            <a:r>
              <a:rPr lang="sr-Latn-BA" sz="2400" dirty="0" smtClean="0"/>
              <a:t>/</a:t>
            </a:r>
            <a:r>
              <a:rPr lang="de-DE" sz="2400" dirty="0" smtClean="0"/>
              <a:t>10]</a:t>
            </a:r>
            <a:endParaRPr lang="sr-Latn-CS" sz="2400" dirty="0"/>
          </a:p>
          <a:p>
            <a:endParaRPr lang="sr-Latn-CS" sz="2400" dirty="0"/>
          </a:p>
          <a:p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904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 smtClean="0"/>
              <a:t>Meni </a:t>
            </a:r>
            <a:r>
              <a:rPr lang="sr-Latn-BA" sz="2400" dirty="0"/>
              <a:t>se s </a:t>
            </a:r>
            <a:r>
              <a:rPr lang="sr-Latn-BA" sz="2400" u="sng" dirty="0"/>
              <a:t>humorom</a:t>
            </a:r>
            <a:r>
              <a:rPr lang="sr-Latn-BA" sz="2400" dirty="0"/>
              <a:t> uvek meša ono što se nesrećnim imenom zove </a:t>
            </a:r>
            <a:r>
              <a:rPr lang="de-DE" sz="2400" u="sng" dirty="0" smtClean="0"/>
              <a:t>„</a:t>
            </a:r>
            <a:r>
              <a:rPr lang="sr-Latn-BA" sz="2400" u="sng" dirty="0" smtClean="0"/>
              <a:t>dečja literatura</a:t>
            </a:r>
            <a:r>
              <a:rPr lang="de-DE" sz="2400" u="sng" dirty="0" smtClean="0"/>
              <a:t>“</a:t>
            </a:r>
            <a:r>
              <a:rPr lang="sr-Latn-BA" sz="2400" dirty="0" smtClean="0"/>
              <a:t>. </a:t>
            </a:r>
            <a:r>
              <a:rPr lang="sr-Latn-BA" sz="2400" dirty="0"/>
              <a:t>Ima mnogo dobrih knjiga koje uopšte ne pročita veliki broj ljudi samo zato što su bile svrstane u </a:t>
            </a:r>
            <a:r>
              <a:rPr lang="sr-Latn-BA" sz="2400" dirty="0" smtClean="0"/>
              <a:t>„dečju literaturu</a:t>
            </a:r>
            <a:r>
              <a:rPr lang="de-DE" sz="2400" dirty="0" smtClean="0"/>
              <a:t>. </a:t>
            </a:r>
            <a:r>
              <a:rPr lang="de-DE" sz="2400" dirty="0" smtClean="0"/>
              <a:t>[6</a:t>
            </a:r>
            <a:r>
              <a:rPr lang="sr-Latn-BA" sz="2400" dirty="0" smtClean="0"/>
              <a:t>/</a:t>
            </a:r>
            <a:r>
              <a:rPr lang="de-DE" sz="2400" dirty="0" smtClean="0"/>
              <a:t>10]</a:t>
            </a:r>
            <a:endParaRPr lang="sr-Latn-CS" sz="2400" dirty="0" smtClean="0"/>
          </a:p>
          <a:p>
            <a:endParaRPr lang="sr-Latn-CS" sz="2400" dirty="0" smtClean="0"/>
          </a:p>
          <a:p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79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 smtClean="0"/>
              <a:t>Uopšte</a:t>
            </a:r>
            <a:r>
              <a:rPr lang="sr-Latn-BA" sz="2400" dirty="0"/>
              <a:t>, kao po pravilu, </a:t>
            </a:r>
            <a:r>
              <a:rPr lang="sr-Latn-BA" sz="2400" u="sng" dirty="0"/>
              <a:t>dobri humoristi su uvek i </a:t>
            </a:r>
            <a:r>
              <a:rPr lang="de-DE" sz="2400" u="sng" dirty="0" smtClean="0"/>
              <a:t>„</a:t>
            </a:r>
            <a:r>
              <a:rPr lang="sr-Latn-BA" sz="2400" u="sng" dirty="0" smtClean="0"/>
              <a:t>pisci </a:t>
            </a:r>
            <a:r>
              <a:rPr lang="sr-Latn-BA" sz="2400" u="sng" dirty="0"/>
              <a:t>za </a:t>
            </a:r>
            <a:r>
              <a:rPr lang="sr-Latn-BA" sz="2400" u="sng" dirty="0" smtClean="0"/>
              <a:t>decu</a:t>
            </a:r>
            <a:r>
              <a:rPr lang="de-DE" sz="2400" u="sng" dirty="0" smtClean="0"/>
              <a:t>“</a:t>
            </a:r>
            <a:r>
              <a:rPr lang="sr-Latn-BA" sz="2400" dirty="0" smtClean="0"/>
              <a:t>. Zašto? Možda i zato što se osećaju potpuno slobodni, bez granica pred sobom, nisu ukovani u </a:t>
            </a:r>
            <a:r>
              <a:rPr lang="de-DE" sz="2400" dirty="0" smtClean="0"/>
              <a:t>norme</a:t>
            </a:r>
            <a:r>
              <a:rPr lang="sr-Latn-BA" sz="2400" dirty="0" smtClean="0"/>
              <a:t>, nemaju one obzire koji ih sputavaju, jer znaju da je uobrazilja dečja neizmenljiva. Stoje nevini i čisti pred ovim globusom ispred sebe koji, na žalost, već postaje tesan za čovečanstvo </a:t>
            </a:r>
            <a:r>
              <a:rPr lang="de-DE" sz="2400" dirty="0" smtClean="0"/>
              <a:t>[</a:t>
            </a:r>
            <a:r>
              <a:rPr lang="sr-Latn-BA" sz="2400" dirty="0" smtClean="0"/>
              <a:t>...</a:t>
            </a:r>
            <a:r>
              <a:rPr lang="de-DE" sz="2400" dirty="0" smtClean="0"/>
              <a:t>] –  </a:t>
            </a:r>
            <a:r>
              <a:rPr lang="de-DE" sz="2400" dirty="0" smtClean="0"/>
              <a:t>[7</a:t>
            </a:r>
            <a:r>
              <a:rPr lang="sr-Latn-BA" sz="2400" dirty="0" smtClean="0"/>
              <a:t>/</a:t>
            </a:r>
            <a:r>
              <a:rPr lang="de-DE" sz="2400" dirty="0" smtClean="0"/>
              <a:t>10]</a:t>
            </a:r>
            <a:endParaRPr lang="sr-Latn-CS" sz="2400" dirty="0" smtClean="0"/>
          </a:p>
          <a:p>
            <a:endParaRPr lang="sr-Latn-CS" sz="2400" dirty="0" smtClean="0"/>
          </a:p>
          <a:p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538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 smtClean="0"/>
              <a:t>Želja </a:t>
            </a:r>
            <a:r>
              <a:rPr lang="sr-Latn-BA" sz="2400" dirty="0"/>
              <a:t>mi je da </a:t>
            </a:r>
            <a:r>
              <a:rPr lang="sr-Latn-BA" sz="2400" u="sng" dirty="0"/>
              <a:t>u ovaj tužni svet </a:t>
            </a:r>
            <a:r>
              <a:rPr lang="sr-Latn-BA" sz="2400" dirty="0"/>
              <a:t>nabijen mračnim slutnjama, </a:t>
            </a:r>
            <a:r>
              <a:rPr lang="sr-Latn-BA" sz="2400" u="sng" dirty="0"/>
              <a:t>unesem što više vedrine, smeška, nadanja</a:t>
            </a:r>
            <a:r>
              <a:rPr lang="sr-Latn-BA" sz="2400" dirty="0"/>
              <a:t>, plavih bajki i </a:t>
            </a:r>
            <a:r>
              <a:rPr lang="sr-Latn-BA" sz="2400" dirty="0" smtClean="0"/>
              <a:t>puna-p</a:t>
            </a:r>
            <a:r>
              <a:rPr lang="de-DE" sz="2400" dirty="0" smtClean="0"/>
              <a:t>u</a:t>
            </a:r>
            <a:r>
              <a:rPr lang="sr-Latn-BA" sz="2400" dirty="0" err="1" smtClean="0"/>
              <a:t>ncata</a:t>
            </a:r>
            <a:r>
              <a:rPr lang="sr-Latn-BA" sz="2400" dirty="0" smtClean="0"/>
              <a:t> </a:t>
            </a:r>
            <a:r>
              <a:rPr lang="sr-Latn-BA" sz="2400" dirty="0"/>
              <a:t>kola strmoglavih, pustih i </a:t>
            </a:r>
            <a:r>
              <a:rPr lang="sr-Latn-BA" sz="2400" u="sng" dirty="0"/>
              <a:t>dragih lagarija</a:t>
            </a:r>
            <a:r>
              <a:rPr lang="sr-Latn-BA" sz="2400" dirty="0"/>
              <a:t>, a verujte mi</a:t>
            </a:r>
            <a:r>
              <a:rPr lang="sr-Latn-BA" sz="2400" u="sng" dirty="0"/>
              <a:t>: ja još ponajmanje lažem... jedino – kad zinem</a:t>
            </a:r>
            <a:r>
              <a:rPr lang="sr-Latn-BA" sz="2400" dirty="0" smtClean="0"/>
              <a:t>!</a:t>
            </a:r>
            <a:r>
              <a:rPr lang="sr-Latn-BA" sz="2400" dirty="0" smtClean="0"/>
              <a:t> </a:t>
            </a:r>
            <a:r>
              <a:rPr lang="de-DE" sz="2400" dirty="0" smtClean="0"/>
              <a:t>[8</a:t>
            </a:r>
            <a:r>
              <a:rPr lang="sr-Latn-BA" sz="2400" dirty="0" smtClean="0"/>
              <a:t>/</a:t>
            </a:r>
            <a:r>
              <a:rPr lang="de-DE" sz="2400" dirty="0" smtClean="0"/>
              <a:t>10]</a:t>
            </a:r>
            <a:endParaRPr lang="sr-Latn-CS" sz="2400" dirty="0"/>
          </a:p>
          <a:p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377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 smtClean="0"/>
              <a:t>– </a:t>
            </a:r>
            <a:r>
              <a:rPr lang="sr-Latn-BA" sz="2400" u="sng" dirty="0" smtClean="0"/>
              <a:t>Zazirem</a:t>
            </a:r>
            <a:r>
              <a:rPr lang="sr-Latn-BA" sz="2400" dirty="0" smtClean="0"/>
              <a:t> zatim i </a:t>
            </a:r>
            <a:r>
              <a:rPr lang="sr-Latn-BA" sz="2400" u="sng" dirty="0" smtClean="0"/>
              <a:t>od svoje dopadljivosti</a:t>
            </a:r>
            <a:r>
              <a:rPr lang="sr-Latn-BA" sz="2400" dirty="0" smtClean="0"/>
              <a:t>: to je mnogo klizav teren,  pravi </a:t>
            </a:r>
            <a:r>
              <a:rPr lang="sr-Latn-BA" sz="2400" dirty="0" err="1" smtClean="0"/>
              <a:t>podbiguz</a:t>
            </a:r>
            <a:r>
              <a:rPr lang="sr-Latn-BA" sz="2400" dirty="0" smtClean="0"/>
              <a:t>, kako bi rekli moji Krajišnici. U boljem je položaju </a:t>
            </a:r>
            <a:r>
              <a:rPr lang="sr-Latn-BA" sz="2400" dirty="0" err="1" smtClean="0"/>
              <a:t>onај</a:t>
            </a:r>
            <a:r>
              <a:rPr lang="sr-Latn-BA" sz="2400" dirty="0" smtClean="0"/>
              <a:t> pisac koji, kad prođe čaršijom, čuje bar sa jednog ćepenka – </a:t>
            </a:r>
            <a:r>
              <a:rPr lang="sr-Latn-BA" sz="2400" i="1" dirty="0" smtClean="0"/>
              <a:t>eno, prođe ona svinja</a:t>
            </a:r>
            <a:r>
              <a:rPr lang="sr-Latn-BA" sz="2400" dirty="0" smtClean="0"/>
              <a:t>! Ne smeta mi jedino popularnost među decom: siguran sam da im se moja pro</a:t>
            </a:r>
            <a:r>
              <a:rPr lang="sr-Latn-CS" sz="2400" dirty="0" smtClean="0"/>
              <a:t>z</a:t>
            </a:r>
            <a:r>
              <a:rPr lang="sr-Latn-BA" sz="2400" dirty="0" smtClean="0"/>
              <a:t>a dopala, a za poeziju neću ništa da kažem</a:t>
            </a:r>
            <a:r>
              <a:rPr lang="sr-Latn-BA" sz="2400" dirty="0" smtClean="0"/>
              <a:t>...</a:t>
            </a:r>
            <a:r>
              <a:rPr lang="sr-Latn-BA" sz="2400" dirty="0" smtClean="0"/>
              <a:t> </a:t>
            </a:r>
            <a:r>
              <a:rPr lang="de-DE" sz="2400" dirty="0" smtClean="0"/>
              <a:t>[</a:t>
            </a:r>
            <a:r>
              <a:rPr lang="de-DE" sz="2400" dirty="0"/>
              <a:t>9</a:t>
            </a:r>
            <a:r>
              <a:rPr lang="sr-Latn-BA" sz="2400" dirty="0" smtClean="0"/>
              <a:t>/</a:t>
            </a:r>
            <a:r>
              <a:rPr lang="de-DE" sz="2400" dirty="0" smtClean="0"/>
              <a:t>10]</a:t>
            </a:r>
            <a:endParaRPr lang="sr-Latn-CS" sz="2400" dirty="0"/>
          </a:p>
          <a:p>
            <a:endParaRPr lang="sr-Latn-CS" sz="2400" dirty="0" smtClean="0"/>
          </a:p>
          <a:p>
            <a:endParaRPr lang="sr-Latn-CS" dirty="0" smtClean="0"/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904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 smtClean="0"/>
              <a:t>„</a:t>
            </a:r>
            <a:r>
              <a:rPr lang="sr-Latn-BA" sz="2400" dirty="0" smtClean="0"/>
              <a:t>Gospodine </a:t>
            </a:r>
            <a:r>
              <a:rPr lang="sr-Latn-BA" sz="2400" dirty="0" err="1" smtClean="0"/>
              <a:t>Ćopiću</a:t>
            </a:r>
            <a:r>
              <a:rPr lang="de-DE" sz="2400" dirty="0" smtClean="0"/>
              <a:t>“</a:t>
            </a:r>
            <a:r>
              <a:rPr lang="sr-Latn-BA" sz="2400" dirty="0" smtClean="0"/>
              <a:t>, rekao mi je poodavno jedan usamljen, star</a:t>
            </a:r>
            <a:r>
              <a:rPr lang="sr-Latn-BA" sz="2400" b="1" dirty="0" smtClean="0"/>
              <a:t> </a:t>
            </a:r>
            <a:r>
              <a:rPr lang="sr-Latn-BA" sz="2400" dirty="0" smtClean="0"/>
              <a:t>i bolestan pustinjak, otac Sava, u besputnim brdima Svete Gore, </a:t>
            </a:r>
            <a:r>
              <a:rPr lang="de-DE" sz="2400" dirty="0" smtClean="0"/>
              <a:t>„</a:t>
            </a:r>
            <a:r>
              <a:rPr lang="sr-Latn-BA" sz="2400" u="sng" dirty="0" smtClean="0"/>
              <a:t>vi radite jedan čestit posao: nasmejavate i </a:t>
            </a:r>
            <a:r>
              <a:rPr lang="sr-Latn-BA" sz="2400" u="sng" dirty="0" err="1" smtClean="0"/>
              <a:t>razvedravate</a:t>
            </a:r>
            <a:r>
              <a:rPr lang="sr-Latn-BA" sz="2400" u="sng" dirty="0" smtClean="0"/>
              <a:t> ljude u njihovoj večnoj samoći</a:t>
            </a:r>
            <a:r>
              <a:rPr lang="sr-Latn-BA" sz="2400" dirty="0" smtClean="0"/>
              <a:t>.</a:t>
            </a:r>
            <a:r>
              <a:rPr lang="de-DE" sz="2400" dirty="0" smtClean="0"/>
              <a:t>“</a:t>
            </a:r>
            <a:r>
              <a:rPr lang="sr-Latn-BA" sz="2400" dirty="0" smtClean="0"/>
              <a:t> Ako tako kaže i meki usamljenik iz milionskog Beograda, znam da nisam uludo pisao... (Dragoslav Adamović  –</a:t>
            </a:r>
            <a:r>
              <a:rPr lang="de-DE" sz="2400" dirty="0" smtClean="0"/>
              <a:t> </a:t>
            </a:r>
            <a:r>
              <a:rPr lang="sr-Latn-BA" sz="2400" dirty="0" err="1" smtClean="0"/>
              <a:t>Idrizović</a:t>
            </a:r>
            <a:r>
              <a:rPr lang="sr-Latn-BA" sz="2400" dirty="0" smtClean="0"/>
              <a:t> 1981: 241–242). </a:t>
            </a:r>
            <a:r>
              <a:rPr lang="de-DE" sz="2400" dirty="0" smtClean="0"/>
              <a:t>[10</a:t>
            </a:r>
            <a:r>
              <a:rPr lang="sr-Latn-BA" sz="2400" dirty="0" smtClean="0"/>
              <a:t>/</a:t>
            </a:r>
            <a:r>
              <a:rPr lang="de-DE" sz="2400" dirty="0" smtClean="0"/>
              <a:t>10</a:t>
            </a:r>
            <a:r>
              <a:rPr lang="de-DE" sz="2400" dirty="0" smtClean="0"/>
              <a:t>]</a:t>
            </a:r>
            <a:endParaRPr lang="sr-Latn-CS" sz="2400" dirty="0" smtClean="0"/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79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FF1D1C6-B3E9-4D6E-B176-81BF54645A3E}" type="slidenum">
              <a:rPr lang="en-US"/>
              <a:pPr/>
              <a:t>36</a:t>
            </a:fld>
            <a:endParaRPr lang="en-US"/>
          </a:p>
        </p:txBody>
      </p:sp>
      <p:sp>
        <p:nvSpPr>
          <p:cNvPr id="3076" name="Foliennummernplatzhalt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865C374-A5C5-4DC7-AC49-2B72802061CF}" type="slidenum">
              <a:rPr lang="en-US" sz="1400" u="none"/>
              <a:pPr algn="r" eaLnBrk="1" hangingPunct="1"/>
              <a:t>36</a:t>
            </a:fld>
            <a:endParaRPr lang="en-US" sz="1400" u="none"/>
          </a:p>
        </p:txBody>
      </p:sp>
      <p:pic>
        <p:nvPicPr>
          <p:cNvPr id="307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44625"/>
            <a:ext cx="609976" cy="762470"/>
          </a:xfrm>
          <a:noFill/>
        </p:spPr>
      </p:pic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4624"/>
            <a:ext cx="4141440" cy="665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3347864" y="2492944"/>
            <a:ext cx="792088" cy="432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761112" y="5877320"/>
            <a:ext cx="792088" cy="432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643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400" dirty="0" smtClean="0"/>
              <a:t>U </a:t>
            </a:r>
            <a:r>
              <a:rPr lang="sr-Latn-CS" sz="2400" dirty="0"/>
              <a:t>mom selu i danas kažu </a:t>
            </a:r>
            <a:r>
              <a:rPr lang="sr-Latn-CS" sz="2400" i="1" dirty="0"/>
              <a:t>reka</a:t>
            </a:r>
            <a:r>
              <a:rPr lang="sr-Latn-CS" sz="2400" dirty="0"/>
              <a:t>, </a:t>
            </a:r>
            <a:r>
              <a:rPr lang="sr-Latn-CS" sz="2400" i="1" dirty="0"/>
              <a:t>došâ</a:t>
            </a:r>
            <a:r>
              <a:rPr lang="sr-Latn-CS" sz="2400" dirty="0"/>
              <a:t>, sedamdeset odsto su to doseljenici iz Matavuljeva kraja. To su </a:t>
            </a:r>
            <a:r>
              <a:rPr lang="sr-Latn-CS" sz="2400" u="sng" dirty="0"/>
              <a:t>ljudi koji se dobro vole nasmejati</a:t>
            </a:r>
            <a:r>
              <a:rPr lang="sr-Latn-CS" sz="2400" dirty="0"/>
              <a:t>, vole to više nego išta drugo, </a:t>
            </a:r>
            <a:r>
              <a:rPr lang="sr-Latn-CS" sz="2400" u="sng" dirty="0"/>
              <a:t>vole da nasamare, podvale, da ismeju</a:t>
            </a:r>
            <a:r>
              <a:rPr lang="sr-Latn-CS" sz="2400" dirty="0"/>
              <a:t>. Za vreme gozbi, na slavama, na vašarima, za crkvenih svečara, na radu – </a:t>
            </a:r>
            <a:r>
              <a:rPr lang="sr-Latn-CS" sz="2400" u="sng" dirty="0"/>
              <a:t>humor odasvud izbija neprekidno</a:t>
            </a:r>
            <a:r>
              <a:rPr lang="sr-Latn-CS" sz="2400" dirty="0"/>
              <a:t>. </a:t>
            </a:r>
            <a:r>
              <a:rPr lang="de-DE" sz="2400" dirty="0" smtClean="0"/>
              <a:t>[1</a:t>
            </a:r>
            <a:r>
              <a:rPr lang="sr-Latn-BA" sz="2400" dirty="0" smtClean="0"/>
              <a:t>/</a:t>
            </a:r>
            <a:r>
              <a:rPr lang="de-DE" sz="2400" dirty="0" smtClean="0"/>
              <a:t>3]</a:t>
            </a:r>
            <a:endParaRPr lang="sr-Latn-CS" sz="2400" dirty="0" smtClean="0"/>
          </a:p>
          <a:p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48377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400" dirty="0" smtClean="0"/>
              <a:t>Još ima onih prastarih večernjih prela i na njima caruje humor. </a:t>
            </a:r>
            <a:r>
              <a:rPr lang="sr-Latn-CS" sz="2400" u="sng" dirty="0" smtClean="0"/>
              <a:t>Svi razgovori su obojeni humorno</a:t>
            </a:r>
            <a:r>
              <a:rPr lang="sr-Latn-CS" sz="2400" dirty="0" smtClean="0"/>
              <a:t>: zaista je tako i zaista ne preterujem, nije to nikakva idilična slika koja je ostala u meni, a ja je održavam. Ne, </a:t>
            </a:r>
            <a:r>
              <a:rPr lang="sr-Latn-CS" sz="2400" u="sng" dirty="0" smtClean="0"/>
              <a:t>taj svet je živ i on održava mene</a:t>
            </a:r>
            <a:r>
              <a:rPr lang="sr-Latn-CS" sz="2400" dirty="0" smtClean="0"/>
              <a:t>.</a:t>
            </a:r>
            <a:r>
              <a:rPr lang="de-DE" sz="2400" dirty="0" smtClean="0"/>
              <a:t> </a:t>
            </a:r>
            <a:r>
              <a:rPr lang="de-DE" sz="2400" dirty="0" smtClean="0"/>
              <a:t>[2</a:t>
            </a:r>
            <a:r>
              <a:rPr lang="sr-Latn-BA" sz="2400" dirty="0" smtClean="0"/>
              <a:t>/</a:t>
            </a:r>
            <a:r>
              <a:rPr lang="de-DE" sz="2400" dirty="0" smtClean="0"/>
              <a:t>3]</a:t>
            </a:r>
            <a:endParaRPr lang="sr-Latn-CS" sz="2400" dirty="0" smtClean="0"/>
          </a:p>
          <a:p>
            <a:endParaRPr lang="sr-Latn-CS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82068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400" u="sng" dirty="0" smtClean="0"/>
              <a:t>Zar je čudo što se žica humornog našla i u meni</a:t>
            </a:r>
            <a:r>
              <a:rPr lang="sr-Latn-CS" sz="2400" dirty="0" smtClean="0"/>
              <a:t>? Nije čudno, </a:t>
            </a:r>
            <a:r>
              <a:rPr lang="sr-Latn-CS" sz="2400" u="sng" dirty="0" smtClean="0"/>
              <a:t>ja sam deo toga sveta</a:t>
            </a:r>
            <a:r>
              <a:rPr lang="sr-Latn-CS" sz="2400" dirty="0" smtClean="0"/>
              <a:t>, to je sve... Kujem svoju žicu </a:t>
            </a:r>
            <a:r>
              <a:rPr lang="sr-Latn-CS" sz="2400" dirty="0" err="1" smtClean="0"/>
              <a:t>prađedovsku</a:t>
            </a:r>
            <a:r>
              <a:rPr lang="sr-Latn-CS" sz="2400" dirty="0" smtClean="0"/>
              <a:t>... </a:t>
            </a:r>
            <a:r>
              <a:rPr lang="sr-Latn-BA" sz="2400" dirty="0" smtClean="0"/>
              <a:t>(Dragoslav </a:t>
            </a:r>
            <a:r>
              <a:rPr lang="sr-Latn-BA" sz="2400" dirty="0" smtClean="0"/>
              <a:t>Adamović  </a:t>
            </a:r>
            <a:r>
              <a:rPr lang="sr-Latn-BA" sz="2400" dirty="0" smtClean="0"/>
              <a:t>–</a:t>
            </a:r>
            <a:r>
              <a:rPr lang="de-DE" sz="2400" dirty="0" smtClean="0"/>
              <a:t> </a:t>
            </a:r>
            <a:r>
              <a:rPr lang="sr-Latn-BA" sz="2400" dirty="0" err="1" smtClean="0"/>
              <a:t>Idrizović</a:t>
            </a:r>
            <a:r>
              <a:rPr lang="sr-Latn-BA" sz="2400" dirty="0" smtClean="0"/>
              <a:t> </a:t>
            </a:r>
            <a:r>
              <a:rPr lang="sr-Latn-BA" sz="2400" dirty="0" smtClean="0"/>
              <a:t>1981: 237</a:t>
            </a:r>
            <a:r>
              <a:rPr lang="sr-Latn-BA" sz="2400" dirty="0" smtClean="0"/>
              <a:t>).</a:t>
            </a:r>
            <a:r>
              <a:rPr lang="de-DE" sz="2400" dirty="0"/>
              <a:t> </a:t>
            </a:r>
            <a:r>
              <a:rPr lang="de-DE" sz="2400" dirty="0" smtClean="0"/>
              <a:t>[3</a:t>
            </a:r>
            <a:r>
              <a:rPr lang="sr-Latn-BA" sz="2400" dirty="0" smtClean="0"/>
              <a:t>/</a:t>
            </a:r>
            <a:r>
              <a:rPr lang="de-DE" sz="2400" dirty="0" smtClean="0"/>
              <a:t>3]</a:t>
            </a:r>
            <a:endParaRPr lang="sr-Latn-CS" sz="2400" dirty="0"/>
          </a:p>
          <a:p>
            <a:endParaRPr lang="sr-Latn-CS" sz="2400" dirty="0" smtClean="0"/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8990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FF1D1C6-B3E9-4D6E-B176-81BF54645A3E}" type="slidenum">
              <a:rPr lang="en-US"/>
              <a:pPr/>
              <a:t>4</a:t>
            </a:fld>
            <a:endParaRPr lang="en-US"/>
          </a:p>
        </p:txBody>
      </p:sp>
      <p:sp>
        <p:nvSpPr>
          <p:cNvPr id="3076" name="Foliennummernplatzhalt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865C374-A5C5-4DC7-AC49-2B72802061CF}" type="slidenum">
              <a:rPr lang="en-US" sz="1400" u="none"/>
              <a:pPr algn="r" eaLnBrk="1" hangingPunct="1"/>
              <a:t>4</a:t>
            </a:fld>
            <a:endParaRPr lang="en-US" sz="1400" u="none"/>
          </a:p>
        </p:txBody>
      </p:sp>
      <p:pic>
        <p:nvPicPr>
          <p:cNvPr id="307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44625"/>
            <a:ext cx="609976" cy="762470"/>
          </a:xfrm>
          <a:noFill/>
        </p:spPr>
      </p:pic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4624"/>
            <a:ext cx="4141440" cy="665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98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400" dirty="0"/>
              <a:t>Od Gogolja put je vodio do Čehova, Šalom-</a:t>
            </a:r>
            <a:r>
              <a:rPr lang="sr-Latn-CS" sz="2400" dirty="0" err="1"/>
              <a:t>Alhejma</a:t>
            </a:r>
            <a:r>
              <a:rPr lang="sr-Latn-CS" sz="2400" dirty="0"/>
              <a:t>, Zoščenka – </a:t>
            </a:r>
            <a:r>
              <a:rPr lang="sr-Latn-CS" sz="2400" u="sng" dirty="0"/>
              <a:t>idem</a:t>
            </a:r>
            <a:r>
              <a:rPr lang="sr-Latn-CS" sz="2400" dirty="0"/>
              <a:t>, očigledno, </a:t>
            </a:r>
            <a:r>
              <a:rPr lang="de-DE" sz="2400" dirty="0" smtClean="0"/>
              <a:t>„</a:t>
            </a:r>
            <a:r>
              <a:rPr lang="sr-Latn-CS" sz="2400" u="sng" dirty="0" smtClean="0"/>
              <a:t>gorkom</a:t>
            </a:r>
            <a:r>
              <a:rPr lang="de-DE" sz="2400" u="sng" dirty="0" smtClean="0"/>
              <a:t>“</a:t>
            </a:r>
            <a:r>
              <a:rPr lang="sr-Latn-CS" sz="2400" u="sng" dirty="0" smtClean="0"/>
              <a:t> </a:t>
            </a:r>
            <a:r>
              <a:rPr lang="sr-Latn-CS" sz="2400" u="sng" dirty="0"/>
              <a:t>linijom humora</a:t>
            </a:r>
            <a:r>
              <a:rPr lang="sr-Latn-CS" sz="2400" i="1" dirty="0"/>
              <a:t> </a:t>
            </a:r>
            <a:r>
              <a:rPr lang="sr-Latn-BA" sz="2400" dirty="0" smtClean="0"/>
              <a:t>(Dragoslav </a:t>
            </a:r>
            <a:r>
              <a:rPr lang="sr-Latn-BA" sz="2400" dirty="0"/>
              <a:t>Adamović  </a:t>
            </a:r>
            <a:r>
              <a:rPr lang="sr-Latn-BA" sz="2400" dirty="0" smtClean="0"/>
              <a:t>–</a:t>
            </a:r>
            <a:r>
              <a:rPr lang="de-DE" sz="2400" dirty="0" smtClean="0"/>
              <a:t> </a:t>
            </a:r>
            <a:r>
              <a:rPr lang="sr-Latn-BA" sz="2400" dirty="0" err="1" smtClean="0"/>
              <a:t>Idrizović</a:t>
            </a:r>
            <a:r>
              <a:rPr lang="sr-Latn-BA" sz="2400" dirty="0" smtClean="0"/>
              <a:t> </a:t>
            </a:r>
            <a:r>
              <a:rPr lang="sr-Latn-BA" sz="2400" dirty="0"/>
              <a:t>1981: 240).</a:t>
            </a:r>
            <a:endParaRPr lang="sr-Latn-CS" sz="2400" dirty="0"/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990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FF1D1C6-B3E9-4D6E-B176-81BF54645A3E}" type="slidenum">
              <a:rPr lang="en-US"/>
              <a:pPr/>
              <a:t>41</a:t>
            </a:fld>
            <a:endParaRPr lang="en-US"/>
          </a:p>
        </p:txBody>
      </p:sp>
      <p:sp>
        <p:nvSpPr>
          <p:cNvPr id="3076" name="Foliennummernplatzhalt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865C374-A5C5-4DC7-AC49-2B72802061CF}" type="slidenum">
              <a:rPr lang="en-US" sz="1400" u="none"/>
              <a:pPr algn="r" eaLnBrk="1" hangingPunct="1"/>
              <a:t>41</a:t>
            </a:fld>
            <a:endParaRPr lang="en-US" sz="1400" u="none"/>
          </a:p>
        </p:txBody>
      </p:sp>
      <p:pic>
        <p:nvPicPr>
          <p:cNvPr id="307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44625"/>
            <a:ext cx="609976" cy="762470"/>
          </a:xfrm>
          <a:noFill/>
        </p:spPr>
      </p:pic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4624"/>
            <a:ext cx="4141440" cy="665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028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Literatura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400" dirty="0" err="1"/>
              <a:t>Idri­zo­vić</a:t>
            </a:r>
            <a:r>
              <a:rPr lang="sr-Latn-CS" sz="2400" dirty="0"/>
              <a:t> 1981: </a:t>
            </a:r>
            <a:r>
              <a:rPr lang="sr-Latn-CS" sz="2400" dirty="0" err="1"/>
              <a:t>Idri­zo­vić</a:t>
            </a:r>
            <a:r>
              <a:rPr lang="sr-Latn-CS" sz="2400" dirty="0"/>
              <a:t>, </a:t>
            </a:r>
            <a:r>
              <a:rPr lang="sr-Latn-CS" sz="2400" dirty="0" err="1"/>
              <a:t>Muris</a:t>
            </a:r>
            <a:r>
              <a:rPr lang="sr-Latn-CS" sz="2400" dirty="0"/>
              <a:t> (ur.). </a:t>
            </a:r>
            <a:r>
              <a:rPr lang="sr-Latn-CS" sz="2400" i="1" dirty="0"/>
              <a:t>Kri­ti­ča­ri o Bran­ku </a:t>
            </a:r>
            <a:r>
              <a:rPr lang="sr-Latn-CS" sz="2400" i="1" dirty="0" err="1"/>
              <a:t>Ćopi­ću</a:t>
            </a:r>
            <a:r>
              <a:rPr lang="sr-Latn-CS" sz="2400" dirty="0"/>
              <a:t>. Sara­je­vo: Svje­tlost. 253 s.</a:t>
            </a:r>
            <a:endParaRPr lang="de-DE" sz="2400" dirty="0"/>
          </a:p>
          <a:p>
            <a:r>
              <a:rPr lang="sr-Latn-CS" sz="2400" dirty="0" smtClean="0"/>
              <a:t>Jev­tić </a:t>
            </a:r>
            <a:r>
              <a:rPr lang="sr-Latn-CS" sz="2400" dirty="0"/>
              <a:t>2000: Jev­tić, Miloš. </a:t>
            </a:r>
            <a:r>
              <a:rPr lang="sr-Latn-CS" sz="2400" i="1" dirty="0"/>
              <a:t>Pri­po­ve­da­nja Bran­ka Ćopi­ća</a:t>
            </a:r>
            <a:r>
              <a:rPr lang="sr-Latn-CS" sz="2400" dirty="0"/>
              <a:t>. Banja Luka: Glas srp­ski. 159 s. </a:t>
            </a:r>
            <a:endParaRPr lang="de-DE" sz="2400" dirty="0" smtClean="0"/>
          </a:p>
          <a:p>
            <a:r>
              <a:rPr lang="sr-Latn-CS" sz="2400" dirty="0"/>
              <a:t>Popo­vić 2009: Popo­vić, Rado­van. </a:t>
            </a:r>
            <a:r>
              <a:rPr lang="sr-Latn-CS" sz="2400" i="1" dirty="0"/>
              <a:t>Put do mosta</a:t>
            </a:r>
            <a:r>
              <a:rPr lang="sr-Latn-CS" sz="2400" dirty="0"/>
              <a:t>. Beo­grad: Slu­žbe­ni gla­snik. 159 s</a:t>
            </a:r>
            <a:r>
              <a:rPr lang="sr-Latn-CS" sz="2400" dirty="0" smtClean="0"/>
              <a:t>.</a:t>
            </a:r>
          </a:p>
          <a:p>
            <a:r>
              <a:rPr lang="sr-Latn-CS" sz="2400" dirty="0"/>
              <a:t>Sabra­na dela [Ćopić 1985]: Ćopić, Bran­ko. </a:t>
            </a:r>
            <a:r>
              <a:rPr lang="sr-Latn-CS" sz="2400" i="1" dirty="0"/>
              <a:t>Sabra­na dela</a:t>
            </a:r>
            <a:r>
              <a:rPr lang="sr-Latn-CS" sz="2400" dirty="0"/>
              <a:t>. Tom I–</a:t>
            </a:r>
            <a:r>
              <a:rPr lang="sr-Latn-CS" sz="2400" dirty="0" err="1"/>
              <a:t>XV</a:t>
            </a:r>
            <a:r>
              <a:rPr lang="sr-Latn-CS" sz="2400" dirty="0"/>
              <a:t>. Ur. Vuk </a:t>
            </a:r>
            <a:r>
              <a:rPr lang="sr-Latn-CS" sz="2400" dirty="0" err="1"/>
              <a:t>Krnje­vić</a:t>
            </a:r>
            <a:r>
              <a:rPr lang="sr-Latn-CS" sz="2400" dirty="0"/>
              <a:t>. Beo­grad – Sara­je­vo: Pro­sve­ta – Svje­tlost – Vese­lin Masle­ša. </a:t>
            </a:r>
            <a:endParaRPr lang="de-DE" sz="2400" dirty="0"/>
          </a:p>
          <a:p>
            <a:endParaRPr lang="de-DE" dirty="0"/>
          </a:p>
          <a:p>
            <a:endParaRPr lang="de-DE" dirty="0"/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990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FF1D1C6-B3E9-4D6E-B176-81BF54645A3E}" type="slidenum">
              <a:rPr lang="en-US"/>
              <a:pPr/>
              <a:t>5</a:t>
            </a:fld>
            <a:endParaRPr lang="en-US"/>
          </a:p>
        </p:txBody>
      </p:sp>
      <p:sp>
        <p:nvSpPr>
          <p:cNvPr id="3076" name="Foliennummernplatzhalt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865C374-A5C5-4DC7-AC49-2B72802061CF}" type="slidenum">
              <a:rPr lang="en-US" sz="1400" u="none"/>
              <a:pPr algn="r" eaLnBrk="1" hangingPunct="1"/>
              <a:t>5</a:t>
            </a:fld>
            <a:endParaRPr lang="en-US" sz="1400" u="none"/>
          </a:p>
        </p:txBody>
      </p:sp>
      <p:pic>
        <p:nvPicPr>
          <p:cNvPr id="307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44625"/>
            <a:ext cx="609976" cy="762470"/>
          </a:xfrm>
          <a:noFill/>
        </p:spPr>
      </p:pic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4624"/>
            <a:ext cx="4141440" cy="665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2483768" y="4041112"/>
            <a:ext cx="720000" cy="396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930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Žanr</a:t>
            </a:r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1" y="1988840"/>
            <a:ext cx="2737304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064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FF1D1C6-B3E9-4D6E-B176-81BF54645A3E}" type="slidenum">
              <a:rPr lang="en-US"/>
              <a:pPr/>
              <a:t>7</a:t>
            </a:fld>
            <a:endParaRPr lang="en-US"/>
          </a:p>
        </p:txBody>
      </p:sp>
      <p:sp>
        <p:nvSpPr>
          <p:cNvPr id="3076" name="Foliennummernplatzhalt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865C374-A5C5-4DC7-AC49-2B72802061CF}" type="slidenum">
              <a:rPr lang="en-US" sz="1400" u="none"/>
              <a:pPr algn="r" eaLnBrk="1" hangingPunct="1"/>
              <a:t>7</a:t>
            </a:fld>
            <a:endParaRPr lang="en-US" sz="1400" u="none"/>
          </a:p>
        </p:txBody>
      </p:sp>
      <p:pic>
        <p:nvPicPr>
          <p:cNvPr id="307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44625"/>
            <a:ext cx="609976" cy="762470"/>
          </a:xfrm>
          <a:noFill/>
        </p:spPr>
      </p:pic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4624"/>
            <a:ext cx="4141440" cy="665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4860032" y="4905208"/>
            <a:ext cx="720000" cy="396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087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Način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1234" y="1628800"/>
            <a:ext cx="8229600" cy="4525963"/>
          </a:xfrm>
        </p:spPr>
        <p:txBody>
          <a:bodyPr/>
          <a:lstStyle/>
          <a:p>
            <a:r>
              <a:rPr lang="sr-Latn-BA" sz="2400" dirty="0" smtClean="0"/>
              <a:t>Ćopić ↔ Andrić</a:t>
            </a:r>
          </a:p>
          <a:p>
            <a:endParaRPr lang="sr-Latn-BA" dirty="0" smtClean="0"/>
          </a:p>
          <a:p>
            <a:endParaRPr lang="sr-Latn-BA" dirty="0"/>
          </a:p>
          <a:p>
            <a:endParaRPr lang="sr-Latn-BA" sz="1200" dirty="0" smtClean="0"/>
          </a:p>
          <a:p>
            <a:endParaRPr lang="sr-Latn-BA" sz="1200" dirty="0"/>
          </a:p>
          <a:p>
            <a:endParaRPr lang="sr-Latn-BA" sz="1200" dirty="0" smtClean="0"/>
          </a:p>
          <a:p>
            <a:endParaRPr lang="sr-Latn-BA" sz="1200" dirty="0"/>
          </a:p>
          <a:p>
            <a:endParaRPr lang="sr-Latn-BA" sz="1200" dirty="0" smtClean="0"/>
          </a:p>
          <a:p>
            <a:endParaRPr lang="sr-Latn-BA" sz="1200" dirty="0"/>
          </a:p>
          <a:p>
            <a:endParaRPr lang="sr-Latn-BA" sz="1200" dirty="0" smtClean="0"/>
          </a:p>
          <a:p>
            <a:endParaRPr lang="sr-Latn-BA" sz="1200" dirty="0"/>
          </a:p>
          <a:p>
            <a:endParaRPr lang="sr-Latn-BA" sz="1200" dirty="0" smtClean="0"/>
          </a:p>
          <a:p>
            <a:endParaRPr lang="sr-Latn-BA" sz="1200" dirty="0"/>
          </a:p>
          <a:p>
            <a:endParaRPr lang="sr-Latn-BA" sz="1200" dirty="0" smtClean="0"/>
          </a:p>
          <a:p>
            <a:pPr marL="0" indent="0" algn="ctr">
              <a:buNone/>
            </a:pPr>
            <a:r>
              <a:rPr lang="sr-Latn-BA" sz="1200" dirty="0" smtClean="0"/>
              <a:t>Desanka Maksimović, Ivo Andrić i Branko Ćopić </a:t>
            </a:r>
          </a:p>
          <a:p>
            <a:pPr marL="0" indent="0" algn="ctr">
              <a:buNone/>
            </a:pPr>
            <a:r>
              <a:rPr lang="sr-Latn-BA" sz="1200" dirty="0" smtClean="0"/>
              <a:t>(Popović 2009: 64)</a:t>
            </a:r>
            <a:endParaRPr lang="sr-Latn-CS" sz="1200" dirty="0" smtClean="0"/>
          </a:p>
          <a:p>
            <a:endParaRPr lang="sr-Latn-BA" sz="1200" dirty="0" smtClean="0"/>
          </a:p>
          <a:p>
            <a:endParaRPr lang="sr-Latn-BA" sz="1200" dirty="0"/>
          </a:p>
          <a:p>
            <a:endParaRPr lang="sr-Latn-BA" sz="1200" dirty="0" smtClean="0"/>
          </a:p>
          <a:p>
            <a:endParaRPr lang="sr-Latn-BA" dirty="0" smtClean="0"/>
          </a:p>
          <a:p>
            <a:endParaRPr lang="sr-Latn-BA" dirty="0"/>
          </a:p>
          <a:p>
            <a:endParaRPr lang="sr-Latn-BA" dirty="0"/>
          </a:p>
          <a:p>
            <a:pPr marL="0" indent="0">
              <a:buNone/>
            </a:pPr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  <p:pic>
        <p:nvPicPr>
          <p:cNvPr id="8" name="Grafik 7" descr="20130110_05450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411761" y="2420888"/>
            <a:ext cx="4176464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66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sz="2400" dirty="0" smtClean="0"/>
              <a:t>Priprema teksta</a:t>
            </a:r>
          </a:p>
          <a:p>
            <a:r>
              <a:rPr lang="sr-Latn-BA" sz="2400" dirty="0" smtClean="0"/>
              <a:t>Andrić trči </a:t>
            </a:r>
            <a:r>
              <a:rPr lang="sr-Latn-BA" sz="2400" dirty="0" smtClean="0"/>
              <a:t>maraton. </a:t>
            </a:r>
          </a:p>
          <a:p>
            <a:r>
              <a:rPr lang="sr-Latn-BA" sz="2400" dirty="0" smtClean="0"/>
              <a:t>Ćopić </a:t>
            </a:r>
            <a:r>
              <a:rPr lang="sr-Latn-BA" sz="2400" dirty="0" smtClean="0"/>
              <a:t>igra </a:t>
            </a:r>
            <a:r>
              <a:rPr lang="sr-Latn-BA" sz="2400" dirty="0"/>
              <a:t>brzopotezni </a:t>
            </a:r>
            <a:r>
              <a:rPr lang="sr-Latn-BA" sz="2400" dirty="0" smtClean="0"/>
              <a:t>šah.</a:t>
            </a:r>
            <a:endParaRPr lang="sr-Latn-CS" sz="2400" dirty="0"/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8694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2193</Words>
  <Application>Microsoft Office PowerPoint</Application>
  <PresentationFormat>Bildschirmpräsentation (4:3)</PresentationFormat>
  <Paragraphs>213</Paragraphs>
  <Slides>42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42</vt:i4>
      </vt:variant>
    </vt:vector>
  </HeadingPairs>
  <TitlesOfParts>
    <vt:vector size="43" baseType="lpstr">
      <vt:lpstr>Default Design</vt:lpstr>
      <vt:lpstr> Branko Tošović   Institut für Slawistik  der Karl-Franzens Universität Graz http://www-gewi.kfunigraz.ac.at/gralis branko.tosovic@uni-graz.at    Ćopićev model  humora i satire   </vt:lpstr>
      <vt:lpstr>Sadržaj</vt:lpstr>
      <vt:lpstr>Model</vt:lpstr>
      <vt:lpstr>PowerPoint-Präsentation</vt:lpstr>
      <vt:lpstr>PowerPoint-Präsentation</vt:lpstr>
      <vt:lpstr>Žanr</vt:lpstr>
      <vt:lpstr>PowerPoint-Präsentation</vt:lpstr>
      <vt:lpstr>Način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Andrić o Ćopiću</vt:lpstr>
      <vt:lpstr>PowerPoint-Präsentation</vt:lpstr>
      <vt:lpstr>PowerPoint-Präsentation</vt:lpstr>
      <vt:lpstr>PowerPoint-Präsentation</vt:lpstr>
      <vt:lpstr>PowerPoint-Präsentation</vt:lpstr>
      <vt:lpstr>Ćopić o Andriću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Literatura</vt:lpstr>
    </vt:vector>
  </TitlesOfParts>
  <Company>UNI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Branko Tosovic</cp:lastModifiedBy>
  <cp:revision>2553</cp:revision>
  <dcterms:created xsi:type="dcterms:W3CDTF">2005-05-16T09:32:41Z</dcterms:created>
  <dcterms:modified xsi:type="dcterms:W3CDTF">2007-09-04T22:19:53Z</dcterms:modified>
</cp:coreProperties>
</file>