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9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6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5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6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4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4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48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4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7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0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8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ADF02-AFD6-40F2-8959-E8977C3DD61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C22CC-02F8-4A18-99ED-A23131B75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4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4800" dirty="0" smtClean="0">
                <a:latin typeface="Times New Roman" pitchFamily="18" charset="0"/>
                <a:cs typeface="Times New Roman" pitchFamily="18" charset="0"/>
              </a:rPr>
              <a:t>Humor u poeziji za decu Branka Ćopića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0"/>
            <a:ext cx="6400800" cy="5791200"/>
          </a:xfrm>
        </p:spPr>
        <p:txBody>
          <a:bodyPr/>
          <a:lstStyle/>
          <a:p>
            <a:pPr algn="l"/>
            <a:endParaRPr lang="sr-Latn-RS" dirty="0"/>
          </a:p>
          <a:p>
            <a:pPr algn="l"/>
            <a:r>
              <a:rPr lang="sr-Latn-RS" dirty="0" smtClean="0"/>
              <a:t>Snežana Paser,</a:t>
            </a:r>
          </a:p>
          <a:p>
            <a:pPr algn="l"/>
            <a:r>
              <a:rPr lang="sr-Latn-RS" dirty="0" smtClean="0"/>
              <a:t>Vršac, R. Srbija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01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Vašar u Strmoglavcu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U gradu Strmoglavcu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čudan je vašar jako,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rodavac, kupac, roba – 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ve ti je naopako. [...]</a:t>
            </a:r>
          </a:p>
          <a:p>
            <a:pPr marL="0" indent="0">
              <a:buNone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Evo i miša starog,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od puškom, nije varka,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eka, brkove suče,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rodaje mačka Marka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. [...]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Nasred vašara bučnog  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golem se kurjak dere: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„Prodajem celu šumu,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Idem u klauđere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.“[...]</a:t>
            </a:r>
          </a:p>
          <a:p>
            <a:pPr marL="0" indent="0">
              <a:buNone/>
            </a:pP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Iz šatre zove lija,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ima lukavo oko: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„ Odlično čistim perje,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đite, gospa koko!“[...] </a:t>
            </a:r>
          </a:p>
          <a:p>
            <a:pPr marL="0" indent="0">
              <a:buNone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Za tezgom sedi krava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u dugu muče dahu: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„Odličnu robu imam,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Čisto mleko u prahu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.“[...]</a:t>
            </a:r>
          </a:p>
          <a:p>
            <a:pPr marL="0" indent="0">
              <a:buNone/>
            </a:pP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58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533400"/>
            <a:ext cx="8229600" cy="1828800"/>
          </a:xfrm>
        </p:spPr>
        <p:txBody>
          <a:bodyPr>
            <a:normAutofit/>
          </a:bodyPr>
          <a:lstStyle/>
          <a:p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Pite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265237"/>
            <a:ext cx="7543800" cy="5287963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Pita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čvrka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džilituša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gužvara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onako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ita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isir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ita zeljanic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sirnica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krompiruša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d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obr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uša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jajara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ita savijač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zljevuša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bundevara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kajmakuša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 bazlamača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čak pita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đul pita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luft pita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rem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enja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pita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i pitino dete.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20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Bata i krokodil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Naš je bata zdrav i jak,</a:t>
            </a:r>
          </a:p>
          <a:p>
            <a:pPr marL="0" indent="0">
              <a:buNone/>
            </a:pP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 školi je prvi ...</a:t>
            </a:r>
          </a:p>
          <a:p>
            <a:pPr marL="0" indent="0">
              <a:buNone/>
            </a:pP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n marljivo brine brigu</a:t>
            </a:r>
          </a:p>
          <a:p>
            <a:pPr marL="0" indent="0">
              <a:buNone/>
            </a:pP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a izuči dobro .....</a:t>
            </a:r>
          </a:p>
          <a:p>
            <a:pPr marL="0" indent="0">
              <a:buNone/>
            </a:pP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Jednog ljeta bata, ljut, </a:t>
            </a:r>
          </a:p>
          <a:p>
            <a:pPr marL="0" indent="0">
              <a:buNone/>
            </a:pP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krenuo na delek ...</a:t>
            </a:r>
          </a:p>
          <a:p>
            <a:pPr marL="0" indent="0">
              <a:buNone/>
            </a:pP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Kupio je kartu on</a:t>
            </a:r>
          </a:p>
          <a:p>
            <a:pPr marL="0" indent="0">
              <a:buNone/>
            </a:pP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za najbrži .....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66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PARODIJA:</a:t>
            </a:r>
            <a:br>
              <a:rPr lang="sr-Latn-R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Oglasi „Kupusnog lista“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19200"/>
            <a:ext cx="7315200" cy="5059363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NUDI SE DIREKTOR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Poletan, spreman dečak osnovac,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ne pije vino, ne voli novac,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šećerne stvari njegov su sektor,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zato bi rado bio direktor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negde u selu ili u gradu,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a u fabrici za čokoladu.</a:t>
            </a:r>
          </a:p>
          <a:p>
            <a:pPr marL="0" indent="0">
              <a:buNone/>
            </a:pPr>
            <a:endParaRPr lang="sr-Latn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Jedina mana – 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priznajem grešan – 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mnogo sam ješan!   </a:t>
            </a:r>
          </a:p>
          <a:p>
            <a:pPr marL="0" indent="0">
              <a:buNone/>
            </a:pPr>
            <a:endParaRPr lang="sr-Latn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ZAMENA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Četiri dvojke, nove-novcate,</a:t>
            </a:r>
          </a:p>
          <a:p>
            <a:pPr marL="0" indent="0"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svojina lična Kostića Rate, </a:t>
            </a:r>
          </a:p>
          <a:p>
            <a:pPr marL="0" indent="0"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menjam, da znate,</a:t>
            </a:r>
          </a:p>
          <a:p>
            <a:pPr marL="0" indent="0"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za jednu trojku, osrednju, staru,</a:t>
            </a:r>
          </a:p>
          <a:p>
            <a:pPr marL="0" indent="0"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polovnu možda ili u kvaru</a:t>
            </a: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.“</a:t>
            </a:r>
          </a:p>
          <a:p>
            <a:pPr marL="0" indent="0">
              <a:buNone/>
            </a:pPr>
            <a:endParaRPr lang="sr-Latn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TREBA NAM ŠAPTAČ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Potreban šaptač u našoj školi</a:t>
            </a:r>
          </a:p>
          <a:p>
            <a:pPr marL="0" indent="0"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a neke đake.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Za ovo moli</a:t>
            </a:r>
          </a:p>
          <a:p>
            <a:pPr marL="0" indent="0"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rofesor dobri, Popović Ruška,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pošta Beograd,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Četvrta muška.</a:t>
            </a:r>
          </a:p>
          <a:p>
            <a:pPr marL="0" indent="0">
              <a:buNone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NAĐENO</a:t>
            </a:r>
          </a:p>
          <a:p>
            <a:pPr marL="0" indent="0">
              <a:buNone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Loptu od krpe našao sam. Pozor!</a:t>
            </a:r>
          </a:p>
          <a:p>
            <a:pPr marL="0" indent="0"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Juče mi njome razbiše prozor.</a:t>
            </a:r>
          </a:p>
          <a:p>
            <a:pPr marL="0" indent="0"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Veseli strelac nek mi se svrati,</a:t>
            </a:r>
          </a:p>
          <a:p>
            <a:pPr marL="0" indent="0"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da mu je čika u redu vrati.“</a:t>
            </a:r>
          </a:p>
          <a:p>
            <a:pPr marL="0" indent="0">
              <a:buNone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2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Oglasi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umskih novina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 numCol="2">
            <a:normAutofit fontScale="55000" lnSpcReduction="20000"/>
          </a:bodyPr>
          <a:lstStyle/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LIJIN OGLAS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U gustoj travi nadomak reke,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raj neke staze uske, 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ašla sam sinoć, u sami suton,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pero gospođe Guske.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Neka se Guska u šumu svrati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Da joj ga tetka vrati.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Sastanak u pet sati.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OGLAS DIVLJE SVINJE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, divlja svinja, Brljnić Brlja,</a:t>
            </a: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 javljam svima da znate:</a:t>
            </a: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 nikada dosad ručala nisam </a:t>
            </a: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 na knjizi đaka Mate.</a:t>
            </a: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 Otkuda priča o tome kruži,</a:t>
            </a: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 ko li me tako svirepo tuži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OGLAS MRAVA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Pred kišom, juče, svojim listom,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akri me cvetić plav.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Zato mu javno odajem hvalu.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Učtiv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    Trudbenik Mrav.</a:t>
            </a:r>
          </a:p>
          <a:p>
            <a:pPr marL="0" indent="0">
              <a:buNone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KOBILIN OGLAS</a:t>
            </a:r>
          </a:p>
          <a:p>
            <a:pPr marL="0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Požuri, Vuče, dugo te tražim,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ola sam šume obila,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 ti kopitom poškakljam zube.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  Voli te</a:t>
            </a:r>
          </a:p>
          <a:p>
            <a:pPr marL="0" indent="0"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      strina Kobila. 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4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Novogodišnje želje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Poljem, uz potok, kroz bukvik, brezik,</a:t>
            </a:r>
          </a:p>
          <a:p>
            <a:pPr marL="0" indent="0">
              <a:buNone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putuje tajno nemušti jezik,</a:t>
            </a:r>
          </a:p>
          <a:p>
            <a:pPr marL="0" indent="0">
              <a:buNone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signal po signal žuri sve dalje.</a:t>
            </a:r>
          </a:p>
          <a:p>
            <a:pPr marL="0" indent="0">
              <a:buNone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Poruke čudne ko li to šalje?</a:t>
            </a: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BUVA – SLONU</a:t>
            </a:r>
          </a:p>
          <a:p>
            <a:pPr marL="0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Šaljem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želju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skromnu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lepu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živiš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skriven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psećem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repu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imaš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nogu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hitru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laku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vazdan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skačeš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dlake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SLON – BUVI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Želim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da džunglom indijskom gaziš,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svaki šušanj da budno paziš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nek ti bude najlepša igra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vodiš ljude u lov na tigra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9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ANEGDOTSKI HUMOR</a:t>
            </a:r>
            <a:br>
              <a:rPr lang="sr-Latn-R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Čudan vozač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2000" dirty="0" smtClean="0"/>
              <a:t>Taj prebrzo drumom vozi,</a:t>
            </a:r>
          </a:p>
          <a:p>
            <a:pPr marL="0" indent="0">
              <a:buNone/>
            </a:pPr>
            <a:r>
              <a:rPr lang="sr-Latn-RS" sz="2000" dirty="0"/>
              <a:t>s</a:t>
            </a:r>
            <a:r>
              <a:rPr lang="sr-Latn-RS" sz="2000" dirty="0" smtClean="0"/>
              <a:t>aobraćaj sav ugrozi</a:t>
            </a:r>
          </a:p>
          <a:p>
            <a:pPr marL="0" indent="0">
              <a:buNone/>
            </a:pPr>
            <a:r>
              <a:rPr lang="sr-Latn-RS" sz="2000" dirty="0"/>
              <a:t>k</a:t>
            </a:r>
            <a:r>
              <a:rPr lang="sr-Latn-RS" sz="2000" dirty="0" smtClean="0"/>
              <a:t>lizeći na jednoj nozi.</a:t>
            </a:r>
          </a:p>
          <a:p>
            <a:pPr marL="0" indent="0">
              <a:buNone/>
            </a:pPr>
            <a:r>
              <a:rPr lang="sr-Latn-RS" sz="2000" dirty="0" smtClean="0"/>
              <a:t>               [...]</a:t>
            </a:r>
          </a:p>
          <a:p>
            <a:pPr marL="1714500" lvl="4" indent="0">
              <a:buNone/>
            </a:pPr>
            <a:r>
              <a:rPr lang="sr-Latn-RS" dirty="0" smtClean="0"/>
              <a:t>Policajac, strog u licu,</a:t>
            </a:r>
          </a:p>
          <a:p>
            <a:pPr marL="1714500" lvl="4" indent="0">
              <a:buNone/>
            </a:pPr>
            <a:r>
              <a:rPr lang="sr-Latn-RS" dirty="0" smtClean="0"/>
              <a:t>vadi oružja – bilježnicu</a:t>
            </a:r>
          </a:p>
          <a:p>
            <a:pPr marL="1714500" lvl="4" indent="0">
              <a:buNone/>
            </a:pPr>
            <a:r>
              <a:rPr lang="sr-Latn-RS" dirty="0" smtClean="0"/>
              <a:t>i bockavu olovčicu.</a:t>
            </a:r>
          </a:p>
          <a:p>
            <a:pPr marL="1714500" lvl="4" indent="0">
              <a:buNone/>
            </a:pPr>
            <a:r>
              <a:rPr lang="sr-Latn-RS" dirty="0" smtClean="0"/>
              <a:t>Ja vam junačku zadajem veru</a:t>
            </a:r>
          </a:p>
          <a:p>
            <a:pPr marL="1714500" lvl="4" indent="0">
              <a:buNone/>
            </a:pPr>
            <a:r>
              <a:rPr lang="sr-Latn-RS" dirty="0"/>
              <a:t>s</a:t>
            </a:r>
            <a:r>
              <a:rPr lang="sr-Latn-RS" dirty="0" smtClean="0"/>
              <a:t>ad će vozaču da uzme meru.</a:t>
            </a:r>
          </a:p>
          <a:p>
            <a:pPr marL="800100" lvl="2" indent="0">
              <a:buNone/>
            </a:pPr>
            <a:r>
              <a:rPr lang="sr-Latn-RS" sz="2000" dirty="0" smtClean="0"/>
              <a:t>                                    [...] </a:t>
            </a:r>
          </a:p>
          <a:p>
            <a:pPr marL="3543300" lvl="8" indent="0">
              <a:buNone/>
            </a:pPr>
            <a:r>
              <a:rPr lang="sr-Latn-RS" dirty="0" smtClean="0"/>
              <a:t>„A gdje to piše, tako ti pesme,</a:t>
            </a:r>
          </a:p>
          <a:p>
            <a:pPr marL="3543300" lvl="8" indent="0">
              <a:buNone/>
            </a:pPr>
            <a:r>
              <a:rPr lang="sr-Latn-RS" dirty="0"/>
              <a:t>d</a:t>
            </a:r>
            <a:r>
              <a:rPr lang="sr-Latn-RS" dirty="0" smtClean="0"/>
              <a:t>a stanar kuću voziti ne sme? </a:t>
            </a:r>
          </a:p>
          <a:p>
            <a:pPr marL="3543300" lvl="8" indent="0">
              <a:buNone/>
            </a:pPr>
            <a:r>
              <a:rPr lang="sr-Latn-RS" dirty="0" smtClean="0"/>
              <a:t>S kućom na sebi mogu se ritati,</a:t>
            </a:r>
          </a:p>
          <a:p>
            <a:pPr marL="3543300" lvl="8" indent="0">
              <a:buNone/>
            </a:pPr>
            <a:r>
              <a:rPr lang="sr-Latn-RS" dirty="0" smtClean="0"/>
              <a:t>nikoga zato ne moram pitati,</a:t>
            </a:r>
          </a:p>
          <a:p>
            <a:pPr marL="3543300" lvl="8" indent="0">
              <a:buNone/>
            </a:pPr>
            <a:r>
              <a:rPr lang="sr-Latn-RS" dirty="0"/>
              <a:t>s</a:t>
            </a:r>
            <a:r>
              <a:rPr lang="sr-Latn-RS" dirty="0" smtClean="0"/>
              <a:t>pavati mogu, mogu pušiti,</a:t>
            </a:r>
          </a:p>
          <a:p>
            <a:pPr marL="3543300" lvl="8" indent="0">
              <a:buNone/>
            </a:pPr>
            <a:r>
              <a:rPr lang="sr-Latn-RS" dirty="0"/>
              <a:t>m</a:t>
            </a:r>
            <a:r>
              <a:rPr lang="sr-Latn-RS" dirty="0" smtClean="0"/>
              <a:t>ogu je, najzad, odmah srušiti.“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40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Pliva miš niz Tamiš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86400"/>
          </a:xfrm>
        </p:spPr>
        <p:txBody>
          <a:bodyPr numCol="2">
            <a:normAutofit fontScale="62500" lnSpcReduction="20000"/>
          </a:bodyPr>
          <a:lstStyle/>
          <a:p>
            <a:pPr marL="0" indent="0">
              <a:buNone/>
            </a:pP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Obukao stari miš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ove gaće, da prostiš,</a:t>
            </a:r>
          </a:p>
          <a:p>
            <a:pPr marL="0" indent="0">
              <a:buNone/>
            </a:pP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pa krenuo na Tamiš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roz livade, kroz gustiš, 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ored sela Belegiš. </a:t>
            </a:r>
          </a:p>
          <a:p>
            <a:pPr marL="0" indent="0">
              <a:buNone/>
            </a:pPr>
            <a:endParaRPr lang="sr-Latn-R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A kad stiže na Tamiš </a:t>
            </a:r>
          </a:p>
          <a:p>
            <a:pPr marL="0" indent="0">
              <a:buNone/>
            </a:pP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ispruži se stari miš </a:t>
            </a:r>
          </a:p>
          <a:p>
            <a:pPr marL="0" indent="0">
              <a:buNone/>
            </a:pP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na mek pesak, pravi pliš,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gaćama, da prostiš.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          [...]</a:t>
            </a:r>
          </a:p>
          <a:p>
            <a:pPr marL="0" indent="0">
              <a:buNone/>
            </a:pP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Prepade se čika miš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povika: „Vetre, iš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i mi dobro ne želiš,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ok me budiš uz Tamiš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gaćama, da prostiš.“</a:t>
            </a:r>
          </a:p>
          <a:p>
            <a:pPr marL="0" indent="0">
              <a:buNone/>
            </a:pPr>
            <a:endParaRPr lang="sr-Latn-R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To izreče stari miš,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a zapliva niz Tamiš,</a:t>
            </a:r>
          </a:p>
          <a:p>
            <a:pPr marL="0" indent="0">
              <a:buNone/>
            </a:pP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ode vetar nevidiš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ravo selu Belegiš,</a:t>
            </a:r>
          </a:p>
          <a:p>
            <a:pPr marL="0" indent="0">
              <a:buNone/>
            </a:pP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pa će mački:</a:t>
            </a:r>
          </a:p>
          <a:p>
            <a:pPr marL="0" indent="0">
              <a:buNone/>
            </a:pP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„Da prostiš,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i ćeš danas da postiš,</a:t>
            </a:r>
          </a:p>
          <a:p>
            <a:pPr marL="0" indent="0">
              <a:buNone/>
            </a:pP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de miš niz Tamiš.“ </a:t>
            </a:r>
          </a:p>
          <a:p>
            <a:pPr marL="0" indent="0">
              <a:buNone/>
            </a:pP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0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Iza reke Rio Tampo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066800"/>
            <a:ext cx="7239000" cy="5791200"/>
          </a:xfrm>
        </p:spPr>
        <p:txBody>
          <a:bodyPr numCol="2">
            <a:normAutofit fontScale="77500" lnSpcReduction="20000"/>
          </a:bodyPr>
          <a:lstStyle/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U Brazilu, usred pampa,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za reke Rio Tampa,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spred jednog malog kampa,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puštena je duga rampa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o rampi visi lampa.</a:t>
            </a:r>
          </a:p>
          <a:p>
            <a:pPr marL="0" indent="0">
              <a:buNone/>
            </a:pP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U drvenoj kući kampa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astanjen je senjor Campa.</a:t>
            </a: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On povazdan zemlju krampa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ored reke Rio Tampa.</a:t>
            </a:r>
          </a:p>
          <a:p>
            <a:pPr marL="0" indent="0">
              <a:buNone/>
            </a:pP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Zašto li mu treba rampa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o rampi stara lampa</a:t>
            </a: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isturena ispred kampa?  </a:t>
            </a:r>
          </a:p>
          <a:p>
            <a:pPr marL="0" indent="0">
              <a:buNone/>
            </a:pP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Čeg se boji senjor Campa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sred pustih, travnih pampa,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za reke Rio Tampa?     </a:t>
            </a:r>
          </a:p>
          <a:p>
            <a:pPr marL="0" indent="0">
              <a:buNone/>
            </a:pP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Nit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se čega boji Campa,</a:t>
            </a:r>
          </a:p>
          <a:p>
            <a:pPr marL="0" indent="0">
              <a:buNone/>
            </a:pP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niti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Campi treba rampa,</a:t>
            </a:r>
          </a:p>
          <a:p>
            <a:pPr marL="0" indent="0">
              <a:buNone/>
            </a:pPr>
            <a:r>
              <a:rPr lang="sr-Latn-R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na rampi stara lampa</a:t>
            </a:r>
          </a:p>
          <a:p>
            <a:pPr marL="0" indent="0">
              <a:buNone/>
            </a:pPr>
            <a:r>
              <a:rPr lang="sr-Latn-R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ema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ničeg širom pampa,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za reke Rio Tampa.</a:t>
            </a:r>
          </a:p>
          <a:p>
            <a:pPr marL="0" indent="0">
              <a:buNone/>
            </a:pP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Prosto: sreća prati Campu,</a:t>
            </a: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našao je neku rampu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na rampi staru lampu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 doneo svome kampu.</a:t>
            </a:r>
          </a:p>
          <a:p>
            <a:pPr marL="0" indent="0">
              <a:buNone/>
            </a:pP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Kad je tama širom pampa,</a:t>
            </a: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bez meseca iznad kampa,</a:t>
            </a: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tad ustane senjor Campa 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napipa gde je rampa.</a:t>
            </a: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Pa kad plane stara lampa 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ve zasija oko kampa</a:t>
            </a:r>
          </a:p>
          <a:p>
            <a:pPr marL="0" indent="0">
              <a:buNone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kao zvezda usred pampa,</a:t>
            </a:r>
          </a:p>
          <a:p>
            <a:pPr marL="0" indent="0">
              <a:buNone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za reke Rio Tampa.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94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Čitaocu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410200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Prijatelju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čitaoče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priznaću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krio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davna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srećan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3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ečak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bio.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Nigdje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takvog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raja </a:t>
            </a:r>
          </a:p>
          <a:p>
            <a:pPr marL="0" indent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Kao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moga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zavičaja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Potok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šapće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rijeku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ćilim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cvijeće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stapa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zelenim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gajem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blista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sjajno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nebo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plava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kapa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oblak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plovi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bijela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guska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bisernom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vodom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pljuska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Gura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krava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div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bajke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snijeg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ovaca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travu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pase</a:t>
            </a:r>
            <a:r>
              <a:rPr lang="sr-Latn-RS" sz="3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R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3000" dirty="0" smtClean="0">
                <a:latin typeface="Times New Roman" pitchFamily="18" charset="0"/>
                <a:cs typeface="Times New Roman" pitchFamily="18" charset="0"/>
              </a:rPr>
              <a:t>poljem jezdi konj krilati,</a:t>
            </a:r>
          </a:p>
          <a:p>
            <a:pPr marL="0" indent="0">
              <a:buNone/>
            </a:pPr>
            <a:r>
              <a:rPr lang="sr-Latn-RS" sz="3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RS" sz="3000" dirty="0" smtClean="0">
                <a:latin typeface="Times New Roman" pitchFamily="18" charset="0"/>
                <a:cs typeface="Times New Roman" pitchFamily="18" charset="0"/>
              </a:rPr>
              <a:t>ez gudala gudi prase, </a:t>
            </a:r>
          </a:p>
          <a:p>
            <a:pPr marL="0" indent="0">
              <a:buNone/>
            </a:pP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srećan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oči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bečim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mamine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šibe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lečim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1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marR="0" indent="0" algn="just">
              <a:spcBef>
                <a:spcPts val="40"/>
              </a:spcBef>
              <a:spcAft>
                <a:spcPts val="30"/>
              </a:spcAft>
              <a:buNone/>
            </a:pPr>
            <a:r>
              <a:rPr lang="sr-Latn-RS" i="1" dirty="0" smtClean="0">
                <a:effectLst/>
                <a:latin typeface="Times New Roman"/>
                <a:ea typeface="Times New Roman"/>
                <a:cs typeface="Times New Roman"/>
              </a:rPr>
              <a:t>„Čarobnjak je smeha, smehoslovac, </a:t>
            </a:r>
            <a:endParaRPr lang="en-US" sz="4000" dirty="0">
              <a:ea typeface="Times New Roman"/>
              <a:cs typeface="Times New Roman"/>
            </a:endParaRPr>
          </a:p>
          <a:p>
            <a:pPr marL="914400" marR="0" indent="0" algn="just">
              <a:spcBef>
                <a:spcPts val="40"/>
              </a:spcBef>
              <a:spcAft>
                <a:spcPts val="30"/>
              </a:spcAft>
              <a:buNone/>
            </a:pPr>
            <a:r>
              <a:rPr lang="en-US" i="1" dirty="0" err="1" smtClean="0">
                <a:effectLst/>
                <a:latin typeface="Times New Roman"/>
                <a:ea typeface="Times New Roman"/>
                <a:cs typeface="Times New Roman"/>
              </a:rPr>
              <a:t>smehotres</a:t>
            </a:r>
            <a:r>
              <a:rPr lang="en-US" i="1" dirty="0" smtClean="0"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i="1" dirty="0" err="1" smtClean="0">
                <a:effectLst/>
                <a:latin typeface="Times New Roman"/>
                <a:ea typeface="Times New Roman"/>
                <a:cs typeface="Times New Roman"/>
              </a:rPr>
              <a:t>smešnik</a:t>
            </a:r>
            <a:r>
              <a:rPr lang="en-US" i="1" dirty="0" smtClean="0"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i="1" dirty="0" err="1" smtClean="0">
                <a:effectLst/>
                <a:latin typeface="Times New Roman"/>
                <a:ea typeface="Times New Roman"/>
                <a:cs typeface="Times New Roman"/>
              </a:rPr>
              <a:t>smehmajstor</a:t>
            </a:r>
            <a:r>
              <a:rPr lang="en-US" i="1" dirty="0" smtClean="0">
                <a:effectLst/>
                <a:latin typeface="Times New Roman"/>
                <a:ea typeface="Times New Roman"/>
                <a:cs typeface="Times New Roman"/>
              </a:rPr>
              <a:t>, </a:t>
            </a:r>
            <a:endParaRPr lang="en-US" sz="4000" dirty="0">
              <a:ea typeface="Times New Roman"/>
              <a:cs typeface="Times New Roman"/>
            </a:endParaRPr>
          </a:p>
          <a:p>
            <a:pPr marL="914400" marR="0" indent="0" algn="just">
              <a:spcBef>
                <a:spcPts val="40"/>
              </a:spcBef>
              <a:spcAft>
                <a:spcPts val="30"/>
              </a:spcAft>
              <a:buNone/>
            </a:pPr>
            <a:r>
              <a:rPr lang="en-US" i="1" dirty="0" err="1" smtClean="0">
                <a:effectLst/>
                <a:latin typeface="Times New Roman"/>
                <a:ea typeface="Times New Roman"/>
                <a:cs typeface="Times New Roman"/>
              </a:rPr>
              <a:t>smehadžija</a:t>
            </a:r>
            <a:r>
              <a:rPr lang="en-US" i="1" dirty="0" smtClean="0"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i="1" dirty="0" err="1" smtClean="0">
                <a:effectLst/>
                <a:latin typeface="Times New Roman"/>
                <a:ea typeface="Times New Roman"/>
                <a:cs typeface="Times New Roman"/>
              </a:rPr>
              <a:t>smehodža</a:t>
            </a:r>
            <a:r>
              <a:rPr lang="en-US" i="1" dirty="0" smtClean="0"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i="1" dirty="0" err="1" smtClean="0">
                <a:effectLst/>
                <a:latin typeface="Times New Roman"/>
                <a:ea typeface="Times New Roman"/>
                <a:cs typeface="Times New Roman"/>
              </a:rPr>
              <a:t>smeholovac</a:t>
            </a:r>
            <a:r>
              <a:rPr lang="en-US" i="1" dirty="0" smtClean="0"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sz="4000" dirty="0">
              <a:ea typeface="Times New Roman"/>
              <a:cs typeface="Times New Roman"/>
            </a:endParaRPr>
          </a:p>
          <a:p>
            <a:pPr marL="914400" marR="0" indent="0" algn="just">
              <a:spcBef>
                <a:spcPts val="40"/>
              </a:spcBef>
              <a:spcAft>
                <a:spcPts val="30"/>
              </a:spcAft>
              <a:buNone/>
            </a:pPr>
            <a:r>
              <a:rPr lang="sr-Latn-RS" i="1" dirty="0" smtClean="0">
                <a:effectLst/>
                <a:latin typeface="Times New Roman"/>
                <a:ea typeface="Times New Roman"/>
                <a:cs typeface="Times New Roman"/>
              </a:rPr>
              <a:t>Dobričina Brane.</a:t>
            </a:r>
            <a:r>
              <a:rPr lang="en-US" i="1" dirty="0" smtClean="0">
                <a:effectLst/>
                <a:latin typeface="Times New Roman"/>
                <a:ea typeface="Times New Roman"/>
                <a:cs typeface="Times New Roman"/>
              </a:rPr>
              <a:t>“</a:t>
            </a:r>
            <a:endParaRPr lang="sr-Latn-RS" i="1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marL="914400" marR="0" indent="0" algn="just">
              <a:spcBef>
                <a:spcPts val="40"/>
              </a:spcBef>
              <a:spcAft>
                <a:spcPts val="30"/>
              </a:spcAft>
              <a:buNone/>
            </a:pPr>
            <a:endParaRPr lang="en-US" sz="4000" dirty="0">
              <a:ea typeface="Times New Roman"/>
              <a:cs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30000" dirty="0" err="1" smtClean="0">
                <a:effectLst/>
                <a:latin typeface="Times New Roman"/>
                <a:ea typeface="Times New Roman"/>
                <a:cs typeface="Times New Roman"/>
              </a:rPr>
              <a:t>Dragan</a:t>
            </a:r>
            <a:r>
              <a:rPr lang="en-US" baseline="30000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aseline="30000" dirty="0" err="1" smtClean="0">
                <a:effectLst/>
                <a:latin typeface="Times New Roman"/>
                <a:ea typeface="Times New Roman"/>
                <a:cs typeface="Times New Roman"/>
              </a:rPr>
              <a:t>Lukić</a:t>
            </a:r>
            <a:r>
              <a:rPr lang="en-US" baseline="30000" dirty="0" smtClean="0">
                <a:effectLst/>
                <a:latin typeface="Times New Roman"/>
                <a:ea typeface="Times New Roman"/>
                <a:cs typeface="Times New Roman"/>
              </a:rPr>
              <a:t>: „Moji </a:t>
            </a:r>
            <a:r>
              <a:rPr lang="en-US" baseline="30000" dirty="0" err="1" smtClean="0">
                <a:effectLst/>
                <a:latin typeface="Times New Roman"/>
                <a:ea typeface="Times New Roman"/>
                <a:cs typeface="Times New Roman"/>
              </a:rPr>
              <a:t>savremenici</a:t>
            </a:r>
            <a:r>
              <a:rPr lang="en-US" baseline="30000" dirty="0" smtClean="0">
                <a:effectLst/>
                <a:latin typeface="Times New Roman"/>
                <a:ea typeface="Times New Roman"/>
                <a:cs typeface="Times New Roman"/>
              </a:rPr>
              <a:t>“, </a:t>
            </a:r>
            <a:r>
              <a:rPr lang="en-US" baseline="30000" dirty="0" err="1" smtClean="0">
                <a:effectLst/>
                <a:latin typeface="Times New Roman"/>
                <a:ea typeface="Times New Roman"/>
                <a:cs typeface="Times New Roman"/>
              </a:rPr>
              <a:t>Detinjstvo</a:t>
            </a:r>
            <a:r>
              <a:rPr lang="en-US" baseline="30000" dirty="0" smtClean="0">
                <a:effectLst/>
                <a:latin typeface="Times New Roman"/>
                <a:ea typeface="Times New Roman"/>
                <a:cs typeface="Times New Roman"/>
              </a:rPr>
              <a:t>, 1985, 3–4, str. 64.</a:t>
            </a:r>
            <a:endParaRPr lang="en-US" dirty="0">
              <a:ea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3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Pjesma đaka prvaka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Zbogom, bako, mili rode,</a:t>
            </a:r>
          </a:p>
          <a:p>
            <a:pPr marL="0" indent="0">
              <a:buNone/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u školu me jutros vode,</a:t>
            </a:r>
          </a:p>
          <a:p>
            <a:pPr marL="0" indent="0">
              <a:buNone/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tamo će me vazdan tući,</a:t>
            </a:r>
          </a:p>
          <a:p>
            <a:pPr marL="0" indent="0">
              <a:buNone/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živ ti neću doći kući.</a:t>
            </a:r>
          </a:p>
          <a:p>
            <a:pPr marL="0" indent="0">
              <a:buNone/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Zbogom jagnje sviloruno,</a:t>
            </a:r>
          </a:p>
          <a:p>
            <a:pPr marL="0" indent="0">
              <a:buNone/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čoban ti je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poginuo.</a:t>
            </a:r>
          </a:p>
          <a:p>
            <a:pPr marL="2171700" lvl="5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Zbogom, kravo, mliječna spravo,</a:t>
            </a:r>
          </a:p>
          <a:p>
            <a:pPr marL="2171700" lvl="5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odnio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je šalu đavo,</a:t>
            </a:r>
          </a:p>
          <a:p>
            <a:pPr marL="2171700" lvl="5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pozdravi mi drago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tele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poginuću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danas, vele,</a:t>
            </a:r>
          </a:p>
          <a:p>
            <a:pPr marL="2171700" lvl="5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poslednje ti šaljem zbogom,</a:t>
            </a:r>
          </a:p>
          <a:p>
            <a:pPr marL="2171700" lvl="5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osveti me tvrdim rogom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543300" lvl="8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Zbogom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, konju ritajući,</a:t>
            </a:r>
          </a:p>
          <a:p>
            <a:pPr marL="3543300" lvl="8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nastradaću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čitajući,</a:t>
            </a:r>
          </a:p>
          <a:p>
            <a:pPr marL="3543300" lvl="8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unaprijed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mi duša zebe,</a:t>
            </a:r>
          </a:p>
          <a:p>
            <a:pPr marL="3543300" lvl="8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više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jahat neću tebe,</a:t>
            </a:r>
          </a:p>
          <a:p>
            <a:pPr marL="3543300" lvl="8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daj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pomozi stradalniku,</a:t>
            </a:r>
          </a:p>
          <a:p>
            <a:pPr marL="3543300" lvl="8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bježaćemo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čak u Liku.</a:t>
            </a: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48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066800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KOMIKA KARAKTERA</a:t>
            </a:r>
            <a:br>
              <a:rPr lang="sr-Latn-R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Deda Trišin Mlin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143000"/>
            <a:ext cx="5715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Juče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ne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pitaj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marL="0" indent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pijanka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slavna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mlinara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Triše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Vazdan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Triša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Vinko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Lozić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vodili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pijani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ples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staroj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krčmi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poviše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Japre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nazvanoj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’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Zemljotres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’.</a:t>
            </a:r>
          </a:p>
          <a:p>
            <a:pPr marL="0" indent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Vinko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cvrca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Triša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igra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skače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[...]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Poskoči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prstima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pucnu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vrti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poput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tigra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kolo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ljudi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drveće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zvezde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počinje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svetska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igra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Nek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uzme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lovca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 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vukom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zagrli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ovca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!’“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64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67" y="-324417"/>
            <a:ext cx="8229600" cy="3772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8600"/>
            <a:ext cx="8229600" cy="6324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„O, lenji Tošo, nosaču buva,</a:t>
            </a:r>
          </a:p>
          <a:p>
            <a:pPr marL="0" indent="0">
              <a:buNone/>
            </a:pPr>
            <a:r>
              <a:rPr lang="sr-Latn-RS" sz="8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raj će ti biti tužan i mrk,</a:t>
            </a:r>
          </a:p>
          <a:p>
            <a:pPr marL="0" indent="0">
              <a:buNone/>
            </a:pPr>
            <a:r>
              <a:rPr lang="sr-Latn-RS" sz="80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ep će ti miši odneti, slutim,</a:t>
            </a:r>
          </a:p>
          <a:p>
            <a:pPr marL="0" indent="0">
              <a:buNone/>
            </a:pPr>
            <a:r>
              <a:rPr lang="sr-Latn-RS" sz="8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 neka ptica u gnezdo brk.</a:t>
            </a:r>
          </a:p>
          <a:p>
            <a:pPr marL="0" indent="0">
              <a:buNone/>
            </a:pP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Propašćeš jednom bez traga, glasa,</a:t>
            </a:r>
          </a:p>
          <a:p>
            <a:pPr marL="0" indent="0">
              <a:buNone/>
            </a:pPr>
            <a:r>
              <a:rPr lang="sr-Latn-RS" sz="80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 ropstvu pasa!“</a:t>
            </a:r>
          </a:p>
          <a:p>
            <a:pPr marL="0" indent="0">
              <a:buNone/>
            </a:pPr>
            <a:endParaRPr lang="sr-Latn-RS" sz="8000" dirty="0">
              <a:latin typeface="Times New Roman" pitchFamily="18" charset="0"/>
              <a:cs typeface="Times New Roman" pitchFamily="18" charset="0"/>
            </a:endParaRPr>
          </a:p>
          <a:p>
            <a:pPr marL="1714500" lvl="4" indent="0">
              <a:buNone/>
            </a:pP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A Toša žmirne i sneno kaže:</a:t>
            </a:r>
          </a:p>
          <a:p>
            <a:pPr marL="1714500" lvl="4" indent="0">
              <a:buNone/>
            </a:pP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„Ne beri brige, slobodno dremaj, </a:t>
            </a:r>
          </a:p>
          <a:p>
            <a:pPr marL="1714500" lvl="4" indent="0">
              <a:buNone/>
            </a:pPr>
            <a:r>
              <a:rPr lang="sr-Latn-RS" sz="8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repusti meni brigu o repu,</a:t>
            </a:r>
          </a:p>
          <a:p>
            <a:pPr marL="1714500" lvl="4" indent="0">
              <a:buNone/>
            </a:pPr>
            <a:r>
              <a:rPr lang="sr-Latn-RS" sz="8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a ribu lovi, ručak mi spremaj.</a:t>
            </a:r>
          </a:p>
          <a:p>
            <a:pPr marL="1714500" lvl="4" indent="0">
              <a:buNone/>
            </a:pP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Sa malo reči bez mnogo buke, </a:t>
            </a:r>
          </a:p>
          <a:p>
            <a:pPr marL="1714500" lvl="4" indent="0">
              <a:buNone/>
            </a:pPr>
            <a:r>
              <a:rPr lang="sr-Latn-RS" sz="8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kuvaj mi danas čorbu od štuke!“</a:t>
            </a:r>
          </a:p>
          <a:p>
            <a:pPr marL="0" indent="0">
              <a:buNone/>
            </a:pPr>
            <a:endParaRPr lang="sr-Latn-RS" sz="8000" dirty="0">
              <a:latin typeface="Times New Roman" pitchFamily="18" charset="0"/>
              <a:cs typeface="Times New Roman" pitchFamily="18" charset="0"/>
            </a:endParaRPr>
          </a:p>
          <a:p>
            <a:pPr marL="3543300" lvl="8" indent="0">
              <a:buNone/>
            </a:pP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„Od štuke čorbu! – starina viče,</a:t>
            </a:r>
          </a:p>
          <a:p>
            <a:pPr marL="3543300" lvl="8" indent="0">
              <a:buNone/>
            </a:pPr>
            <a:r>
              <a:rPr lang="sr-Latn-RS" sz="8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a noge skače s velikom bukom.</a:t>
            </a:r>
          </a:p>
          <a:p>
            <a:pPr marL="3543300" lvl="8" indent="0">
              <a:buNone/>
            </a:pPr>
            <a:r>
              <a:rPr lang="sr-Latn-RS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- Ako ti spremim, brka mi moga, </a:t>
            </a:r>
          </a:p>
          <a:p>
            <a:pPr marL="3543300" lvl="8" indent="0">
              <a:buNone/>
            </a:pP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Opanak svoj ću pojesti s lukom!</a:t>
            </a:r>
          </a:p>
          <a:p>
            <a:pPr marL="3543300" lvl="8" indent="0">
              <a:buNone/>
            </a:pP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Neću da lovim, neću da spremam,</a:t>
            </a:r>
          </a:p>
          <a:p>
            <a:pPr marL="3543300" lvl="8" indent="0">
              <a:buNone/>
            </a:pPr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Milosti nemam!“ 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 </a:t>
            </a:r>
          </a:p>
          <a:p>
            <a:pPr marL="0" indent="0">
              <a:buNone/>
            </a:pPr>
            <a:r>
              <a:rPr lang="sr-Latn-R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01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r-Latn-RS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r-Latn-RS" sz="4800" dirty="0" smtClean="0">
                <a:latin typeface="Times New Roman" pitchFamily="18" charset="0"/>
                <a:cs typeface="Times New Roman" pitchFamily="18" charset="0"/>
              </a:rPr>
              <a:t>Hvala na pažnji!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89963"/>
            <a:ext cx="7467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2800" b="1" dirty="0" smtClean="0">
                <a:latin typeface="Times New Roman" pitchFamily="18" charset="0"/>
                <a:cs typeface="Times New Roman" pitchFamily="18" charset="0"/>
              </a:rPr>
              <a:t>O HUMORU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   ARISTOTEL , </a:t>
            </a:r>
            <a:r>
              <a:rPr lang="sr-Latn-RS" sz="2000" i="1" dirty="0" smtClean="0">
                <a:latin typeface="Times New Roman" pitchFamily="18" charset="0"/>
                <a:cs typeface="Times New Roman" pitchFamily="18" charset="0"/>
              </a:rPr>
              <a:t>O pesničkoj umetnosti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, Dereta, Beograd,2008.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        „Komedija je, kao što već rekosmo, podražavanje nižih karaktera, ali ne u punom obimu onoga što je rđavo, nego onoga što je ružno, a smešno je samo deo toga. Jer, s m e š n o je neka greška i rugoba koja ne donosi bola i nije pogubna; na primer: smešna ličina (maska), to je nešto ružno i nakazno, ali ne boli“ (str. 63−64) .</a:t>
            </a:r>
          </a:p>
          <a:p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743" y="856343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Vladimir Prop,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Probemi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komike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smeha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Dnevnik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Novi Sad, 1984.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definiše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prisustvo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nečeg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niskog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sitnog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nekih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nedostataka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Proučavanje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nedostataka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pokazuje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krajeva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uvek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svode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svesti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nedostatak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duhovnog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moralnog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karaktera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emocija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morala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osećanja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volje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intelektualnih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(str. 155)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Smešno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uvek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povezano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sferom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čovekovog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duhovnog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tr. 36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grade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komični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karakteri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Grade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preuveličavanja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osećanje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mere 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umetničkog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takta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str. 14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izaziva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smeh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RS" sz="20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rste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smeha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čovekovo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fizičko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biće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sličnosti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razlika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čovek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obličju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životinje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čovek-stvar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ismevanje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profesija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parodiranje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komično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preuveličavanje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izrugivanje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namere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magarčenje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alogije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jezička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komični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karakteri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prerušavanje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ličnosti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7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-5758130"/>
            <a:ext cx="8686800" cy="1154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/>
          </a:p>
          <a:p>
            <a:pPr algn="just"/>
            <a:endParaRPr lang="sr-Latn-RS" dirty="0" smtClean="0"/>
          </a:p>
          <a:p>
            <a:pPr algn="just"/>
            <a:endParaRPr lang="sr-Latn-RS" dirty="0">
              <a:latin typeface="+mj-lt"/>
            </a:endParaRPr>
          </a:p>
          <a:p>
            <a:pPr algn="just"/>
            <a:endParaRPr lang="sr-Latn-RS" dirty="0" smtClean="0">
              <a:latin typeface="+mj-lt"/>
            </a:endParaRPr>
          </a:p>
          <a:p>
            <a:pPr algn="just"/>
            <a:r>
              <a:rPr lang="vi-VN" sz="2400" dirty="0" smtClean="0">
                <a:latin typeface="+mj-lt"/>
              </a:rPr>
              <a:t>Anri Bergson, </a:t>
            </a:r>
            <a:r>
              <a:rPr lang="vi-VN" sz="2400" i="1" dirty="0" smtClean="0">
                <a:latin typeface="+mj-lt"/>
              </a:rPr>
              <a:t>O smehu</a:t>
            </a:r>
            <a:r>
              <a:rPr lang="vi-VN" sz="2400" dirty="0" smtClean="0">
                <a:latin typeface="+mj-lt"/>
              </a:rPr>
              <a:t>, prevod Srećko Džamonja, Novi Sad, Vega media, 2004.</a:t>
            </a:r>
          </a:p>
          <a:p>
            <a:pPr algn="just"/>
            <a:endParaRPr lang="sr-Latn-RS" sz="2000" dirty="0" smtClean="0">
              <a:latin typeface="+mj-lt"/>
            </a:endParaRPr>
          </a:p>
          <a:p>
            <a:pPr algn="just"/>
            <a:endParaRPr lang="sr-Latn-RS" sz="2000" dirty="0">
              <a:latin typeface="+mj-lt"/>
            </a:endParaRPr>
          </a:p>
          <a:p>
            <a:pPr algn="just"/>
            <a:endParaRPr lang="vi-VN" sz="2000" dirty="0" smtClean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r-Latn-RS" sz="2400" dirty="0" smtClean="0">
                <a:latin typeface="+mj-lt"/>
              </a:rPr>
              <a:t>        </a:t>
            </a:r>
            <a:r>
              <a:rPr lang="vi-VN" sz="2400" dirty="0" smtClean="0">
                <a:latin typeface="+mj-lt"/>
              </a:rPr>
              <a:t>„Nema komičnog izvan onoga što je čisto ljudsko“ </a:t>
            </a:r>
            <a:r>
              <a:rPr lang="sr-Latn-RS" sz="2400" dirty="0" smtClean="0">
                <a:latin typeface="+mj-lt"/>
              </a:rPr>
              <a:t>(</a:t>
            </a:r>
            <a:r>
              <a:rPr lang="vi-VN" sz="2400" dirty="0" smtClean="0">
                <a:latin typeface="+mj-lt"/>
              </a:rPr>
              <a:t>str.</a:t>
            </a:r>
            <a:r>
              <a:rPr lang="sr-Latn-RS" sz="2400" dirty="0" smtClean="0">
                <a:latin typeface="+mj-lt"/>
              </a:rPr>
              <a:t> </a:t>
            </a:r>
            <a:r>
              <a:rPr lang="vi-VN" sz="2400" dirty="0" smtClean="0">
                <a:latin typeface="+mj-lt"/>
              </a:rPr>
              <a:t>9</a:t>
            </a:r>
            <a:r>
              <a:rPr lang="sr-Latn-RS" sz="2400" dirty="0" smtClean="0">
                <a:latin typeface="+mj-lt"/>
              </a:rPr>
              <a:t>).</a:t>
            </a:r>
          </a:p>
          <a:p>
            <a:pPr algn="just"/>
            <a:r>
              <a:rPr lang="vi-VN" sz="2400" dirty="0" smtClean="0">
                <a:latin typeface="+mj-lt"/>
              </a:rPr>
              <a:t>  </a:t>
            </a:r>
            <a:endParaRPr lang="sr-Latn-RS" sz="2400" dirty="0" smtClean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       Smeh je socijalna reakcija na „krutost“ i „mehaničnost“ ljudskih postupaka. </a:t>
            </a: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Vrste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komičnog: komika formi, komika pokreta, komika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situacije,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komika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reči i komika karaktera.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vi-VN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784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019800"/>
          </a:xfrm>
        </p:spPr>
        <p:txBody>
          <a:bodyPr>
            <a:normAutofit fontScale="90000"/>
          </a:bodyPr>
          <a:lstStyle/>
          <a:p>
            <a:pPr lvl="0" algn="l">
              <a:spcBef>
                <a:spcPts val="0"/>
              </a:spcBef>
            </a:pPr>
            <a:r>
              <a:rPr lang="sr-Latn-RS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1. </a:t>
            </a: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Komika formi/komična fizionomija: „Može postati smešna svaka nakaza koju bi dobro sazdana osoba mogla veštački da izvede</a:t>
            </a:r>
            <a:r>
              <a:rPr lang="vi-VN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.“</a:t>
            </a:r>
            <a:r>
              <a:rPr lang="sr-Latn-RS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sr-Latn-RS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sr-Latn-RS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Komika pokreta/gesta: „Držanje, gestovi i pokreti ljudskog tela smešni su tačno u tolikoj meri ukoliko nas to telo podseća na prostu mehaniku</a:t>
            </a:r>
            <a:r>
              <a:rPr lang="vi-VN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.“ </a:t>
            </a: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Npr. smešni su pokreti klovna koji se mehanički ponavljaju</a:t>
            </a:r>
            <a:r>
              <a:rPr lang="vi-VN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sr-Latn-RS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sr-Latn-RS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sr-Latn-RS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3. </a:t>
            </a:r>
            <a:r>
              <a:rPr lang="vi-VN" sz="2000" u="sng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Komika situacije</a:t>
            </a: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 „Komičan je svaki sklop radnji i događaja koji nam pruža međusobno isprepletene, iluziju života i jasan doživljaj mehaničkog rasporeda</a:t>
            </a:r>
            <a:r>
              <a:rPr lang="vi-VN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.“</a:t>
            </a:r>
            <a:r>
              <a:rPr lang="sr-Latn-RS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sr-Latn-RS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vi-VN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sr-Latn-RS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4. </a:t>
            </a:r>
            <a:r>
              <a:rPr lang="vi-VN" sz="2000" u="sng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Komika reči</a:t>
            </a: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b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„Komičan izraz dobićemo kad neku apsurdnu misao ubacimo u kalup neke uobičajene rečenice</a:t>
            </a:r>
            <a:r>
              <a:rPr lang="vi-VN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.“</a:t>
            </a:r>
            <a:r>
              <a:rPr lang="sr-Latn-RS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(Parodija žanra.)</a:t>
            </a: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 „Komičan efekat postižemo kad se pretvaramo da neki izraz shvatamo doslovno, a bio je upotrebljen figurativno.“ Ili: „Čim se naša pažnja koncentriše na ono što je materijalno u nekoj metafori, izrečena misao postaje komična.“ </a:t>
            </a:r>
            <a:r>
              <a:rPr lang="vi-VN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lang="sr-Latn-RS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sr-Latn-RS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lang="vi-VN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ukvalizacija </a:t>
            </a: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metafore, </a:t>
            </a:r>
            <a:r>
              <a:rPr lang="vi-VN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idioma</a:t>
            </a:r>
            <a:r>
              <a:rPr lang="sr-Latn-RS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sr-Latn-RS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sr-Latn-RS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5. </a:t>
            </a: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Komika karaktera:</a:t>
            </a:r>
            <a:b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vi-VN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„Krutost, automatizam, rasejanost, nedruštvenost, sve se to međusobno prožima, a iz svega toga nastaje komika </a:t>
            </a:r>
            <a:r>
              <a:rPr lang="vi-VN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karaktera.“</a:t>
            </a:r>
            <a:r>
              <a:rPr lang="vi-VN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vi-VN" sz="18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3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Nortrop Fraj, </a:t>
            </a:r>
            <a:r>
              <a:rPr lang="sr-Latn-RS" sz="2800" i="1" dirty="0" smtClean="0">
                <a:latin typeface="Times New Roman" pitchFamily="18" charset="0"/>
                <a:cs typeface="Times New Roman" pitchFamily="18" charset="0"/>
              </a:rPr>
              <a:t>Anatomija kritike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, Orpheus, Novi Sad, 2007.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U osnovi komedije je „istrajavanje“ „na strukturnim načelima i tipskim likovima“. On razlikuje četiri komična tipa: alazon (varalica), eiron (samopotcenitelj), bomoloihes (lakrdijaš) i agroikos (neotesanac, seljak)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(str.205).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Kretanje od likova ka drugim strukturnim elementima u delu.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17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200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sr-Latn-RS" sz="3200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</a:br>
            <a:r>
              <a:rPr lang="sr-Latn-RS" sz="32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sr-Latn-RS" sz="32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</a:br>
            <a:r>
              <a:rPr lang="en-US" sz="3200" dirty="0" err="1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Izvor</a:t>
            </a:r>
            <a:r>
              <a:rPr lang="sr-Latn-RS" sz="3200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i</a:t>
            </a:r>
            <a:r>
              <a:rPr lang="en-US" sz="3200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humora</a:t>
            </a:r>
            <a:r>
              <a:rPr lang="en-US" sz="3200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 </a:t>
            </a:r>
            <a:r>
              <a:rPr lang="sr-Latn-RS" sz="32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u književnosti su brojni. Najzastupljeniji u razmatranom korpusu Branka Ćopića su: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RS" sz="28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sr-Latn-RS" sz="2800" dirty="0">
              <a:latin typeface="Times New Roman"/>
              <a:ea typeface="Times New Roman"/>
            </a:endParaRPr>
          </a:p>
          <a:p>
            <a:pPr marL="514350" indent="-514350" algn="ctr">
              <a:buAutoNum type="arabicPeriod"/>
            </a:pPr>
            <a:r>
              <a:rPr lang="sr-Latn-RS" sz="2800" dirty="0" smtClean="0">
                <a:latin typeface="Times New Roman"/>
                <a:ea typeface="Times New Roman"/>
              </a:rPr>
              <a:t>jezik </a:t>
            </a:r>
            <a:r>
              <a:rPr lang="sr-Latn-RS" sz="2800" dirty="0">
                <a:latin typeface="Times New Roman"/>
                <a:ea typeface="Times New Roman"/>
              </a:rPr>
              <a:t>i jezički postupci, </a:t>
            </a:r>
            <a:endParaRPr lang="sr-Latn-RS" sz="28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sr-Latn-RS" sz="2800" dirty="0" smtClean="0">
                <a:latin typeface="Times New Roman"/>
                <a:ea typeface="Times New Roman"/>
              </a:rPr>
              <a:t>2</a:t>
            </a:r>
            <a:r>
              <a:rPr lang="sr-Latn-RS" sz="2800" dirty="0">
                <a:latin typeface="Times New Roman"/>
                <a:ea typeface="Times New Roman"/>
              </a:rPr>
              <a:t>. </a:t>
            </a:r>
            <a:r>
              <a:rPr lang="en-US" sz="2800" dirty="0">
                <a:latin typeface="Times New Roman"/>
                <a:ea typeface="Times New Roman"/>
              </a:rPr>
              <a:t>humor </a:t>
            </a:r>
            <a:r>
              <a:rPr lang="en-US" sz="2800" dirty="0" err="1" smtClean="0">
                <a:latin typeface="Times New Roman"/>
                <a:ea typeface="Times New Roman"/>
              </a:rPr>
              <a:t>sadržan</a:t>
            </a:r>
            <a:r>
              <a:rPr lang="en-US" sz="2800" dirty="0" smtClean="0">
                <a:latin typeface="Times New Roman"/>
                <a:ea typeface="Times New Roman"/>
              </a:rPr>
              <a:t> </a:t>
            </a:r>
            <a:r>
              <a:rPr lang="en-US" sz="2800" dirty="0">
                <a:latin typeface="Times New Roman"/>
                <a:ea typeface="Times New Roman"/>
              </a:rPr>
              <a:t>u </a:t>
            </a:r>
            <a:r>
              <a:rPr lang="en-US" sz="2800" dirty="0" err="1">
                <a:latin typeface="Times New Roman"/>
                <a:ea typeface="Times New Roman"/>
              </a:rPr>
              <a:t>sižeu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sr-Latn-RS" sz="2800" dirty="0">
                <a:latin typeface="Times New Roman"/>
                <a:ea typeface="Times New Roman"/>
              </a:rPr>
              <a:t>dela (u vidu prikazanog događaja, anegdote</a:t>
            </a:r>
            <a:r>
              <a:rPr lang="sr-Latn-RS" sz="2800" dirty="0" smtClean="0">
                <a:latin typeface="Times New Roman"/>
                <a:ea typeface="Times New Roman"/>
              </a:rPr>
              <a:t>), </a:t>
            </a:r>
          </a:p>
          <a:p>
            <a:pPr marL="0" indent="0" algn="ctr">
              <a:buNone/>
            </a:pPr>
            <a:r>
              <a:rPr lang="sr-Latn-RS" sz="2800" dirty="0" smtClean="0">
                <a:latin typeface="Times New Roman"/>
                <a:ea typeface="Times New Roman"/>
              </a:rPr>
              <a:t>3</a:t>
            </a:r>
            <a:r>
              <a:rPr lang="sr-Latn-RS" sz="2800" dirty="0">
                <a:latin typeface="Times New Roman"/>
                <a:ea typeface="Times New Roman"/>
              </a:rPr>
              <a:t>. karakt</a:t>
            </a:r>
            <a:r>
              <a:rPr lang="en-US" sz="2800" dirty="0" err="1" smtClean="0">
                <a:latin typeface="Times New Roman"/>
                <a:ea typeface="Times New Roman"/>
              </a:rPr>
              <a:t>er</a:t>
            </a:r>
            <a:r>
              <a:rPr lang="en-US" sz="2800" dirty="0" smtClean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junaka</a:t>
            </a:r>
            <a:r>
              <a:rPr lang="en-US" sz="2800" dirty="0">
                <a:latin typeface="Times New Roman"/>
                <a:ea typeface="Times New Roman"/>
              </a:rPr>
              <a:t> (</a:t>
            </a:r>
            <a:r>
              <a:rPr lang="en-US" sz="2800" dirty="0" err="1">
                <a:latin typeface="Times New Roman"/>
                <a:ea typeface="Times New Roman"/>
              </a:rPr>
              <a:t>uglavnom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tipiziranog</a:t>
            </a:r>
            <a:r>
              <a:rPr lang="en-US" sz="2800" dirty="0">
                <a:latin typeface="Times New Roman"/>
                <a:ea typeface="Times New Roman"/>
              </a:rPr>
              <a:t>). </a:t>
            </a:r>
            <a:r>
              <a:rPr lang="sr-Latn-RS" sz="2800" dirty="0" smtClean="0">
                <a:latin typeface="Times New Roman"/>
                <a:ea typeface="Times New Roman"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73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-533400"/>
            <a:ext cx="7772400" cy="2308225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ONSENS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763000" cy="5867400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Latn-R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počiva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klamburima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igri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reči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l"/>
            <a:r>
              <a:rPr lang="sr-Latn-R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baba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Patkova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sr-Latn-R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magle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čarape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oplela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.“</a:t>
            </a:r>
          </a:p>
          <a:p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paradoksalnim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spojevima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kontrast</a:t>
            </a:r>
            <a:r>
              <a:rPr lang="sr-Latn-R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nih pojmova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Latn-R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Tišina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vazdan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dere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me,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Zaspao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od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galame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.“</a:t>
            </a:r>
          </a:p>
          <a:p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bukvalizaciji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metaforičnih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slika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/>
            <a:r>
              <a:rPr lang="sr-Latn-R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Mesečina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potopila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/>
            <a:r>
              <a:rPr lang="sr-Latn-R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četiri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utopila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.“</a:t>
            </a:r>
          </a:p>
          <a:p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personifikacijama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poprimile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apsurdne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razmere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Latn-R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Započeli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konji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terevenku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spotakla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kobila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senku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.“</a:t>
            </a:r>
          </a:p>
          <a:p>
            <a:r>
              <a:rPr lang="sr-Latn-R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Priča pijanog vodeničara)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2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1987</Words>
  <Application>Microsoft Office PowerPoint</Application>
  <PresentationFormat>On-screen Show (4:3)</PresentationFormat>
  <Paragraphs>402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Humor u poeziji za decu Branka Ćopića</vt:lpstr>
      <vt:lpstr>PowerPoint Presentation</vt:lpstr>
      <vt:lpstr>PowerPoint Presentation</vt:lpstr>
      <vt:lpstr>PowerPoint Presentation</vt:lpstr>
      <vt:lpstr>PowerPoint Presentation</vt:lpstr>
      <vt:lpstr>1. Komika formi/komična fizionomija: „Može postati smešna svaka nakaza koju bi dobro sazdana osoba mogla veštački da izvede.“  2. Komika pokreta/gesta: „Držanje, gestovi i pokreti ljudskog tela smešni su tačno u tolikoj meri ukoliko nas to telo podseća na prostu mehaniku.“ Npr. smešni su pokreti klovna koji se mehanički ponavljaju.  3. Komika situacije: „Komičan je svaki sklop radnji i događaja koji nam pruža međusobno isprepletene, iluziju života i jasan doživljaj mehaničkog rasporeda.“    4. Komika reči:  – „Komičan izraz dobićemo kad neku apsurdnu misao ubacimo u kalup neke uobičajene rečenice.“ (Parodija žanra.)  –  „Komičan efekat postižemo kad se pretvaramo da neki izraz shvatamo doslovno, a bio je upotrebljen figurativno.“ Ili: „Čim se naša pažnja koncentriše na ono što je materijalno u nekoj metafori, izrečena misao postaje komična.“   (Bukvalizacija metafore, idioma.) 5. Komika karaktera:           „Krutost, automatizam, rasejanost, nedruštvenost, sve se to međusobno prožima, a iz svega toga nastaje komika karaktera.“ </vt:lpstr>
      <vt:lpstr>Nortrop Fraj, Anatomija kritike, Orpheus, Novi Sad, 2007.</vt:lpstr>
      <vt:lpstr>  Izvori humora u književnosti su brojni. Najzastupljeniji u razmatranom korpusu Branka Ćopića su:</vt:lpstr>
      <vt:lpstr>NONSENS</vt:lpstr>
      <vt:lpstr>Vašar u Strmoglavcu</vt:lpstr>
      <vt:lpstr>Pite</vt:lpstr>
      <vt:lpstr>Bata i krokodil</vt:lpstr>
      <vt:lpstr> PARODIJA:  Oglasi „Kupusnog lista“</vt:lpstr>
      <vt:lpstr>Oglasi „Šumskih novina “</vt:lpstr>
      <vt:lpstr>Novogodišnje želje</vt:lpstr>
      <vt:lpstr>ANEGDOTSKI HUMOR Čudan vozač</vt:lpstr>
      <vt:lpstr>Pliva miš niz Tamiš</vt:lpstr>
      <vt:lpstr>Iza reke Rio Tampo</vt:lpstr>
      <vt:lpstr>Čitaocu</vt:lpstr>
      <vt:lpstr>Pjesma đaka prvaka</vt:lpstr>
      <vt:lpstr>KOMIKA KARAKTERA Deda Trišin Mlin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Humor u poeziji za decu Branka Ćopića</dc:title>
  <dc:creator>ismail - [2010]</dc:creator>
  <cp:lastModifiedBy>ismail - [2010]</cp:lastModifiedBy>
  <cp:revision>55</cp:revision>
  <dcterms:created xsi:type="dcterms:W3CDTF">2013-08-23T08:11:59Z</dcterms:created>
  <dcterms:modified xsi:type="dcterms:W3CDTF">2013-08-29T15:02:05Z</dcterms:modified>
</cp:coreProperties>
</file>