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9" r:id="rId5"/>
    <p:sldId id="260" r:id="rId6"/>
    <p:sldId id="261" r:id="rId7"/>
    <p:sldId id="262" r:id="rId8"/>
    <p:sldId id="264" r:id="rId9"/>
    <p:sldId id="265" r:id="rId10"/>
    <p:sldId id="266" r:id="rId11"/>
    <p:sldId id="267" r:id="rId12"/>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D5D87B5-04A8-4234-8F0A-8718189C7FAA}" type="datetimeFigureOut">
              <a:rPr lang="sr-Latn-RS" smtClean="0"/>
              <a:t>7.8.2013</a:t>
            </a:fld>
            <a:endParaRPr lang="sr-Latn-R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sr-Latn-R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C5FCCB2-C9EF-42AB-B5BB-6AEEDDAED292}" type="slidenum">
              <a:rPr lang="sr-Latn-RS" smtClean="0"/>
              <a:t>‹#›</a:t>
            </a:fld>
            <a:endParaRPr lang="sr-Latn-R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C5FCCB2-C9EF-42AB-B5BB-6AEEDDAED292}" type="slidenum">
              <a:rPr lang="sr-Latn-RS" smtClean="0"/>
              <a:t>‹#›</a:t>
            </a:fld>
            <a:endParaRPr lang="sr-Latn-R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C5FCCB2-C9EF-42AB-B5BB-6AEEDDAED292}" type="slidenum">
              <a:rPr lang="sr-Latn-RS" smtClean="0"/>
              <a:t>‹#›</a:t>
            </a:fld>
            <a:endParaRPr lang="sr-Latn-R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C5FCCB2-C9EF-42AB-B5BB-6AEEDDAED292}" type="slidenum">
              <a:rPr lang="sr-Latn-RS" smtClean="0"/>
              <a:t>‹#›</a:t>
            </a:fld>
            <a:endParaRPr lang="sr-Latn-R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0C5FCCB2-C9EF-42AB-B5BB-6AEEDDAED292}" type="slidenum">
              <a:rPr lang="sr-Latn-RS" smtClean="0"/>
              <a:t>‹#›</a:t>
            </a:fld>
            <a:endParaRPr lang="sr-Latn-R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C5FCCB2-C9EF-42AB-B5BB-6AEEDDAED292}" type="slidenum">
              <a:rPr lang="sr-Latn-RS" smtClean="0"/>
              <a:t>‹#›</a:t>
            </a:fld>
            <a:endParaRPr lang="sr-Latn-R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0C5FCCB2-C9EF-42AB-B5BB-6AEEDDAED292}" type="slidenum">
              <a:rPr lang="sr-Latn-RS" smtClean="0"/>
              <a:t>‹#›</a:t>
            </a:fld>
            <a:endParaRPr lang="sr-Latn-R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0C5FCCB2-C9EF-42AB-B5BB-6AEEDDAED292}" type="slidenum">
              <a:rPr lang="sr-Latn-RS" smtClean="0"/>
              <a:t>‹#›</a:t>
            </a:fld>
            <a:endParaRPr lang="sr-Latn-R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0C5FCCB2-C9EF-42AB-B5BB-6AEEDDAED292}" type="slidenum">
              <a:rPr lang="sr-Latn-RS" smtClean="0"/>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C5FCCB2-C9EF-42AB-B5BB-6AEEDDAED292}" type="slidenum">
              <a:rPr lang="sr-Latn-RS" smtClean="0"/>
              <a:t>‹#›</a:t>
            </a:fld>
            <a:endParaRPr lang="sr-Latn-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D87B5-04A8-4234-8F0A-8718189C7FAA}" type="datetimeFigureOut">
              <a:rPr lang="sr-Latn-RS" smtClean="0"/>
              <a:t>7.8.2013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0C5FCCB2-C9EF-42AB-B5BB-6AEEDDAED292}" type="slidenum">
              <a:rPr lang="sr-Latn-RS" smtClean="0"/>
              <a:t>‹#›</a:t>
            </a:fld>
            <a:endParaRPr lang="sr-Latn-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D5D87B5-04A8-4234-8F0A-8718189C7FAA}" type="datetimeFigureOut">
              <a:rPr lang="sr-Latn-RS" smtClean="0"/>
              <a:t>7.8.2013</a:t>
            </a:fld>
            <a:endParaRPr lang="sr-Latn-R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r-Latn-R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C5FCCB2-C9EF-42AB-B5BB-6AEEDDAED292}" type="slidenum">
              <a:rPr lang="sr-Latn-RS" smtClean="0"/>
              <a:t>‹#›</a:t>
            </a:fld>
            <a:endParaRPr lang="sr-Latn-R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CS" sz="4800" dirty="0" smtClean="0"/>
              <a:t>Старо и ново, смешно и тужн</a:t>
            </a:r>
            <a:r>
              <a:rPr lang="en-US" sz="4800" dirty="0" smtClean="0"/>
              <a:t>o</a:t>
            </a:r>
            <a:r>
              <a:rPr lang="sr-Cyrl-CS" sz="4800" dirty="0" smtClean="0"/>
              <a:t>, или свет из позиције деде Рада</a:t>
            </a:r>
            <a:endParaRPr lang="sr-Latn-RS" sz="4800" dirty="0"/>
          </a:p>
        </p:txBody>
      </p:sp>
      <p:sp>
        <p:nvSpPr>
          <p:cNvPr id="3" name="Subtitle 2"/>
          <p:cNvSpPr>
            <a:spLocks noGrp="1"/>
          </p:cNvSpPr>
          <p:nvPr>
            <p:ph type="subTitle" idx="1"/>
          </p:nvPr>
        </p:nvSpPr>
        <p:spPr/>
        <p:txBody>
          <a:bodyPr>
            <a:normAutofit fontScale="92500" lnSpcReduction="20000"/>
          </a:bodyPr>
          <a:lstStyle/>
          <a:p>
            <a:endParaRPr lang="sr-Cyrl-CS" dirty="0" smtClean="0"/>
          </a:p>
          <a:p>
            <a:endParaRPr lang="sr-Cyrl-CS" dirty="0"/>
          </a:p>
          <a:p>
            <a:r>
              <a:rPr lang="sr-Cyrl-CS" sz="3200" dirty="0" smtClean="0"/>
              <a:t>Снежана Милојевић, </a:t>
            </a:r>
          </a:p>
          <a:p>
            <a:r>
              <a:rPr lang="sr-Cyrl-CS" sz="3200" dirty="0" smtClean="0"/>
              <a:t>септембар</a:t>
            </a:r>
            <a:r>
              <a:rPr lang="sr-Cyrl-CS" sz="3200" dirty="0" smtClean="0"/>
              <a:t> </a:t>
            </a:r>
            <a:r>
              <a:rPr lang="sr-Cyrl-CS" sz="3200" dirty="0" smtClean="0"/>
              <a:t>2013. </a:t>
            </a:r>
            <a:endParaRPr lang="sr-Latn-RS" sz="3200" dirty="0"/>
          </a:p>
        </p:txBody>
      </p:sp>
    </p:spTree>
    <p:extLst>
      <p:ext uri="{BB962C8B-B14F-4D97-AF65-F5344CB8AC3E}">
        <p14:creationId xmlns:p14="http://schemas.microsoft.com/office/powerpoint/2010/main" val="287683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286910"/>
            <a:ext cx="8064896" cy="1387636"/>
          </a:xfrm>
        </p:spPr>
      </p:pic>
      <p:sp>
        <p:nvSpPr>
          <p:cNvPr id="3" name="Title 2"/>
          <p:cNvSpPr>
            <a:spLocks noGrp="1"/>
          </p:cNvSpPr>
          <p:nvPr>
            <p:ph type="title"/>
          </p:nvPr>
        </p:nvSpPr>
        <p:spPr>
          <a:xfrm>
            <a:off x="688490" y="2348880"/>
            <a:ext cx="7756263" cy="3672408"/>
          </a:xfrm>
        </p:spPr>
        <p:txBody>
          <a:bodyPr/>
          <a:lstStyle/>
          <a:p>
            <a:pPr algn="l"/>
            <a:r>
              <a:rPr lang="sr-Cyrl-CS" sz="2200" dirty="0" smtClean="0"/>
              <a:t>- </a:t>
            </a:r>
            <a:r>
              <a:rPr lang="sr-Cyrl-CS" sz="2000" dirty="0" smtClean="0"/>
              <a:t>Витгенштајн: </a:t>
            </a:r>
            <a:r>
              <a:rPr lang="sr-Cyrl-CS" sz="2000" dirty="0"/>
              <a:t>значење </a:t>
            </a:r>
            <a:r>
              <a:rPr lang="sr-Cyrl-CS" sz="2000" dirty="0" smtClean="0"/>
              <a:t>речи </a:t>
            </a:r>
            <a:r>
              <a:rPr lang="sr-Cyrl-CS" sz="2000" dirty="0"/>
              <a:t>није оно на шта се та реч односи, или шта означава, већ представља употребу коју реч има као елемент </a:t>
            </a:r>
            <a:r>
              <a:rPr lang="sr-Cyrl-CS" sz="2000" dirty="0" smtClean="0"/>
              <a:t>језика.</a:t>
            </a:r>
            <a:br>
              <a:rPr lang="sr-Cyrl-CS" sz="2000" dirty="0" smtClean="0"/>
            </a:br>
            <a:r>
              <a:rPr lang="sr-Cyrl-CS" sz="2000" dirty="0" smtClean="0"/>
              <a:t/>
            </a:r>
            <a:br>
              <a:rPr lang="sr-Cyrl-CS" sz="2000" dirty="0" smtClean="0"/>
            </a:br>
            <a:r>
              <a:rPr lang="sr-Cyrl-CS" sz="2000" dirty="0" smtClean="0"/>
              <a:t>-  Није </a:t>
            </a:r>
            <a:r>
              <a:rPr lang="sr-Cyrl-CS" sz="2000" dirty="0"/>
              <a:t>кључно питање – шта значи одређена реч, тиме се ништа не би постигло уколико се симултано не одговори и на питања – када, где је то речено; ко је то рекао, коме је то речено и </a:t>
            </a:r>
            <a:r>
              <a:rPr lang="sr-Cyrl-CS" sz="2000" dirty="0" smtClean="0"/>
              <a:t>сл.</a:t>
            </a:r>
            <a:br>
              <a:rPr lang="sr-Cyrl-CS" sz="2000" dirty="0" smtClean="0"/>
            </a:br>
            <a:endParaRPr lang="sr-Latn-RS" sz="2000" dirty="0"/>
          </a:p>
        </p:txBody>
      </p:sp>
    </p:spTree>
    <p:extLst>
      <p:ext uri="{BB962C8B-B14F-4D97-AF65-F5344CB8AC3E}">
        <p14:creationId xmlns:p14="http://schemas.microsoft.com/office/powerpoint/2010/main" val="2335982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476672"/>
            <a:ext cx="7704856" cy="1008112"/>
          </a:xfrm>
        </p:spPr>
      </p:pic>
      <p:sp>
        <p:nvSpPr>
          <p:cNvPr id="3" name="Title 2"/>
          <p:cNvSpPr>
            <a:spLocks noGrp="1"/>
          </p:cNvSpPr>
          <p:nvPr>
            <p:ph type="title"/>
          </p:nvPr>
        </p:nvSpPr>
        <p:spPr>
          <a:xfrm>
            <a:off x="688490" y="2420888"/>
            <a:ext cx="7756263" cy="3096344"/>
          </a:xfrm>
        </p:spPr>
        <p:txBody>
          <a:bodyPr/>
          <a:lstStyle/>
          <a:p>
            <a:pPr algn="l"/>
            <a:r>
              <a:rPr lang="sr-Cyrl-CS" sz="2000" dirty="0" smtClean="0"/>
              <a:t>- „</a:t>
            </a:r>
            <a:r>
              <a:rPr lang="sr-Cyrl-CS" sz="2000" dirty="0"/>
              <a:t>Људи ни на чему тако јасније не показују своје карактере (лица) него у ономе што сматрају смешним, писао је Гете</a:t>
            </a:r>
            <a:r>
              <a:rPr lang="sr-Cyrl-CS" sz="2000" dirty="0" smtClean="0"/>
              <a:t>“.</a:t>
            </a:r>
            <a:br>
              <a:rPr lang="sr-Cyrl-CS" sz="2000" dirty="0" smtClean="0"/>
            </a:br>
            <a:r>
              <a:rPr lang="sr-Cyrl-CS" sz="2000" dirty="0" smtClean="0"/>
              <a:t/>
            </a:r>
            <a:br>
              <a:rPr lang="sr-Cyrl-CS" sz="2000" dirty="0" smtClean="0"/>
            </a:br>
            <a:r>
              <a:rPr lang="sr-Cyrl-CS" sz="2000" dirty="0" smtClean="0"/>
              <a:t>- Битну разлику међу карактерима чини податак </a:t>
            </a:r>
            <a:r>
              <a:rPr lang="sr-Cyrl-CS" sz="2000" dirty="0"/>
              <a:t>чему ће се </a:t>
            </a:r>
            <a:r>
              <a:rPr lang="sr-Cyrl-CS" sz="2000" dirty="0" smtClean="0"/>
              <a:t>ко смејати </a:t>
            </a:r>
            <a:r>
              <a:rPr lang="sr-Cyrl-CS" sz="2000" dirty="0"/>
              <a:t>и чија ће, очито хуморна (или сатирична) реплика бити коме разлог за урнебесан смех, а коме за бескрајну тугу</a:t>
            </a:r>
            <a:r>
              <a:rPr lang="sr-Cyrl-CS" sz="2000" dirty="0" smtClean="0"/>
              <a:t>.</a:t>
            </a:r>
            <a:br>
              <a:rPr lang="sr-Cyrl-CS" sz="2000" dirty="0" smtClean="0"/>
            </a:br>
            <a:r>
              <a:rPr lang="sr-Cyrl-CS" sz="2000" dirty="0" smtClean="0"/>
              <a:t/>
            </a:r>
            <a:br>
              <a:rPr lang="sr-Cyrl-CS" sz="2000" dirty="0" smtClean="0"/>
            </a:br>
            <a:r>
              <a:rPr lang="sr-Cyrl-CS" sz="2000" dirty="0" smtClean="0"/>
              <a:t>- </a:t>
            </a:r>
            <a:r>
              <a:rPr lang="sr-Cyrl-CS" sz="2000" dirty="0"/>
              <a:t>Ништа само по себи није смешно, ми смо ти који ствари и догађаје видимо као хуморне</a:t>
            </a:r>
            <a:r>
              <a:rPr lang="sr-Cyrl-CS" sz="2000" dirty="0" smtClean="0"/>
              <a:t>“ (</a:t>
            </a:r>
            <a:r>
              <a:rPr lang="sr-Cyrl-CS" sz="2000" dirty="0"/>
              <a:t>Бошковић 2011: </a:t>
            </a:r>
            <a:r>
              <a:rPr lang="sr-Cyrl-CS" sz="2000" dirty="0" smtClean="0"/>
              <a:t>34)</a:t>
            </a:r>
            <a:r>
              <a:rPr lang="sr-Latn-RS" sz="2000" dirty="0"/>
              <a:t/>
            </a:r>
            <a:br>
              <a:rPr lang="sr-Latn-RS" sz="2000" dirty="0"/>
            </a:br>
            <a:endParaRPr lang="sr-Latn-RS" sz="2000" dirty="0"/>
          </a:p>
        </p:txBody>
      </p:sp>
    </p:spTree>
    <p:extLst>
      <p:ext uri="{BB962C8B-B14F-4D97-AF65-F5344CB8AC3E}">
        <p14:creationId xmlns:p14="http://schemas.microsoft.com/office/powerpoint/2010/main" val="271451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260649"/>
            <a:ext cx="8208912" cy="1354395"/>
          </a:xfrm>
        </p:spPr>
      </p:pic>
      <p:sp>
        <p:nvSpPr>
          <p:cNvPr id="3" name="Title 2"/>
          <p:cNvSpPr>
            <a:spLocks noGrp="1"/>
          </p:cNvSpPr>
          <p:nvPr>
            <p:ph type="title"/>
          </p:nvPr>
        </p:nvSpPr>
        <p:spPr>
          <a:xfrm>
            <a:off x="688490" y="2276872"/>
            <a:ext cx="7756263" cy="4104456"/>
          </a:xfrm>
        </p:spPr>
        <p:txBody>
          <a:bodyPr/>
          <a:lstStyle/>
          <a:p>
            <a:r>
              <a:rPr lang="sr-Cyrl-CS" sz="2000" i="1" dirty="0"/>
              <a:t>Дјед Раде био је добродушно и честито сеоско момче, права бијела врана међу пустопашином и распојасаном гомилом својих вршњака, личких спадала и лопова од сваке руке. </a:t>
            </a:r>
            <a:r>
              <a:rPr lang="ru-RU" sz="2000" i="1" dirty="0"/>
              <a:t>[</a:t>
            </a:r>
            <a:r>
              <a:rPr lang="sr-Cyrl-CS" sz="2000" i="1" dirty="0"/>
              <a:t>...</a:t>
            </a:r>
            <a:r>
              <a:rPr lang="ru-RU" sz="2000" i="1" dirty="0"/>
              <a:t>] </a:t>
            </a:r>
            <a:r>
              <a:rPr lang="sr-Cyrl-CS" sz="2000" i="1" dirty="0" smtClean="0"/>
              <a:t>Није </a:t>
            </a:r>
            <a:r>
              <a:rPr lang="sr-Cyrl-CS" sz="2000" i="1" dirty="0"/>
              <a:t>му ни на ум падало да некад неког укори за какав лоповлук, а његови пајдаши, опет, нису ни помишљали да му замјере што је друкчији од осталих. </a:t>
            </a:r>
            <a:r>
              <a:rPr lang="ru-RU" sz="2000" i="1" dirty="0"/>
              <a:t>[</a:t>
            </a:r>
            <a:r>
              <a:rPr lang="sr-Cyrl-CS" sz="2000" i="1" dirty="0"/>
              <a:t>...</a:t>
            </a:r>
            <a:r>
              <a:rPr lang="ru-RU" sz="2000" i="1" dirty="0"/>
              <a:t>]Родио се као светац, па ће се као светац и подерати – без имало злобе говорили су они, а кад би му испричали какав свој нов хајдучки подвиг, осјећали су  се олакшани и чисти, као да су били код попа на исповиједи. Чуо Раде, насмијао се и опростио, као што би, ваљда, и драги Бог учинио </a:t>
            </a:r>
            <a:r>
              <a:rPr lang="ru-RU" sz="2000" dirty="0" smtClean="0"/>
              <a:t>(</a:t>
            </a:r>
            <a:r>
              <a:rPr lang="sr-Cyrl-CS" sz="2000" dirty="0"/>
              <a:t>Ћ</a:t>
            </a:r>
            <a:r>
              <a:rPr lang="ru-RU" sz="2000" dirty="0" smtClean="0"/>
              <a:t>опић </a:t>
            </a:r>
            <a:r>
              <a:rPr lang="ru-RU" sz="2000" dirty="0"/>
              <a:t>1995: 66</a:t>
            </a:r>
            <a:r>
              <a:rPr lang="sr-Cyrl-CS" sz="2000" dirty="0"/>
              <a:t>).</a:t>
            </a:r>
            <a:r>
              <a:rPr lang="sr-Latn-RS" sz="2000" dirty="0"/>
              <a:t/>
            </a:r>
            <a:br>
              <a:rPr lang="sr-Latn-RS" sz="2000" dirty="0"/>
            </a:br>
            <a:endParaRPr lang="sr-Latn-RS" sz="2000" dirty="0"/>
          </a:p>
        </p:txBody>
      </p:sp>
    </p:spTree>
    <p:extLst>
      <p:ext uri="{BB962C8B-B14F-4D97-AF65-F5344CB8AC3E}">
        <p14:creationId xmlns:p14="http://schemas.microsoft.com/office/powerpoint/2010/main" val="4201824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88640"/>
            <a:ext cx="7560839" cy="1368152"/>
          </a:xfrm>
        </p:spPr>
      </p:pic>
      <p:sp>
        <p:nvSpPr>
          <p:cNvPr id="3" name="Title 2"/>
          <p:cNvSpPr>
            <a:spLocks noGrp="1"/>
          </p:cNvSpPr>
          <p:nvPr>
            <p:ph type="title"/>
          </p:nvPr>
        </p:nvSpPr>
        <p:spPr>
          <a:xfrm>
            <a:off x="688490" y="2276872"/>
            <a:ext cx="7756263" cy="3960440"/>
          </a:xfrm>
        </p:spPr>
        <p:txBody>
          <a:bodyPr/>
          <a:lstStyle/>
          <a:p>
            <a:pPr algn="l"/>
            <a:r>
              <a:rPr lang="sr-Cyrl-CS" sz="2000" dirty="0" smtClean="0"/>
              <a:t/>
            </a:r>
            <a:br>
              <a:rPr lang="sr-Cyrl-CS" sz="2000" dirty="0" smtClean="0"/>
            </a:br>
            <a:r>
              <a:rPr lang="sr-Cyrl-CS" sz="2000" dirty="0"/>
              <a:t/>
            </a:r>
            <a:br>
              <a:rPr lang="sr-Cyrl-CS" sz="2000" dirty="0"/>
            </a:br>
            <a:r>
              <a:rPr lang="sr-Cyrl-CS" sz="2000" dirty="0" smtClean="0"/>
              <a:t/>
            </a:r>
            <a:br>
              <a:rPr lang="sr-Cyrl-CS" sz="2000" dirty="0" smtClean="0"/>
            </a:br>
            <a:r>
              <a:rPr lang="en-US" sz="2000" dirty="0" smtClean="0"/>
              <a:t>- </a:t>
            </a:r>
            <a:r>
              <a:rPr lang="sr-Cyrl-CS" sz="2000" cap="small" dirty="0"/>
              <a:t>Свети Раде лоповски, </a:t>
            </a:r>
            <a:r>
              <a:rPr lang="sr-Cyrl-CS" sz="2000" dirty="0"/>
              <a:t>по </a:t>
            </a:r>
            <a:r>
              <a:rPr lang="sr-Cyrl-CS" sz="2000" dirty="0" smtClean="0"/>
              <a:t>Бергсону, </a:t>
            </a:r>
            <a:r>
              <a:rPr lang="sr-Cyrl-CS" sz="2000" dirty="0"/>
              <a:t>испуњава чиниоце </a:t>
            </a:r>
            <a:r>
              <a:rPr lang="sr-Cyrl-CS" sz="2000" dirty="0" smtClean="0"/>
              <a:t>механизма фалсификовања </a:t>
            </a:r>
            <a:r>
              <a:rPr lang="sr-Cyrl-CS" sz="2000" dirty="0"/>
              <a:t>живота, а сам Раде испуњава основни постулат комичне личности – нимало није свестан себе као извора </a:t>
            </a:r>
            <a:r>
              <a:rPr lang="sr-Cyrl-CS" sz="2000" dirty="0" smtClean="0"/>
              <a:t>смеха, као ни његов рођак Сава који га својим радњама и поступцима инаугурише у правог свеца изговарајући молитву:</a:t>
            </a:r>
            <a:br>
              <a:rPr lang="sr-Cyrl-CS" sz="2000" dirty="0" smtClean="0"/>
            </a:br>
            <a:r>
              <a:rPr lang="sr-Cyrl-CS" sz="2000" i="1" dirty="0"/>
              <a:t>Па припази и мене, лопова и грешника, погледај и на моју страну, своји смо некад били док си на земљи ходио. Заштити раба божијега од жандарске руке, од лугарске пуцаљке, убрани ме пред драгим богом да ми се никад не замрсе пути... </a:t>
            </a:r>
            <a:r>
              <a:rPr lang="sr-Cyrl-CS" sz="2000" dirty="0"/>
              <a:t>(Ћопић 1970: 63 –64).</a:t>
            </a:r>
            <a:r>
              <a:rPr lang="sr-Cyrl-CS" sz="2000" i="1" dirty="0"/>
              <a:t>  </a:t>
            </a:r>
            <a:r>
              <a:rPr lang="en-US" sz="2000" i="1" dirty="0" smtClean="0"/>
              <a:t/>
            </a:r>
            <a:br>
              <a:rPr lang="en-US" sz="2000" i="1" dirty="0" smtClean="0"/>
            </a:br>
            <a:r>
              <a:rPr lang="sr-Cyrl-CS" sz="2000" i="1" dirty="0"/>
              <a:t/>
            </a:r>
            <a:br>
              <a:rPr lang="sr-Cyrl-CS" sz="2000" i="1" dirty="0"/>
            </a:br>
            <a:r>
              <a:rPr lang="sr-Cyrl-CS" sz="2000" i="1" dirty="0" smtClean="0"/>
              <a:t>- </a:t>
            </a:r>
            <a:r>
              <a:rPr lang="sr-Cyrl-CS" sz="2000" cap="small" dirty="0"/>
              <a:t>Мученик </a:t>
            </a:r>
            <a:r>
              <a:rPr lang="sr-Cyrl-CS" sz="2000" cap="small" dirty="0" smtClean="0"/>
              <a:t>Сава,</a:t>
            </a:r>
            <a:r>
              <a:rPr lang="en-US" sz="2000" cap="small" dirty="0" smtClean="0"/>
              <a:t> </a:t>
            </a:r>
            <a:r>
              <a:rPr lang="sr-Cyrl-CS" sz="2000" dirty="0" smtClean="0"/>
              <a:t> својим понашањем активира такозвану сиутацију ваљања грудве снега, која вишеструко прераста почетне елементе комичне ситуације.</a:t>
            </a:r>
            <a:br>
              <a:rPr lang="sr-Cyrl-CS" sz="2000" dirty="0" smtClean="0"/>
            </a:br>
            <a:r>
              <a:rPr lang="sr-Latn-RS" sz="2000" dirty="0"/>
              <a:t/>
            </a:r>
            <a:br>
              <a:rPr lang="sr-Latn-RS" sz="2000" dirty="0"/>
            </a:br>
            <a:r>
              <a:rPr lang="sr-Cyrl-CS" sz="2000" dirty="0" smtClean="0"/>
              <a:t/>
            </a:r>
            <a:br>
              <a:rPr lang="sr-Cyrl-CS" sz="2000" dirty="0" smtClean="0"/>
            </a:br>
            <a:r>
              <a:rPr lang="sr-Cyrl-CS" sz="2000" dirty="0" smtClean="0"/>
              <a:t/>
            </a:r>
            <a:br>
              <a:rPr lang="sr-Cyrl-CS" sz="2000" dirty="0" smtClean="0"/>
            </a:br>
            <a:endParaRPr lang="sr-Latn-RS" sz="2000" dirty="0"/>
          </a:p>
        </p:txBody>
      </p:sp>
    </p:spTree>
    <p:extLst>
      <p:ext uri="{BB962C8B-B14F-4D97-AF65-F5344CB8AC3E}">
        <p14:creationId xmlns:p14="http://schemas.microsoft.com/office/powerpoint/2010/main" val="2363280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8" y="332656"/>
            <a:ext cx="7704856" cy="1368152"/>
          </a:xfrm>
        </p:spPr>
      </p:pic>
      <p:sp>
        <p:nvSpPr>
          <p:cNvPr id="3" name="Title 2"/>
          <p:cNvSpPr>
            <a:spLocks noGrp="1"/>
          </p:cNvSpPr>
          <p:nvPr>
            <p:ph type="title"/>
          </p:nvPr>
        </p:nvSpPr>
        <p:spPr>
          <a:xfrm>
            <a:off x="611560" y="2420888"/>
            <a:ext cx="7756263" cy="3744416"/>
          </a:xfrm>
        </p:spPr>
        <p:txBody>
          <a:bodyPr/>
          <a:lstStyle/>
          <a:p>
            <a:pPr algn="l"/>
            <a:r>
              <a:rPr lang="sr-Cyrl-CS" sz="2000" cap="small" dirty="0" smtClean="0"/>
              <a:t>- </a:t>
            </a:r>
            <a:r>
              <a:rPr lang="sr-Cyrl-CS" sz="2000" i="1" dirty="0"/>
              <a:t>Па Раде, јеси ли ти </a:t>
            </a:r>
            <a:r>
              <a:rPr lang="sr-Cyrl-CS" sz="2000" i="1" dirty="0" smtClean="0"/>
              <a:t>икад </a:t>
            </a:r>
            <a:r>
              <a:rPr lang="sr-Cyrl-CS" sz="2000" i="1" dirty="0"/>
              <a:t>чуо да је коњ некога преварио? Зкалео се у душу, у вјеру, у шта хоћеш, па опет слагао к'о пас? </a:t>
            </a:r>
            <a:r>
              <a:rPr lang="ru-RU" sz="2000" i="1" dirty="0"/>
              <a:t>[</a:t>
            </a:r>
            <a:r>
              <a:rPr lang="sr-Cyrl-CS" sz="2000" i="1" dirty="0"/>
              <a:t>...</a:t>
            </a:r>
            <a:r>
              <a:rPr lang="ru-RU" sz="2000" i="1" dirty="0"/>
              <a:t>]Раде. </a:t>
            </a:r>
            <a:r>
              <a:rPr lang="ru-RU" sz="2000" i="1" dirty="0" smtClean="0"/>
              <a:t>Брате</a:t>
            </a:r>
            <a:r>
              <a:rPr lang="en-US" sz="2000" i="1" dirty="0" smtClean="0"/>
              <a:t> </a:t>
            </a:r>
            <a:r>
              <a:rPr lang="ru-RU" sz="2000" i="1" dirty="0" smtClean="0"/>
              <a:t>и </a:t>
            </a:r>
            <a:r>
              <a:rPr lang="ru-RU" sz="2000" i="1" dirty="0"/>
              <a:t>побратиме, а јел' икада коњ отео жену свом најбољем другу  </a:t>
            </a:r>
            <a:r>
              <a:rPr lang="sr-Cyrl-CS" sz="2000" dirty="0"/>
              <a:t>(Ћопић 1970: 19).</a:t>
            </a:r>
            <a:r>
              <a:rPr lang="sr-Cyrl-CS" sz="2000" i="1" dirty="0"/>
              <a:t> </a:t>
            </a:r>
            <a:r>
              <a:rPr lang="sr-Cyrl-CS" sz="2000" i="1" dirty="0" smtClean="0"/>
              <a:t> </a:t>
            </a:r>
            <a:r>
              <a:rPr lang="en-US" sz="2000" i="1" dirty="0" smtClean="0"/>
              <a:t/>
            </a:r>
            <a:br>
              <a:rPr lang="en-US" sz="2000" i="1" dirty="0" smtClean="0"/>
            </a:br>
            <a:r>
              <a:rPr lang="en-US" sz="2000" i="1" dirty="0"/>
              <a:t/>
            </a:r>
            <a:br>
              <a:rPr lang="en-US" sz="2000" i="1" dirty="0"/>
            </a:br>
            <a:r>
              <a:rPr lang="sr-Cyrl-CS" sz="2000" dirty="0" smtClean="0"/>
              <a:t>- </a:t>
            </a:r>
            <a:r>
              <a:rPr lang="sr-Cyrl-CS" sz="2000" dirty="0"/>
              <a:t>„Зато Шлегел блиско повезује иронију са појмом </a:t>
            </a:r>
            <a:r>
              <a:rPr lang="en-US" sz="2000" dirty="0" err="1"/>
              <a:t>Bildung</a:t>
            </a:r>
            <a:r>
              <a:rPr lang="en-US" sz="2000" dirty="0"/>
              <a:t>-a</a:t>
            </a:r>
            <a:r>
              <a:rPr lang="sr-Cyrl-CS" sz="2000" dirty="0"/>
              <a:t>, односно, са пољем значења које укључује у себе образовање култивацију и развој </a:t>
            </a:r>
            <a:r>
              <a:rPr lang="ru-RU" sz="2000" dirty="0"/>
              <a:t>[</a:t>
            </a:r>
            <a:r>
              <a:rPr lang="sr-Cyrl-CS" sz="2000" dirty="0"/>
              <a:t>...</a:t>
            </a:r>
            <a:r>
              <a:rPr lang="ru-RU" sz="2000" dirty="0"/>
              <a:t>] </a:t>
            </a:r>
            <a:r>
              <a:rPr lang="sr-Cyrl-CS" sz="2000" dirty="0"/>
              <a:t>њена бескрајна отвореност јесте првокација која тежи да друге помера ка специфичним врстама саморефлексије</a:t>
            </a:r>
            <a:r>
              <a:rPr lang="sr-Cyrl-CS" sz="2000" dirty="0" smtClean="0"/>
              <a:t>“ (</a:t>
            </a:r>
            <a:r>
              <a:rPr lang="sr-Cyrl-CS" sz="2000" dirty="0"/>
              <a:t>Бошковић 2011: 5</a:t>
            </a:r>
            <a:r>
              <a:rPr lang="sr-Cyrl-CS" sz="2000" dirty="0" smtClean="0"/>
              <a:t>).</a:t>
            </a:r>
            <a:endParaRPr lang="sr-Latn-RS" sz="2000" dirty="0"/>
          </a:p>
        </p:txBody>
      </p:sp>
    </p:spTree>
    <p:extLst>
      <p:ext uri="{BB962C8B-B14F-4D97-AF65-F5344CB8AC3E}">
        <p14:creationId xmlns:p14="http://schemas.microsoft.com/office/powerpoint/2010/main" val="2722707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404664"/>
            <a:ext cx="7704856" cy="1224136"/>
          </a:xfrm>
        </p:spPr>
      </p:pic>
      <p:sp>
        <p:nvSpPr>
          <p:cNvPr id="3" name="Title 2"/>
          <p:cNvSpPr>
            <a:spLocks noGrp="1"/>
          </p:cNvSpPr>
          <p:nvPr>
            <p:ph type="title"/>
          </p:nvPr>
        </p:nvSpPr>
        <p:spPr>
          <a:xfrm>
            <a:off x="611560" y="2204864"/>
            <a:ext cx="7756263" cy="3600400"/>
          </a:xfrm>
        </p:spPr>
        <p:txBody>
          <a:bodyPr/>
          <a:lstStyle/>
          <a:p>
            <a:pPr algn="l"/>
            <a:r>
              <a:rPr lang="en-US" sz="2000" i="1" dirty="0" smtClean="0"/>
              <a:t>-</a:t>
            </a:r>
            <a:r>
              <a:rPr lang="sr-Cyrl-CS" sz="2000" i="1" dirty="0" smtClean="0"/>
              <a:t> </a:t>
            </a:r>
            <a:r>
              <a:rPr lang="sr-Cyrl-CS" sz="2000" cap="small" dirty="0"/>
              <a:t>Башта сљезове </a:t>
            </a:r>
            <a:r>
              <a:rPr lang="sr-Cyrl-CS" sz="2000" cap="small" dirty="0" smtClean="0"/>
              <a:t>боје: </a:t>
            </a:r>
            <a:r>
              <a:rPr lang="sr-Cyrl-CS" sz="2000" dirty="0" smtClean="0"/>
              <a:t>право на сопствено виђење света око себе</a:t>
            </a:r>
            <a:r>
              <a:rPr lang="sr-Cyrl-CS" sz="2000" cap="small" dirty="0" smtClean="0"/>
              <a:t>;</a:t>
            </a:r>
            <a:r>
              <a:rPr lang="en-US" sz="2000" cap="small" dirty="0" smtClean="0"/>
              <a:t/>
            </a:r>
            <a:br>
              <a:rPr lang="en-US" sz="2000" cap="small" dirty="0" smtClean="0"/>
            </a:br>
            <a:r>
              <a:rPr lang="sr-Cyrl-CS" sz="2000" cap="small" dirty="0" smtClean="0"/>
              <a:t/>
            </a:r>
            <a:br>
              <a:rPr lang="sr-Cyrl-CS" sz="2000" cap="small" dirty="0" smtClean="0"/>
            </a:br>
            <a:r>
              <a:rPr lang="sr-Cyrl-CS" sz="2000" cap="small" dirty="0" smtClean="0"/>
              <a:t>-  </a:t>
            </a:r>
            <a:r>
              <a:rPr lang="sr-Cyrl-CS" sz="2000" dirty="0" smtClean="0"/>
              <a:t>Његов покушај да поједностави ствари (</a:t>
            </a:r>
            <a:r>
              <a:rPr lang="sr-Cyrl-CS" sz="2000" dirty="0" smtClean="0"/>
              <a:t>признаје </a:t>
            </a:r>
            <a:r>
              <a:rPr lang="sr-Cyrl-CS" sz="2000" dirty="0" smtClean="0"/>
              <a:t>само четири основне боје</a:t>
            </a:r>
            <a:r>
              <a:rPr lang="sr-Cyrl-CS" sz="2000" dirty="0" smtClean="0"/>
              <a:t>), </a:t>
            </a:r>
            <a:r>
              <a:rPr lang="sr-Cyrl-CS" sz="2000" dirty="0" smtClean="0"/>
              <a:t>доводи до комике забуне, која пактом учесника постаје нормално стање ствари. </a:t>
            </a:r>
            <a:r>
              <a:rPr lang="en-US" sz="2000" dirty="0" smtClean="0"/>
              <a:t/>
            </a:r>
            <a:br>
              <a:rPr lang="en-US" sz="2000" dirty="0" smtClean="0"/>
            </a:br>
            <a:r>
              <a:rPr lang="sr-Cyrl-CS" sz="2000" dirty="0" smtClean="0"/>
              <a:t/>
            </a:r>
            <a:br>
              <a:rPr lang="sr-Cyrl-CS" sz="2000" dirty="0" smtClean="0"/>
            </a:br>
            <a:r>
              <a:rPr lang="sr-Cyrl-CS" sz="2000" dirty="0" smtClean="0"/>
              <a:t>- Када се ствари </a:t>
            </a:r>
            <a:r>
              <a:rPr lang="sr-Cyrl-CS" sz="2000" dirty="0" smtClean="0"/>
              <a:t>промене, уз </a:t>
            </a:r>
            <a:r>
              <a:rPr lang="sr-Cyrl-CS" sz="2000" dirty="0" smtClean="0"/>
              <a:t>јасне мере преваспитавања </a:t>
            </a:r>
            <a:r>
              <a:rPr lang="sr-Cyrl-CS" sz="2000" dirty="0" smtClean="0"/>
              <a:t>од стране нове власти, </a:t>
            </a:r>
            <a:r>
              <a:rPr lang="sr-Cyrl-CS" sz="2000" dirty="0" smtClean="0"/>
              <a:t>деда схвата да није тренутак исказивати своје лично виђење, емоција смеха прераста у емоцију туге.</a:t>
            </a:r>
            <a:r>
              <a:rPr lang="en-US" sz="2000" dirty="0" smtClean="0"/>
              <a:t/>
            </a:r>
            <a:br>
              <a:rPr lang="en-US" sz="2000" dirty="0" smtClean="0"/>
            </a:br>
            <a:r>
              <a:rPr lang="sr-Cyrl-CS" sz="2000" dirty="0" smtClean="0"/>
              <a:t/>
            </a:r>
            <a:br>
              <a:rPr lang="sr-Cyrl-CS" sz="2000" dirty="0" smtClean="0"/>
            </a:br>
            <a:r>
              <a:rPr lang="sr-Cyrl-CS" sz="2000" dirty="0" smtClean="0"/>
              <a:t>- У читаоцу – емоцију најсличнију оној коју има сентиментални песник у додиру са наивним, са чистом природом.</a:t>
            </a:r>
            <a:endParaRPr lang="sr-Latn-RS" sz="2000" dirty="0"/>
          </a:p>
        </p:txBody>
      </p:sp>
    </p:spTree>
    <p:extLst>
      <p:ext uri="{BB962C8B-B14F-4D97-AF65-F5344CB8AC3E}">
        <p14:creationId xmlns:p14="http://schemas.microsoft.com/office/powerpoint/2010/main" val="2695184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332656"/>
            <a:ext cx="7344816" cy="1296144"/>
          </a:xfrm>
        </p:spPr>
      </p:pic>
      <p:sp>
        <p:nvSpPr>
          <p:cNvPr id="3" name="Title 2"/>
          <p:cNvSpPr>
            <a:spLocks noGrp="1"/>
          </p:cNvSpPr>
          <p:nvPr>
            <p:ph type="title"/>
          </p:nvPr>
        </p:nvSpPr>
        <p:spPr>
          <a:xfrm>
            <a:off x="688490" y="1916832"/>
            <a:ext cx="7843950" cy="4536504"/>
          </a:xfrm>
        </p:spPr>
        <p:txBody>
          <a:bodyPr/>
          <a:lstStyle/>
          <a:p>
            <a:pPr algn="l"/>
            <a:r>
              <a:rPr lang="sr-Cyrl-CS" sz="2000" cap="small" dirty="0" smtClean="0"/>
              <a:t>- Чудесна </a:t>
            </a:r>
            <a:r>
              <a:rPr lang="sr-Cyrl-CS" sz="2000" cap="small" dirty="0"/>
              <a:t>справа</a:t>
            </a:r>
            <a:r>
              <a:rPr lang="sr-Cyrl-CS" sz="2000" dirty="0"/>
              <a:t> </a:t>
            </a:r>
            <a:r>
              <a:rPr lang="sr-Cyrl-CS" sz="2000" dirty="0" smtClean="0"/>
              <a:t>хуморност контекстуализована чињеницом да се предмету </a:t>
            </a:r>
            <a:r>
              <a:rPr lang="sr-Cyrl-CS" sz="2000" dirty="0" smtClean="0"/>
              <a:t>дају особине припадајуће </a:t>
            </a:r>
            <a:r>
              <a:rPr lang="sr-Cyrl-CS" sz="2000" dirty="0" smtClean="0"/>
              <a:t>другим сферма –  </a:t>
            </a:r>
            <a:r>
              <a:rPr lang="sr-Cyrl-CS" sz="2000" dirty="0" smtClean="0"/>
              <a:t>живим </a:t>
            </a:r>
            <a:r>
              <a:rPr lang="sr-Cyrl-CS" sz="2000" dirty="0" smtClean="0"/>
              <a:t>и </a:t>
            </a:r>
            <a:r>
              <a:rPr lang="sr-Cyrl-CS" sz="2000" dirty="0" smtClean="0"/>
              <a:t>божанским световима.</a:t>
            </a:r>
            <a:r>
              <a:rPr lang="en-US" sz="2000" dirty="0" smtClean="0"/>
              <a:t/>
            </a:r>
            <a:br>
              <a:rPr lang="en-US" sz="2000" dirty="0" smtClean="0"/>
            </a:br>
            <a:r>
              <a:rPr lang="sr-Cyrl-CS" sz="2000" dirty="0" smtClean="0"/>
              <a:t/>
            </a:r>
            <a:br>
              <a:rPr lang="sr-Cyrl-CS" sz="2000" dirty="0" smtClean="0"/>
            </a:br>
            <a:r>
              <a:rPr lang="sr-Cyrl-CS" sz="2000" dirty="0" smtClean="0"/>
              <a:t>- </a:t>
            </a:r>
            <a:r>
              <a:rPr lang="sr-Cyrl-CS" sz="2000" i="1" dirty="0"/>
              <a:t>Једино је према сату одувијек имао неко посебно </a:t>
            </a:r>
            <a:r>
              <a:rPr lang="sr-Cyrl-CS" sz="2000" i="1" dirty="0" smtClean="0"/>
              <a:t>страхопоштовање, </a:t>
            </a:r>
            <a:r>
              <a:rPr lang="sr-Cyrl-CS" sz="2000" i="1" dirty="0"/>
              <a:t>гледајући у њему тајанствено биће које живи својим загонетним животом, чистим и мудрим као код каквог древног праведника </a:t>
            </a:r>
            <a:r>
              <a:rPr lang="sr-Cyrl-CS" sz="2000" dirty="0"/>
              <a:t>(Ћопић 1970: 11). </a:t>
            </a:r>
            <a:r>
              <a:rPr lang="sr-Cyrl-CS" sz="2000" dirty="0" smtClean="0"/>
              <a:t/>
            </a:r>
            <a:br>
              <a:rPr lang="sr-Cyrl-CS" sz="2000" dirty="0" smtClean="0"/>
            </a:br>
            <a:endParaRPr lang="sr-Latn-RS" sz="2000" dirty="0"/>
          </a:p>
        </p:txBody>
      </p:sp>
    </p:spTree>
    <p:extLst>
      <p:ext uri="{BB962C8B-B14F-4D97-AF65-F5344CB8AC3E}">
        <p14:creationId xmlns:p14="http://schemas.microsoft.com/office/powerpoint/2010/main" val="1693630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476672"/>
            <a:ext cx="8136904" cy="1152128"/>
          </a:xfrm>
        </p:spPr>
      </p:pic>
      <p:sp>
        <p:nvSpPr>
          <p:cNvPr id="3" name="Title 2"/>
          <p:cNvSpPr>
            <a:spLocks noGrp="1"/>
          </p:cNvSpPr>
          <p:nvPr>
            <p:ph type="title"/>
          </p:nvPr>
        </p:nvSpPr>
        <p:spPr>
          <a:xfrm>
            <a:off x="688490" y="2276872"/>
            <a:ext cx="7756263" cy="3096344"/>
          </a:xfrm>
        </p:spPr>
        <p:txBody>
          <a:bodyPr/>
          <a:lstStyle/>
          <a:p>
            <a:pPr algn="l"/>
            <a:r>
              <a:rPr lang="sr-Cyrl-CS" sz="2000" dirty="0" smtClean="0"/>
              <a:t>- Комика карактера произлази из социјалне неприлагођености и крутости </a:t>
            </a:r>
            <a:r>
              <a:rPr lang="sr-Cyrl-CS" sz="2000" smtClean="0"/>
              <a:t>која је прати.</a:t>
            </a:r>
            <a:r>
              <a:rPr lang="en-US" sz="2000" dirty="0" smtClean="0"/>
              <a:t/>
            </a:r>
            <a:br>
              <a:rPr lang="en-US" sz="2000" dirty="0" smtClean="0"/>
            </a:br>
            <a:r>
              <a:rPr lang="sr-Cyrl-CS" sz="2000" dirty="0" smtClean="0"/>
              <a:t/>
            </a:r>
            <a:br>
              <a:rPr lang="sr-Cyrl-CS" sz="2000" dirty="0" smtClean="0"/>
            </a:br>
            <a:r>
              <a:rPr lang="sr-Cyrl-CS" sz="2000" dirty="0" smtClean="0"/>
              <a:t>- </a:t>
            </a:r>
            <a:r>
              <a:rPr lang="sr-Cyrl-CS" sz="2000" dirty="0"/>
              <a:t>Пример хуморног произашлог из очекивања које се расплињава у форму узалудног покушаја (</a:t>
            </a:r>
            <a:r>
              <a:rPr lang="sr-Cyrl-CS" sz="2000" cap="small" dirty="0"/>
              <a:t>Раде с Брдара)</a:t>
            </a:r>
            <a:r>
              <a:rPr lang="sr-Cyrl-CS" sz="2000" dirty="0"/>
              <a:t> јесте његова племенита жеља да дивљег слугу имењака научи молитвама и приволи вери. </a:t>
            </a:r>
            <a:endParaRPr lang="sr-Latn-RS" sz="2000" dirty="0"/>
          </a:p>
        </p:txBody>
      </p:sp>
    </p:spTree>
    <p:extLst>
      <p:ext uri="{BB962C8B-B14F-4D97-AF65-F5344CB8AC3E}">
        <p14:creationId xmlns:p14="http://schemas.microsoft.com/office/powerpoint/2010/main" val="334541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260648"/>
            <a:ext cx="7704856" cy="1296144"/>
          </a:xfrm>
        </p:spPr>
      </p:pic>
      <p:sp>
        <p:nvSpPr>
          <p:cNvPr id="3" name="Title 2"/>
          <p:cNvSpPr>
            <a:spLocks noGrp="1"/>
          </p:cNvSpPr>
          <p:nvPr>
            <p:ph type="title"/>
          </p:nvPr>
        </p:nvSpPr>
        <p:spPr>
          <a:xfrm>
            <a:off x="688490" y="2276872"/>
            <a:ext cx="7756263" cy="3528392"/>
          </a:xfrm>
        </p:spPr>
        <p:txBody>
          <a:bodyPr/>
          <a:lstStyle/>
          <a:p>
            <a:r>
              <a:rPr lang="sr-Cyrl-CS" sz="2000" i="1" dirty="0"/>
              <a:t>Млин је, на примјер, за дједа одувијек био као неко мало светилиште коме ваља, овда-онда, отпјешачити да се из његових дарежљивих руку прими брашно за</a:t>
            </a:r>
            <a:r>
              <a:rPr lang="sr-Cyrl-CS" sz="2000" dirty="0"/>
              <a:t> </a:t>
            </a:r>
            <a:r>
              <a:rPr lang="sr-Cyrl-CS" sz="2000" i="1" dirty="0"/>
              <a:t>„хљеб наш насушни дажд нам днес“. Тај добродушни сиједи старчић – чаробњак који живује у врбнику понад воде, увијек будан – спреман је у свако доба да саслуша сваку муку. Можеш му се повјерити</a:t>
            </a:r>
            <a:r>
              <a:rPr lang="sr-Cyrl-CS" sz="2000" dirty="0"/>
              <a:t> </a:t>
            </a:r>
            <a:r>
              <a:rPr lang="sr-Cyrl-CS" sz="2000" i="1" dirty="0"/>
              <a:t>отворити без зазора као најрођенијем </a:t>
            </a:r>
            <a:r>
              <a:rPr lang="sr-Cyrl-CS" sz="2000" dirty="0"/>
              <a:t>(Ћопић 1970: 31).</a:t>
            </a:r>
            <a:r>
              <a:rPr lang="sr-Cyrl-CS" sz="2000" i="1" dirty="0"/>
              <a:t> </a:t>
            </a:r>
            <a:r>
              <a:rPr lang="sr-Latn-RS" sz="2000" dirty="0"/>
              <a:t/>
            </a:r>
            <a:br>
              <a:rPr lang="sr-Latn-RS" sz="2000" dirty="0"/>
            </a:br>
            <a:endParaRPr lang="sr-Latn-RS" sz="2000" dirty="0"/>
          </a:p>
        </p:txBody>
      </p:sp>
    </p:spTree>
    <p:extLst>
      <p:ext uri="{BB962C8B-B14F-4D97-AF65-F5344CB8AC3E}">
        <p14:creationId xmlns:p14="http://schemas.microsoft.com/office/powerpoint/2010/main" val="2036131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404664"/>
            <a:ext cx="7632848" cy="1224136"/>
          </a:xfrm>
        </p:spPr>
      </p:pic>
      <p:sp>
        <p:nvSpPr>
          <p:cNvPr id="3" name="Title 2"/>
          <p:cNvSpPr>
            <a:spLocks noGrp="1"/>
          </p:cNvSpPr>
          <p:nvPr>
            <p:ph type="title"/>
          </p:nvPr>
        </p:nvSpPr>
        <p:spPr>
          <a:xfrm>
            <a:off x="539552" y="2348880"/>
            <a:ext cx="7756263" cy="3168352"/>
          </a:xfrm>
        </p:spPr>
        <p:txBody>
          <a:bodyPr/>
          <a:lstStyle/>
          <a:p>
            <a:pPr algn="l"/>
            <a:r>
              <a:rPr lang="sr-Cyrl-CS" sz="2000" dirty="0" smtClean="0"/>
              <a:t>- Филозофска психологија – когнитивно-емоционални приступ исказу:</a:t>
            </a:r>
            <a:br>
              <a:rPr lang="sr-Cyrl-CS" sz="2000" dirty="0" smtClean="0"/>
            </a:br>
            <a:r>
              <a:rPr lang="sr-Cyrl-CS" sz="2000" dirty="0" smtClean="0"/>
              <a:t/>
            </a:r>
            <a:br>
              <a:rPr lang="sr-Cyrl-CS" sz="2000" dirty="0" smtClean="0"/>
            </a:br>
            <a:r>
              <a:rPr lang="sr-Cyrl-CS" sz="2000" dirty="0" smtClean="0"/>
              <a:t>- </a:t>
            </a:r>
            <a:r>
              <a:rPr lang="sr-Cyrl-CS" sz="2000" dirty="0"/>
              <a:t>Е</a:t>
            </a:r>
            <a:r>
              <a:rPr lang="sr-Cyrl-CS" sz="2000" dirty="0" smtClean="0"/>
              <a:t>моција </a:t>
            </a:r>
            <a:r>
              <a:rPr lang="sr-Cyrl-CS" sz="2000" dirty="0"/>
              <a:t>је когниција која проузрокује осећај, али је истовремено и вредносна процена (</a:t>
            </a:r>
            <a:r>
              <a:rPr lang="sr-Cyrl-CS" sz="2000" dirty="0" smtClean="0"/>
              <a:t>самим </a:t>
            </a:r>
            <a:r>
              <a:rPr lang="sr-Cyrl-CS" sz="2000" dirty="0"/>
              <a:t>тим и етичка константа), те будући да је свака изјава исто што и когниција из које произлази одређени осећај, свака изјава се може схватити као емоција, самим тим је и хумор – емоција</a:t>
            </a:r>
            <a:r>
              <a:rPr lang="sr-Cyrl-CS" sz="2200" dirty="0"/>
              <a:t>. </a:t>
            </a:r>
            <a:endParaRPr lang="sr-Latn-RS" sz="2200" dirty="0"/>
          </a:p>
        </p:txBody>
      </p:sp>
    </p:spTree>
    <p:extLst>
      <p:ext uri="{BB962C8B-B14F-4D97-AF65-F5344CB8AC3E}">
        <p14:creationId xmlns:p14="http://schemas.microsoft.com/office/powerpoint/2010/main" val="42324777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438</TotalTime>
  <Words>404</Words>
  <Application>Microsoft Office PowerPoint</Application>
  <PresentationFormat>On-screen Show (4:3)</PresentationFormat>
  <Paragraphs>15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Hardcover</vt:lpstr>
      <vt:lpstr>Старо и ново, смешно и тужнo, или свет из позиције деде Рада</vt:lpstr>
      <vt:lpstr>Дјед Раде био је добродушно и честито сеоско момче, права бијела врана међу пустопашином и распојасаном гомилом својих вршњака, личких спадала и лопова од сваке руке. [...] Није му ни на ум падало да некад неког укори за какав лоповлук, а његови пајдаши, опет, нису ни помишљали да му замјере што је друкчији од осталих. [...]Родио се као светац, па ће се као светац и подерати – без имало злобе говорили су они, а кад би му испричали какав свој нов хајдучки подвиг, осјећали су  се олакшани и чисти, као да су били код попа на исповиједи. Чуо Раде, насмијао се и опростио, као што би, ваљда, и драги Бог учинио (Ћопић 1995: 66). </vt:lpstr>
      <vt:lpstr>   - Свети Раде лоповски, по Бергсону, испуњава чиниоце механизма фалсификовања живота, а сам Раде испуњава основни постулат комичне личности – нимало није свестан себе као извора смеха, као ни његов рођак Сава који га својим радњама и поступцима инаугурише у правог свеца изговарајући молитву: Па припази и мене, лопова и грешника, погледај и на моју страну, своји смо некад били док си на земљи ходио. Заштити раба божијега од жандарске руке, од лугарске пуцаљке, убрани ме пред драгим богом да ми се никад не замрсе пути... (Ћопић 1970: 63 –64).    - Мученик Сава,  својим понашањем активира такозвану сиутацију ваљања грудве снега, која вишеструко прераста почетне елементе комичне ситуације.    </vt:lpstr>
      <vt:lpstr>- Па Раде, јеси ли ти икад чуо да је коњ некога преварио? Зкалео се у душу, у вјеру, у шта хоћеш, па опет слагао к'о пас? [...]Раде. Брате и побратиме, а јел' икада коњ отео жену свом најбољем другу  (Ћопић 1970: 19).    - „Зато Шлегел блиско повезује иронију са појмом Bildung-a, односно, са пољем значења које укључује у себе образовање култивацију и развој [...] њена бескрајна отвореност јесте првокација која тежи да друге помера ка специфичним врстама саморефлексије“ (Бошковић 2011: 5).</vt:lpstr>
      <vt:lpstr>- Башта сљезове боје: право на сопствено виђење света око себе;  -  Његов покушај да поједностави ствари (признаје само четири основне боје), доводи до комике забуне, која пактом учесника постаје нормално стање ствари.   - Када се ствари промене, уз јасне мере преваспитавања од стране нове власти, деда схвата да није тренутак исказивати своје лично виђење, емоција смеха прераста у емоцију туге.  - У читаоцу – емоцију најсличнију оној коју има сентиментални песник у додиру са наивним, са чистом природом.</vt:lpstr>
      <vt:lpstr>- Чудесна справа хуморност контекстуализована чињеницом да се предмету дају особине припадајуће другим сферма –  живим и божанским световима.  - Једино је према сату одувијек имао неко посебно страхопоштовање, гледајући у њему тајанствено биће које живи својим загонетним животом, чистим и мудрим као код каквог древног праведника (Ћопић 1970: 11).  </vt:lpstr>
      <vt:lpstr>- Комика карактера произлази из социјалне неприлагођености и крутости која је прати.  - Пример хуморног произашлог из очекивања које се расплињава у форму узалудног покушаја (Раде с Брдара) јесте његова племенита жеља да дивљег слугу имењака научи молитвама и приволи вери. </vt:lpstr>
      <vt:lpstr>Млин је, на примјер, за дједа одувијек био као неко мало светилиште коме ваља, овда-онда, отпјешачити да се из његових дарежљивих руку прими брашно за „хљеб наш насушни дажд нам днес“. Тај добродушни сиједи старчић – чаробњак који живује у врбнику понад воде, увијек будан – спреман је у свако доба да саслуша сваку муку. Можеш му се повјерити отворити без зазора као најрођенијем (Ћопић 1970: 31).  </vt:lpstr>
      <vt:lpstr>- Филозофска психологија – когнитивно-емоционални приступ исказу:  - Емоција је когниција која проузрокује осећај, али је истовремено и вредносна процена (самим тим и етичка константа), те будући да је свака изјава исто што и когниција из које произлази одређени осећај, свака изјава се може схватити као емоција, самим тим је и хумор – емоција. </vt:lpstr>
      <vt:lpstr>- Витгенштајн: значење речи није оно на шта се та реч односи, или шта означава, већ представља употребу коју реч има као елемент језика.  -  Није кључно питање – шта значи одређена реч, тиме се ништа не би постигло уколико се симултано не одговори и на питања – када, где је то речено; ко је то рекао, коме је то речено и сл. </vt:lpstr>
      <vt:lpstr>- „Људи ни на чему тако јасније не показују своје карактере (лица) него у ономе што сматрају смешним, писао је Гете“.  - Битну разлику међу карактерима чини податак чему ће се ко смејати и чија ће, очито хуморна (или сатирична) реплика бити коме разлог за урнебесан смех, а коме за бескрајну тугу.  - Ништа само по себи није смешно, ми смо ти који ствари и догађаје видимо као хуморне“ (Бошковић 2011: 34)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Старо и ново, смешно и тужну или свет из позиције деде Рада</dc:title>
  <dc:creator>User</dc:creator>
  <cp:lastModifiedBy>User</cp:lastModifiedBy>
  <cp:revision>26</cp:revision>
  <dcterms:created xsi:type="dcterms:W3CDTF">2013-07-28T15:59:22Z</dcterms:created>
  <dcterms:modified xsi:type="dcterms:W3CDTF">2013-08-07T06:35:42Z</dcterms:modified>
</cp:coreProperties>
</file>