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5849-6D41-4A78-A98F-914DDB6E45B3}" type="datetimeFigureOut">
              <a:rPr lang="bs-Latn-BA" smtClean="0"/>
              <a:pPr/>
              <a:t>3.9.2013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563F0-6652-4C60-A689-251FE85EEDDC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63F0-6652-4C60-A689-251FE85EEDDC}" type="slidenum">
              <a:rPr lang="bs-Latn-BA" smtClean="0"/>
              <a:pPr/>
              <a:t>1</a:t>
            </a:fld>
            <a:endParaRPr lang="bs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63F0-6652-4C60-A689-251FE85EEDDC}" type="slidenum">
              <a:rPr lang="bs-Latn-BA" smtClean="0"/>
              <a:pPr/>
              <a:t>3</a:t>
            </a:fld>
            <a:endParaRPr lang="bs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2594-3A24-4EA6-8AD3-10A9BF9A1813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3B03-3B51-4B2B-B1EE-405CF5EAEE11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05B5-1D86-42E1-8AC5-6736A9787930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5B19-B038-4A24-9D2C-0F5D9BB92259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079-B46F-4318-A90C-6F8E9C872012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EDA0-3094-4FD3-8F7A-CC6249CFAA1C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EDF7-A89F-4FD1-9DF5-45E4DA23A258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A1BA-12E1-42D0-8CB4-66698B639C4F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84C-72DB-4978-8353-E51E3DFAD5BE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BE82-D9AF-4704-BE1E-0F1673BA7892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A0F-EA0B-422C-83B5-7E82FE42FA15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C9D2FD-EF27-4ED1-998F-1CE16C951B24}" type="datetime1">
              <a:rPr lang="bs-Latn-BA" smtClean="0"/>
              <a:t>3.9.2013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bs-Latn-BA" smtClean="0"/>
              <a:t>33333</a:t>
            </a:r>
            <a:endParaRPr lang="bs-Latn-B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5E2BFF-C08A-4DA3-AFC9-0623EF09AC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/>
          <a:lstStyle/>
          <a:p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5" name="Picture 4" descr="Branko_Co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pic>
        <p:nvPicPr>
          <p:cNvPr id="7" name="Picture 6" descr="gralis_logo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906" y="260648"/>
            <a:ext cx="7453518" cy="864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700808"/>
            <a:ext cx="8658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200" dirty="0" smtClean="0">
                <a:solidFill>
                  <a:schemeClr val="bg1"/>
                </a:solidFill>
                <a:latin typeface="Candara" pitchFamily="34" charset="0"/>
              </a:rPr>
              <a:t>3. </a:t>
            </a:r>
            <a:r>
              <a:rPr lang="bs-Latn-BA" sz="2200" b="1" dirty="0" smtClean="0">
                <a:solidFill>
                  <a:schemeClr val="bg1"/>
                </a:solidFill>
                <a:latin typeface="Candara" pitchFamily="34" charset="0"/>
              </a:rPr>
              <a:t>Simpozijum : Ćopićevsko modelovanje realnosti </a:t>
            </a:r>
            <a:r>
              <a:rPr lang="bs-Latn-BA" sz="2200" b="1" dirty="0" smtClean="0">
                <a:latin typeface="Candara" pitchFamily="34" charset="0"/>
              </a:rPr>
              <a:t>kroz humor i satiru</a:t>
            </a:r>
            <a:endParaRPr lang="bs-Latn-BA" sz="2200" b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8880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chemeClr val="bg1"/>
                </a:solidFill>
              </a:rPr>
              <a:t>Stari narodni izrazi u pričama</a:t>
            </a:r>
          </a:p>
          <a:p>
            <a:r>
              <a:rPr lang="bs-Latn-BA" sz="3200" b="1" i="1" dirty="0" smtClean="0">
                <a:solidFill>
                  <a:schemeClr val="bg1"/>
                </a:solidFill>
              </a:rPr>
              <a:t>                Branka Ćopića</a:t>
            </a:r>
            <a:endParaRPr lang="bs-Latn-BA" sz="32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661248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Jasmina Halilagić i Ajla Kurtović</a:t>
            </a:r>
          </a:p>
          <a:p>
            <a:r>
              <a:rPr lang="bs-Latn-BA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s-Latn-BA" sz="2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Graz: 5.-7. 9. 2013.</a:t>
            </a:r>
            <a:endParaRPr lang="bs-Latn-BA" sz="2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</a:t>
            </a:fld>
            <a:endParaRPr lang="bs-Latn-B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20688"/>
            <a:ext cx="3168351" cy="3816424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51920" y="524537"/>
            <a:ext cx="5292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kaca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f. velika drvena posuda raznih dimenzija i namjena.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 dobro, što se tako dernjaš kao da te tuku kupusnom kacom? 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198884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b="1" dirty="0" smtClean="0"/>
              <a:t>dokolan</a:t>
            </a:r>
            <a:r>
              <a:rPr lang="bs-Latn-BA" dirty="0" smtClean="0"/>
              <a:t> (dokon) adj; m besposlen, koji ne radi; ljenčari </a:t>
            </a:r>
          </a:p>
          <a:p>
            <a:r>
              <a:rPr lang="bs-Latn-BA" i="1" dirty="0" smtClean="0"/>
              <a:t>.... oko svake relejne stanice uvijek se mota kakva dokona i radoznala žena... </a:t>
            </a:r>
            <a:endParaRPr lang="bs-Latn-BA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350100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b="1" dirty="0" smtClean="0"/>
              <a:t>kidisati</a:t>
            </a:r>
            <a:r>
              <a:rPr lang="bs-Latn-BA" dirty="0" smtClean="0"/>
              <a:t> (kindisati) inf. 1. žrtvovati se, ubiti se. 2. navaliti</a:t>
            </a:r>
          </a:p>
          <a:p>
            <a:r>
              <a:rPr lang="bs-Latn-BA" i="1" dirty="0" smtClean="0"/>
              <a:t>....a Druga krajiška kidisala ko slijepa s desne strane, hoće preko mosta na Kulu, ali Kosta ne da</a:t>
            </a:r>
            <a:r>
              <a:rPr lang="bs-Latn-BA" dirty="0" smtClean="0"/>
              <a:t>. </a:t>
            </a:r>
            <a:endParaRPr lang="bs-Latn-BA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b="1" dirty="0" smtClean="0"/>
              <a:t>komordžija</a:t>
            </a:r>
            <a:r>
              <a:rPr lang="bs-Latn-BA" dirty="0" smtClean="0"/>
              <a:t> </a:t>
            </a:r>
            <a:r>
              <a:rPr lang="bs-Latn-BA" i="1" dirty="0" smtClean="0"/>
              <a:t>m</a:t>
            </a:r>
            <a:r>
              <a:rPr lang="bs-Latn-BA" dirty="0" smtClean="0"/>
              <a:t>. ( </a:t>
            </a:r>
            <a:r>
              <a:rPr lang="bs-Latn-BA" i="1" dirty="0" smtClean="0"/>
              <a:t>lat</a:t>
            </a:r>
            <a:r>
              <a:rPr lang="bs-Latn-BA" dirty="0" smtClean="0"/>
              <a:t>.-</a:t>
            </a:r>
            <a:r>
              <a:rPr lang="bs-Latn-BA" i="1" dirty="0" smtClean="0"/>
              <a:t>tur</a:t>
            </a:r>
            <a:r>
              <a:rPr lang="bs-Latn-BA" dirty="0" smtClean="0"/>
              <a:t>.)  1. onaj koji ide uz natovarena konja ili vozila u komori. 2. u seoskim svatovima onaj što ide uz konja natovarena djevojačkom opremom. </a:t>
            </a:r>
          </a:p>
          <a:p>
            <a:r>
              <a:rPr lang="bs-Latn-BA" i="1" dirty="0" smtClean="0"/>
              <a:t>Nekad, u minulim ratovima, komordžije, koje su za vojskom vozile hranu i municiju i svuda su se razmetale svojom obaviještenošću.</a:t>
            </a:r>
            <a:endParaRPr lang="bs-Latn-B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10</a:t>
            </a:fld>
            <a:endParaRPr lang="bs-Latn-B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76672"/>
            <a:ext cx="3096344" cy="576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7667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b="1" dirty="0" smtClean="0"/>
              <a:t>čakšire</a:t>
            </a:r>
            <a:r>
              <a:rPr lang="bs-Latn-BA" dirty="0" smtClean="0"/>
              <a:t> (</a:t>
            </a:r>
            <a:r>
              <a:rPr lang="bs-Latn-BA" i="1" dirty="0" smtClean="0"/>
              <a:t>tur</a:t>
            </a:r>
            <a:r>
              <a:rPr lang="bs-Latn-BA" dirty="0" smtClean="0"/>
              <a:t>.) vrsta pantalona od valjane vune, uskih nogavica od koljena naniže, a široke u gornjem dijelu</a:t>
            </a:r>
            <a:r>
              <a:rPr lang="bs-Latn-BA" i="1" dirty="0" smtClean="0"/>
              <a:t>. </a:t>
            </a:r>
          </a:p>
          <a:p>
            <a:r>
              <a:rPr lang="bs-Latn-BA" i="1" dirty="0" smtClean="0"/>
              <a:t>...debelim suknenim čakširama s golemim turom...</a:t>
            </a:r>
            <a:r>
              <a:rPr lang="bs-Latn-BA" b="1" dirty="0" smtClean="0"/>
              <a:t> </a:t>
            </a:r>
            <a:endParaRPr lang="bs-Latn-BA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27687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b="1" dirty="0" smtClean="0"/>
              <a:t>cokula</a:t>
            </a:r>
            <a:r>
              <a:rPr lang="bs-Latn-BA" dirty="0" smtClean="0"/>
              <a:t> f (cokule pl.) cipela, cipele </a:t>
            </a:r>
          </a:p>
          <a:p>
            <a:r>
              <a:rPr lang="bs-Latn-BA" i="1" dirty="0" smtClean="0"/>
              <a:t>...valjda su ostale kakve cokule ili drugo šta da se obuče.</a:t>
            </a:r>
            <a:r>
              <a:rPr lang="bs-Latn-BA" dirty="0" smtClean="0"/>
              <a:t> </a:t>
            </a:r>
            <a:endParaRPr lang="bs-Latn-BA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2210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b="1" dirty="0" smtClean="0"/>
              <a:t>boca</a:t>
            </a:r>
            <a:r>
              <a:rPr lang="bs-Latn-BA" dirty="0" smtClean="0"/>
              <a:t> f 1.flaša</a:t>
            </a:r>
            <a:r>
              <a:rPr lang="bs-Latn-BA" b="1" dirty="0" smtClean="0"/>
              <a:t>.</a:t>
            </a:r>
            <a:r>
              <a:rPr lang="bs-Latn-BA" i="1" dirty="0" smtClean="0"/>
              <a:t> </a:t>
            </a:r>
          </a:p>
          <a:p>
            <a:r>
              <a:rPr lang="bs-Latn-BA" i="1" dirty="0" smtClean="0"/>
              <a:t>Evo, ostadoše praz-praznijane i torba i boca</a:t>
            </a:r>
            <a:endParaRPr lang="bs-Latn-B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11</a:t>
            </a:fld>
            <a:endParaRPr lang="bs-Latn-B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304-hrana-kaz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3312368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54868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b="1" dirty="0" smtClean="0"/>
              <a:t>kazan</a:t>
            </a:r>
            <a:r>
              <a:rPr lang="bs-Latn-BA" dirty="0" smtClean="0"/>
              <a:t>, kazana, 2. mn. kazana tur. (kazan) kotao</a:t>
            </a:r>
            <a:r>
              <a:rPr lang="bs-Latn-BA" b="1" dirty="0" smtClean="0"/>
              <a:t>. </a:t>
            </a:r>
          </a:p>
          <a:p>
            <a:r>
              <a:rPr lang="bs-Latn-BA" i="1" dirty="0" smtClean="0"/>
              <a:t>Uvijek mu na kazanu sipam duplu porciju. </a:t>
            </a:r>
            <a:endParaRPr lang="bs-Latn-BA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6531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b="1" dirty="0" smtClean="0"/>
              <a:t>barjak</a:t>
            </a:r>
            <a:r>
              <a:rPr lang="bs-Latn-BA" dirty="0" smtClean="0"/>
              <a:t>, 5. barjače, mn. barjaci, 2.barjaka tur. (barjak) zastava: </a:t>
            </a:r>
            <a:r>
              <a:rPr lang="bs-Latn-BA" i="1" dirty="0" smtClean="0"/>
              <a:t>šatr</a:t>
            </a:r>
            <a:r>
              <a:rPr lang="bs-Latn-BA" dirty="0" smtClean="0"/>
              <a:t>. </a:t>
            </a:r>
            <a:r>
              <a:rPr lang="bs-Latn-BA" b="1" dirty="0" smtClean="0"/>
              <a:t>na barjak</a:t>
            </a:r>
            <a:r>
              <a:rPr lang="bs-Latn-BA" dirty="0" smtClean="0"/>
              <a:t> – na kredit; umanj. </a:t>
            </a:r>
            <a:r>
              <a:rPr lang="bs-Latn-BA" b="1" dirty="0" smtClean="0"/>
              <a:t>barjačić; barjaktar, </a:t>
            </a:r>
            <a:r>
              <a:rPr lang="bs-Latn-BA" dirty="0" smtClean="0"/>
              <a:t>-ara, 5. barjaktaru i –are –zastavnik, stjegonoša. </a:t>
            </a:r>
            <a:r>
              <a:rPr lang="bs-Latn-BA" i="1" dirty="0" smtClean="0"/>
              <a:t>Aha, zini da ti kažemo, konjska perjanico, goveđi bajraktaru, kozji stegonošo, ovčiji zastavniče!</a:t>
            </a:r>
            <a:r>
              <a:rPr lang="bs-Latn-BA" b="1" dirty="0" smtClean="0"/>
              <a:t> </a:t>
            </a:r>
            <a:endParaRPr lang="bs-Latn-BA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177281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b="1" dirty="0" smtClean="0"/>
              <a:t>ćebe</a:t>
            </a:r>
            <a:r>
              <a:rPr lang="bs-Latn-BA" dirty="0" smtClean="0"/>
              <a:t>, </a:t>
            </a:r>
            <a:r>
              <a:rPr lang="bs-Latn-BA" i="1" dirty="0" smtClean="0"/>
              <a:t>tur</a:t>
            </a:r>
            <a:r>
              <a:rPr lang="bs-Latn-BA" dirty="0" smtClean="0"/>
              <a:t>. (kebe) bijelj, biljac, gunj, guber; pokrivač od proste vune</a:t>
            </a:r>
          </a:p>
          <a:p>
            <a:r>
              <a:rPr lang="bs-Latn-BA" i="1" dirty="0" smtClean="0"/>
              <a:t>.... podijelim četi večeru i zavučem se pod svoje ćebe. </a:t>
            </a:r>
            <a:endParaRPr lang="bs-Latn-BA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328498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dirty="0" smtClean="0"/>
              <a:t>Ordija f (</a:t>
            </a:r>
            <a:r>
              <a:rPr lang="bs-Latn-BA" i="1" dirty="0" smtClean="0"/>
              <a:t>tur</a:t>
            </a:r>
            <a:r>
              <a:rPr lang="bs-Latn-BA" dirty="0" smtClean="0"/>
              <a:t>. ordu), g. jd. ordije, horda; vojna jedinica za vrijeme Osmanske Carevine</a:t>
            </a:r>
            <a:r>
              <a:rPr lang="bs-Latn-BA" i="1" dirty="0" smtClean="0"/>
              <a:t>.  </a:t>
            </a:r>
          </a:p>
          <a:p>
            <a:r>
              <a:rPr lang="bs-Latn-BA" i="1" dirty="0" smtClean="0"/>
              <a:t>Jaojj, ljudi, sile i ordije!</a:t>
            </a:r>
            <a:r>
              <a:rPr lang="bs-Latn-BA" b="1" dirty="0" smtClean="0"/>
              <a:t> </a:t>
            </a:r>
            <a:endParaRPr lang="bs-Latn-B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12</a:t>
            </a:fld>
            <a:endParaRPr lang="bs-Latn-B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581361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Ćaknuta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djevojka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očito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priča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Jošanu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Evo vam ga, džaba vam ga, ja se više ne mogu s njim </a:t>
            </a:r>
            <a:r>
              <a:rPr lang="bs-Latn-B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bočiti</a:t>
            </a:r>
            <a:r>
              <a:rPr lang="bs-Latn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s-Latn-B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0892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A ovaj ti </a:t>
            </a:r>
            <a:r>
              <a:rPr lang="bs-Latn-B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zeman</a:t>
            </a: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, danas, ne valja, je li?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s-Latn-B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1520" y="3743586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Dok napolju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purnjavi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mećava, a ja pišem svoje zadatke, starac ćuti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usturen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jastuke.. .(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BAŠTA SLJEZOVE BOJE, 97).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1520" y="4640989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Imam ja nešto i za naredničku dušu da se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zeričak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okrijepi.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(DELIJE NA BIHAĆU, 107).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548910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pentrao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sam se na svako drvo...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 pentrati – penjati (DELIJE NA BIHAĆU, 19).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13</a:t>
            </a:fld>
            <a:endParaRPr lang="bs-Latn-B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Provincijalizmi</a:t>
            </a: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14</a:t>
            </a:fld>
            <a:endParaRPr lang="bs-Latn-B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1520" y="654899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Deder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sad da častiš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–De, sad da častiš.  (DELIJE NA BIHAĆU, 109).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528" y="1671031"/>
            <a:ext cx="8820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Deder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 vidimo koga će ovaj darovati.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–Hajde da vidimo koga će ovaj darovati. (DELIJE NA BIHAĆU, 105).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1520" y="3076231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Pogledajder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strikane, oko mene sve pusti orajari.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–Pogledaj... (DELIJE NA BIHAĆU, 108).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365104"/>
            <a:ext cx="8623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Primaknider</a:t>
            </a: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 se ti Muratovom ćošku.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 –Primakni se... (DELIJE NA BIHAĆU, 106).</a:t>
            </a:r>
          </a:p>
          <a:p>
            <a:r>
              <a:rPr lang="bs-Latn-BA" dirty="0" smtClean="0"/>
              <a:t> </a:t>
            </a:r>
          </a:p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15</a:t>
            </a:fld>
            <a:endParaRPr lang="bs-Latn-B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3671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koristi dosta turcizama</a:t>
            </a:r>
            <a:endParaRPr lang="bs-Latn-B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1401861"/>
            <a:ext cx="8532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..jedna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sofra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svega puna...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(DELIJE NA BIHAĆU, 29).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također, prisutni su i varvarizmi</a:t>
            </a:r>
            <a:endParaRPr lang="bs-Latn-B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0689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ranac, njem. Ranzen</a:t>
            </a:r>
            <a:endParaRPr lang="bs-Latn-B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16</a:t>
            </a:fld>
            <a:endParaRPr lang="bs-Latn-B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0872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Glas h</a:t>
            </a:r>
            <a:endParaRPr lang="bs-Latn-B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Buvara / kuvar</a:t>
            </a:r>
            <a:endParaRPr lang="bs-Latn-B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924913"/>
            <a:ext cx="8460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Pantelija se vrati iza rampe, namršti se i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suVo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reče..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(BAŠTA SLJEZOVE BOJE, 176).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55576" y="4132661"/>
            <a:ext cx="83884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 dok su u dvorištu neke škole žvakali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nedokuVan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kuruz..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(BAŠTA SLJEZOVE BOJE, 124)</a:t>
            </a:r>
            <a:r>
              <a:rPr kumimoji="0" lang="sr-Latn-C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17</a:t>
            </a:fld>
            <a:endParaRPr lang="bs-Latn-B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356995"/>
            <a:ext cx="8820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ajduci, 'oćete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 ovaca...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(DELIJE NA BIHAĆU, 256).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3993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glavom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hajdučina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bs-Latn-B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528" y="2375396"/>
            <a:ext cx="8820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Hoćeš da mi otmeš moj ratni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'ljebac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a?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(DELIJE NA BIHAĆU, 68).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528" y="3673695"/>
            <a:ext cx="8820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dobro znaš da borca najprije treba nahraniti-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za'rza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Šušlja.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(DELIJE NA BIHAĆU, 42).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5536" y="4870857"/>
            <a:ext cx="874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... da se ma njima zaista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'rvu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(DELIJE NA BIHAĆU, 176).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18</a:t>
            </a:fld>
            <a:endParaRPr lang="bs-Latn-B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36712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Glas f</a:t>
            </a:r>
            <a:endParaRPr lang="bs-Latn-B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1697273"/>
            <a:ext cx="88204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Vidim, tu nam je na vlasti naš poznat čovjek, rođeni kum, pa kao velim, da prođemo nešto lakše i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jeVtinije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(BAŠTA SLJEZOVE BOJE, 176).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501008"/>
            <a:ext cx="50323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Videći da od mog djeda nema nikakve </a:t>
            </a:r>
            <a:r>
              <a:rPr lang="bs-Latn-B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vajde</a:t>
            </a:r>
            <a:r>
              <a:rPr lang="bs-Latn-BA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(BAŠTA SLJEZOVE BOJE, 90).</a:t>
            </a:r>
          </a:p>
          <a:p>
            <a:endParaRPr lang="bs-Latn-BA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725144"/>
            <a:ext cx="454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fajd/a</a:t>
            </a:r>
            <a:r>
              <a:rPr lang="bs-Latn-B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ž. /orij./  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korist, dobitak (Jahić Rj.) </a:t>
            </a:r>
            <a:endParaRPr lang="bs-Latn-B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19</a:t>
            </a:fld>
            <a:endParaRPr lang="bs-Latn-B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Picture 3" descr="p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1256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800" b="1" u="sng" dirty="0" smtClean="0">
                <a:latin typeface="Tunga" pitchFamily="34" charset="0"/>
                <a:cs typeface="Tunga" pitchFamily="34" charset="0"/>
              </a:rPr>
              <a:t>Opus (za rad i prezentaciju)</a:t>
            </a:r>
            <a:endParaRPr lang="bs-Latn-BA" sz="2800" b="1" u="sng" dirty="0">
              <a:latin typeface="Tunga" pitchFamily="34" charset="0"/>
              <a:cs typeface="Tung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12741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Opus obuhvata Ćopićeva djela </a:t>
            </a:r>
            <a:r>
              <a:rPr lang="bs-Latn-B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(Delije na Bihaću, Bašta sljezove boje)</a:t>
            </a:r>
          </a:p>
          <a:p>
            <a:r>
              <a:rPr lang="bs-Latn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 kojima se može istražiti jezik pripovjedanja Branka Ćopića, </a:t>
            </a:r>
          </a:p>
          <a:p>
            <a:r>
              <a:rPr lang="bs-Latn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koji je obogaćen starim narodnim izrazima.</a:t>
            </a:r>
          </a:p>
          <a:p>
            <a:endParaRPr lang="bs-Latn-BA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bs-Latn-B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Ova prezentacija obuhvata jedan dio rada, s posebnim osloncem na</a:t>
            </a:r>
          </a:p>
          <a:p>
            <a:r>
              <a:rPr lang="bs-Latn-B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bs-Latn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ezik Ćopićevog stvaralaštva i </a:t>
            </a:r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stare narodne izraze.</a:t>
            </a:r>
          </a:p>
          <a:p>
            <a:endParaRPr lang="bs-Latn-BA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dirty="0"/>
          </a:p>
          <a:p>
            <a:endParaRPr lang="bs-Latn-B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2</a:t>
            </a:fld>
            <a:endParaRPr lang="bs-Latn-B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909512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Oj,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đevojko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diko materina.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(DELIJE NA BIHAĆU, 27).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1520" y="2219818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...vidim glavom zvjezdanu grupu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Velikog Međeda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kako blista na nebu, to ćeš kanda, biti ti.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(DELIJE NA BIHAĆU, 25).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933056"/>
            <a:ext cx="45862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 ...nikada me dosad </a:t>
            </a:r>
            <a:r>
              <a:rPr lang="bs-Latn-B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međedi</a:t>
            </a:r>
            <a:r>
              <a:rPr lang="bs-Latn-BA" sz="2000" i="1" dirty="0" smtClean="0">
                <a:latin typeface="Times New Roman" pitchFamily="18" charset="0"/>
                <a:cs typeface="Times New Roman" pitchFamily="18" charset="0"/>
              </a:rPr>
              <a:t> nisu ljubili.</a:t>
            </a:r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(DELIJE NA BIHAĆU, 25).</a:t>
            </a:r>
          </a:p>
          <a:p>
            <a:endParaRPr lang="bs-Latn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20</a:t>
            </a:fld>
            <a:endParaRPr lang="bs-Latn-B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980728"/>
            <a:ext cx="2918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Stare narodne izreke</a:t>
            </a:r>
            <a:endParaRPr lang="bs-Latn-B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1992345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Neće grom u koprive!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(BAŠTA SLJEZOVE BOJE )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7544" y="3285188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mlinu se dvaput govori.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(DELIJE NA BIHAĆU, 47).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67544" y="4685769"/>
            <a:ext cx="867645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 vrijedi gluvom zvoniti.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(DELIJE NA BIHAĆU, 47).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21</a:t>
            </a:fld>
            <a:endParaRPr lang="bs-Latn-B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728192"/>
          </a:xfrm>
        </p:spPr>
        <p:txBody>
          <a:bodyPr/>
          <a:lstStyle/>
          <a:p>
            <a:r>
              <a:rPr lang="bs-Latn-BA" dirty="0" smtClean="0">
                <a:solidFill>
                  <a:schemeClr val="accent1">
                    <a:lumMod val="75000"/>
                  </a:schemeClr>
                </a:solidFill>
              </a:rPr>
              <a:t>Bašta sljezove boje</a:t>
            </a:r>
            <a:endParaRPr lang="bs-Latn-B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1-1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" y="2420888"/>
            <a:ext cx="9140944" cy="44371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22</a:t>
            </a:fld>
            <a:endParaRPr lang="bs-Latn-B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23</a:t>
            </a:fld>
            <a:endParaRPr lang="bs-Latn-B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_bihac_star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5868144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404664"/>
            <a:ext cx="2664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- stari narodni izrazi bosanske Krajine, </a:t>
            </a:r>
          </a:p>
          <a:p>
            <a:endParaRPr lang="bs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- odnosno jezik grada Bihaća</a:t>
            </a:r>
          </a:p>
          <a:p>
            <a:endParaRPr lang="bs-Latn-BA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2400" b="1" i="1" dirty="0" smtClean="0">
                <a:latin typeface="Times New Roman" pitchFamily="18" charset="0"/>
                <a:cs typeface="Times New Roman" pitchFamily="18" charset="0"/>
              </a:rPr>
              <a:t>- “Delije na Bihaću”</a:t>
            </a:r>
          </a:p>
          <a:p>
            <a:endParaRPr lang="bs-Latn-BA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- riječi koje su bile prisutne u književnom i razgovornom stilu njegovog vremena.</a:t>
            </a:r>
            <a:endParaRPr lang="bs-Latn-B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3</a:t>
            </a:fld>
            <a:endParaRPr lang="bs-Latn-B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151242"/>
          </a:xfrm>
        </p:spPr>
        <p:txBody>
          <a:bodyPr>
            <a:noAutofit/>
          </a:bodyPr>
          <a:lstStyle/>
          <a:p>
            <a:r>
              <a:rPr lang="bs-Latn-B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„Ćopićev čovjek je čovjek-težak, svim nitima vezan za rodne tle</a:t>
            </a:r>
            <a:r>
              <a:rPr lang="bs-Latn-B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endParaRPr lang="bs-Latn-BA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“Progovori, reći ću ti ko si”</a:t>
            </a:r>
            <a:endParaRPr lang="bs-Latn-B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lati-za-traicionalno-pranje-rubl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8280920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647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pic>
        <p:nvPicPr>
          <p:cNvPr id="6" name="Picture 5" descr="temp_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25144"/>
            <a:ext cx="2123728" cy="21328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4</a:t>
            </a:fld>
            <a:endParaRPr lang="bs-Latn-B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ROVA-SKOLA-BRANKO-COPIC-_slika_O_3439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0648"/>
            <a:ext cx="2808312" cy="597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i="1" dirty="0">
                <a:latin typeface="Times New Roman" pitchFamily="18" charset="0"/>
                <a:cs typeface="Times New Roman" pitchFamily="18" charset="0"/>
              </a:rPr>
              <a:t> „Imao sam tu izuzetnu i veliku čast da sam lično poznavao junake o kojima pišem: sa njima sam se kao dijete igrao, išao u šumu, marširao zajedno sa njima u partizanskoj koloni i gledao ih kako izrastaju u heroje pod besmrtnom zastavom naše Partije</a:t>
            </a:r>
            <a:r>
              <a:rPr lang="bs-Latn-BA" sz="2400" b="1" i="1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bs-Latn-B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021288"/>
            <a:ext cx="1475655" cy="83671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5</a:t>
            </a:fld>
            <a:endParaRPr lang="bs-Latn-B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744416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764704"/>
            <a:ext cx="32403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- koristeći turcizme Ćopić je ukazao na posebnost bosanskoga jezika</a:t>
            </a:r>
          </a:p>
          <a:p>
            <a:endParaRPr lang="bs-Latn-BA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- delija, birtija, buvara, kaca, šinjel, čutura, ranac, torbak, kidisati, dorat, pentrati, šiškavica(za varoško žensko čeljade), milicija, ćaknuta(luda)</a:t>
            </a:r>
          </a:p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6</a:t>
            </a:fld>
            <a:endParaRPr lang="bs-Latn-B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3096343"/>
          </a:xfrm>
        </p:spPr>
        <p:txBody>
          <a:bodyPr/>
          <a:lstStyle/>
          <a:p>
            <a:r>
              <a:rPr lang="bs-Latn-BA" dirty="0" smtClean="0"/>
              <a:t>Orijentalizmi i stari izrazi</a:t>
            </a: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7</a:t>
            </a:fld>
            <a:endParaRPr lang="bs-Latn-B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30685140_bbe843ce38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704856" cy="1944216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150610"/>
            <a:ext cx="882047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delija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orij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./ 1. junak, junačina. 2. silovit čovjek, žestok čovjek; kavgadžija, prznica, nabodica, ukoljica 3.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povj.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vojn. član, vojnik  posebnoga roda konjice u Turskoj carevini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povj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stražar, vojnik u stražarskoj službi kod vezira, valije ili paše, 5.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ekspr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zdrav, odrastao, snažan muškarac (Jahić Rj)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...bobonja iz duboka gorostasni delija crni Gavrilo...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292360"/>
            <a:ext cx="88204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han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sr-Latn-C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perz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han, hane: kuća),  posebna zgrada za odmor, osvježenje i konačenje putnika, svratište, prenoćište.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C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 ću pogoditi gdje je han starog Sučevića</a:t>
            </a:r>
            <a:r>
              <a:rPr kumimoji="0" lang="sr-Latn-C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8</a:t>
            </a:fld>
            <a:endParaRPr lang="bs-Latn-B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fedz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76672"/>
            <a:ext cx="3168352" cy="619268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5566"/>
            <a:ext cx="55801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birtija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razg. deprec.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prostonarodna gostionica, krčma; bircuz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šalj. Da je sad ispališ iz topa na Bihać, ona bi odletjela ravno u birtiju starog Sučevića.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pejor. deprec.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primitivna krčma, u kojoj se pijanči; u kojoj se okupljaju alkoholičari.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528139"/>
            <a:ext cx="5868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 kroza šumu,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niz brdo,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baca puške,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municiju,</a:t>
            </a:r>
            <a:r>
              <a:rPr kumimoji="0" lang="sr-Latn-C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šinjele, rance, torbe, torbake, čuturice...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72119"/>
            <a:ext cx="57241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šinjel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2.mn. šinjela rus. (šinel) vojnička kabanica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čutura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&lt; tur.&gt; ž. (Gmn.čutura) pljosnata boca okruglasta oblika u kojoj se nosi piće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ranac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-nca, 2. mn. ranaca njem. (Ranzen) torba (vojnička), telećak, uprtnjača, naprtnjača; umanj. rančić, 2. mn. rančića.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torbak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tur. vrećica koja se nosi obješena o ramenu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2BFF-C08A-4DA3-AFC9-0623EF09AC80}" type="slidenum">
              <a:rPr lang="bs-Latn-BA" smtClean="0"/>
              <a:pPr/>
              <a:t>9</a:t>
            </a:fld>
            <a:endParaRPr lang="bs-Latn-B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</TotalTime>
  <Words>1384</Words>
  <Application>Microsoft Office PowerPoint</Application>
  <PresentationFormat>On-screen Show (4:3)</PresentationFormat>
  <Paragraphs>142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Slide 1</vt:lpstr>
      <vt:lpstr>Slide 2</vt:lpstr>
      <vt:lpstr>Slide 3</vt:lpstr>
      <vt:lpstr>Slide 4</vt:lpstr>
      <vt:lpstr>Slide 5</vt:lpstr>
      <vt:lpstr>Slide 6</vt:lpstr>
      <vt:lpstr>Orijentalizmi i stari izrazi</vt:lpstr>
      <vt:lpstr>Slide 8</vt:lpstr>
      <vt:lpstr>Slide 9</vt:lpstr>
      <vt:lpstr>Slide 10</vt:lpstr>
      <vt:lpstr>Slide 11</vt:lpstr>
      <vt:lpstr>Slide 12</vt:lpstr>
      <vt:lpstr>Slide 13</vt:lpstr>
      <vt:lpstr>Provincijalizmi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Bašta sljezove boje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SimMobil Bihac</dc:creator>
  <cp:lastModifiedBy>SimMobil Bihac</cp:lastModifiedBy>
  <cp:revision>35</cp:revision>
  <dcterms:created xsi:type="dcterms:W3CDTF">2013-08-28T10:34:48Z</dcterms:created>
  <dcterms:modified xsi:type="dcterms:W3CDTF">2013-09-03T19:10:08Z</dcterms:modified>
</cp:coreProperties>
</file>