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2" r:id="rId4"/>
    <p:sldId id="263" r:id="rId5"/>
    <p:sldId id="264" r:id="rId6"/>
    <p:sldId id="265" r:id="rId7"/>
    <p:sldId id="421" r:id="rId8"/>
    <p:sldId id="422" r:id="rId9"/>
    <p:sldId id="432" r:id="rId10"/>
    <p:sldId id="423" r:id="rId11"/>
    <p:sldId id="424" r:id="rId12"/>
    <p:sldId id="425" r:id="rId13"/>
    <p:sldId id="426" r:id="rId14"/>
    <p:sldId id="427" r:id="rId15"/>
    <p:sldId id="428" r:id="rId16"/>
    <p:sldId id="429" r:id="rId17"/>
    <p:sldId id="430" r:id="rId18"/>
    <p:sldId id="431" r:id="rId19"/>
    <p:sldId id="433" r:id="rId20"/>
    <p:sldId id="258" r:id="rId21"/>
    <p:sldId id="259" r:id="rId22"/>
    <p:sldId id="260" r:id="rId23"/>
    <p:sldId id="261" r:id="rId24"/>
  </p:sldIdLst>
  <p:sldSz cx="9144000" cy="6858000" type="screen4x3"/>
  <p:notesSz cx="6864350" cy="9998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99FF"/>
    <a:srgbClr val="800000"/>
    <a:srgbClr val="FFFFCC"/>
    <a:srgbClr val="CC9900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167" autoAdjust="0"/>
  </p:normalViewPr>
  <p:slideViewPr>
    <p:cSldViewPr>
      <p:cViewPr varScale="1">
        <p:scale>
          <a:sx n="61" d="100"/>
          <a:sy n="61" d="100"/>
        </p:scale>
        <p:origin x="13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1768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211" y="0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436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/>
              <a:t>Branko Tošović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211" y="9496436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E21F047F-DD23-4999-BA19-4C60928E8EB5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46715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8211" y="0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9300"/>
            <a:ext cx="5000625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6" y="4749086"/>
            <a:ext cx="5491480" cy="4499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436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 dirty="0"/>
              <a:t>Branko </a:t>
            </a:r>
            <a:r>
              <a:rPr lang="en-US" altLang="sr-Latn-RS" dirty="0" err="1"/>
              <a:t>Tošović</a:t>
            </a:r>
            <a:endParaRPr lang="en-US" altLang="sr-Latn-R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8211" y="9496436"/>
            <a:ext cx="2974551" cy="49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1944808B-EE94-4BEF-84AC-15E12179F940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778564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sr-Latn-RS"/>
              <a:t>Branko Tošović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4704A-47C0-47AF-BFF0-A3CC1371CAEB}" type="slidenum">
              <a:rPr lang="en-US" altLang="sr-Latn-RS"/>
              <a:pPr/>
              <a:t>1</a:t>
            </a:fld>
            <a:endParaRPr lang="en-US" altLang="sr-Latn-R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1CD948-4B08-4B87-8B69-1E22BB7F2D77}" type="datetime1">
              <a:rPr lang="sr-Latn-CS" altLang="sr-Latn-RS" smtClean="0"/>
              <a:t>10.10.2018.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D2447-B4B5-4F5E-845D-F900A8CF5BD4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01293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1A427-0A77-4105-AF3E-F9380A287FBE}" type="datetime1">
              <a:rPr lang="sr-Latn-CS" altLang="sr-Latn-RS" smtClean="0"/>
              <a:t>10.10.2018.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CFD65-1E44-4F3B-BF14-C449AB8C73D8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49819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58C472-12FF-4991-BD38-97148147CB1C}" type="datetime1">
              <a:rPr lang="sr-Latn-CS" altLang="sr-Latn-RS" smtClean="0"/>
              <a:t>10.10.2018.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176A6-C9A2-44A6-8ED0-8B44FD5AB844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64561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F5824D-1FC0-4462-A171-B32E9A75835F}" type="datetime1">
              <a:rPr lang="sr-Latn-CS" altLang="sr-Latn-RS" smtClean="0"/>
              <a:t>10.10.2018.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F0C99-933E-4B99-A91F-3FE4F526293A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20277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8F8B51-2A91-40F4-B00B-AEE51386C283}" type="datetime1">
              <a:rPr lang="sr-Latn-CS" altLang="sr-Latn-RS" smtClean="0"/>
              <a:t>10.10.2018.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9A4CD-0054-4EAE-94AE-C4A45C2B36FA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11925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9B814C-0B64-40FF-9226-18FE4080A83E}" type="datetime1">
              <a:rPr lang="sr-Latn-CS" altLang="sr-Latn-RS" smtClean="0"/>
              <a:t>10.10.2018.</a:t>
            </a:fld>
            <a:endParaRPr lang="en-US" altLang="sr-Latn-R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2C4B4-5E01-429D-AD9F-BC57FABE4721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94971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77B0F0-C098-414A-A37A-8E2D52A6EB75}" type="datetime1">
              <a:rPr lang="sr-Latn-CS" altLang="sr-Latn-RS" smtClean="0"/>
              <a:t>10.10.2018.</a:t>
            </a:fld>
            <a:endParaRPr lang="en-US" altLang="sr-Latn-RS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87490-92E0-4134-8715-8A6B91510B5D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05003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4E13D7-FFC3-414B-8583-BAB97571E119}" type="datetime1">
              <a:rPr lang="sr-Latn-CS" altLang="sr-Latn-RS" smtClean="0"/>
              <a:t>10.10.2018.</a:t>
            </a:fld>
            <a:endParaRPr lang="en-US" altLang="sr-Latn-R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0D383-AC2E-4463-9A66-F167D499B0CC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95834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4754EE-42D0-47F1-8C00-09AB9A653155}" type="datetime1">
              <a:rPr lang="sr-Latn-CS" altLang="sr-Latn-RS" smtClean="0"/>
              <a:t>10.10.2018.</a:t>
            </a:fld>
            <a:endParaRPr lang="en-US" altLang="sr-Latn-R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146B4-9E24-469E-9CD1-F523A6E8A52D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30644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871E3D-38EB-48B3-9D3C-8013160F4394}" type="datetime1">
              <a:rPr lang="sr-Latn-CS" altLang="sr-Latn-RS" smtClean="0"/>
              <a:t>10.10.2018.</a:t>
            </a:fld>
            <a:endParaRPr lang="en-US" altLang="sr-Latn-R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F3AF3-7938-4A69-8EAC-A9486B24862F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77337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D86DDA-99FF-4A24-A484-6869B124E007}" type="datetime1">
              <a:rPr lang="sr-Latn-CS" altLang="sr-Latn-RS" smtClean="0"/>
              <a:t>10.10.2018.</a:t>
            </a:fld>
            <a:endParaRPr lang="en-US" altLang="sr-Latn-R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ABC5B-FD94-406A-8E83-397F02E3996B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65574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fld id="{281967DD-288E-4ECC-8739-0BB18E587DE0}" type="datetime1">
              <a:rPr lang="sr-Latn-CS" altLang="sr-Latn-RS" smtClean="0"/>
              <a:t>10.10.2018.</a:t>
            </a:fld>
            <a:endParaRPr lang="en-US" altLang="sr-Latn-R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en-US" altLang="sr-Latn-R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B6E1E9AD-A573-4CC2-9123-433837555A27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179512" y="1916459"/>
            <a:ext cx="8728521" cy="3960813"/>
          </a:xfrm>
        </p:spPr>
        <p:txBody>
          <a:bodyPr/>
          <a:lstStyle/>
          <a:p>
            <a:r>
              <a:rPr lang="de-AT" altLang="sr-Latn-RS" sz="6000" b="1" dirty="0" err="1">
                <a:solidFill>
                  <a:srgbClr val="FF0000"/>
                </a:solidFill>
                <a:ea typeface="宋体" pitchFamily="2" charset="-122"/>
              </a:rPr>
              <a:t>Andri</a:t>
            </a:r>
            <a:r>
              <a:rPr lang="de-AT" altLang="sr-Latn-RS" sz="6000" b="1" dirty="0" err="1">
                <a:solidFill>
                  <a:srgbClr val="FF0000"/>
                </a:solidFill>
              </a:rPr>
              <a:t>ć</a:t>
            </a:r>
            <a:r>
              <a:rPr lang="sr-Latn-RS" altLang="sr-Latn-RS" sz="6000" b="1" dirty="0">
                <a:solidFill>
                  <a:srgbClr val="FF0000"/>
                </a:solidFill>
              </a:rPr>
              <a:t>eva</a:t>
            </a:r>
            <a:r>
              <a:rPr lang="de-AT" altLang="sr-Latn-RS" sz="6000" b="1" dirty="0">
                <a:solidFill>
                  <a:srgbClr val="FF0000"/>
                </a:solidFill>
              </a:rPr>
              <a:t> </a:t>
            </a:r>
            <a:br>
              <a:rPr lang="sr-Latn-RS" altLang="sr-Latn-RS" sz="6000" b="1" dirty="0">
                <a:solidFill>
                  <a:srgbClr val="FF0000"/>
                </a:solidFill>
              </a:rPr>
            </a:br>
            <a:r>
              <a:rPr lang="sr-Latn-RS" altLang="sr-Latn-RS" sz="6000" b="1" dirty="0">
                <a:solidFill>
                  <a:srgbClr val="FF0000"/>
                </a:solidFill>
              </a:rPr>
              <a:t>poetika svjetlosti</a:t>
            </a:r>
            <a:br>
              <a:rPr lang="sr-Latn-RS" altLang="sr-Latn-RS" sz="6000" b="1" dirty="0">
                <a:solidFill>
                  <a:schemeClr val="tx1"/>
                </a:solidFill>
              </a:rPr>
            </a:br>
            <a:endParaRPr lang="en-US" altLang="sr-Latn-RS" sz="6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152"/>
            <a:ext cx="6400800" cy="1079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AT" altLang="sr-Latn-RS" sz="1800" b="1" dirty="0"/>
              <a:t>1</a:t>
            </a:r>
            <a:r>
              <a:rPr lang="sr-Latn-RS" altLang="sr-Latn-RS" sz="1800" b="1" dirty="0"/>
              <a:t>1</a:t>
            </a:r>
            <a:r>
              <a:rPr lang="de-AT" altLang="sr-Latn-RS" sz="1800" b="1" dirty="0"/>
              <a:t>. </a:t>
            </a:r>
            <a:r>
              <a:rPr lang="sr-Latn-CS" altLang="sr-Latn-RS" sz="1800" b="1" dirty="0"/>
              <a:t>Međunarodni simpozijum</a:t>
            </a:r>
            <a:endParaRPr lang="bg-BG" altLang="sr-Latn-RS" sz="1800" b="1" dirty="0"/>
          </a:p>
          <a:p>
            <a:pPr>
              <a:lnSpc>
                <a:spcPct val="80000"/>
              </a:lnSpc>
            </a:pPr>
            <a:r>
              <a:rPr lang="de-AT" altLang="zh-CN" sz="1800" b="1" dirty="0">
                <a:ea typeface="宋体" pitchFamily="2" charset="-122"/>
              </a:rPr>
              <a:t>„</a:t>
            </a:r>
            <a:r>
              <a:rPr lang="sr-Latn-CS" sz="1800" b="1" dirty="0"/>
              <a:t>Andrićeva Sunčana strana</a:t>
            </a:r>
            <a:r>
              <a:rPr lang="de-AT" sz="1800" b="1" dirty="0"/>
              <a:t>“</a:t>
            </a:r>
            <a:endParaRPr lang="de-AT" altLang="sr-Latn-RS" sz="1800" b="1" dirty="0"/>
          </a:p>
          <a:p>
            <a:pPr>
              <a:lnSpc>
                <a:spcPct val="80000"/>
              </a:lnSpc>
            </a:pPr>
            <a:r>
              <a:rPr lang="hr-HR" altLang="sr-Latn-RS" sz="1800" b="1" dirty="0"/>
              <a:t> (Herceg Novi, 11</a:t>
            </a:r>
            <a:r>
              <a:rPr lang="sr-Latn-CS" altLang="zh-CN" sz="1800" b="1" dirty="0"/>
              <a:t>–14</a:t>
            </a:r>
            <a:r>
              <a:rPr lang="hr-HR" altLang="sr-Latn-RS" sz="1800" b="1" dirty="0"/>
              <a:t>. oktobar 20</a:t>
            </a:r>
            <a:r>
              <a:rPr lang="de-AT" altLang="sr-Latn-RS" sz="1800" b="1" dirty="0"/>
              <a:t>1</a:t>
            </a:r>
            <a:r>
              <a:rPr lang="sr-Latn-RS" altLang="sr-Latn-RS" sz="1800" b="1" dirty="0"/>
              <a:t>9</a:t>
            </a:r>
            <a:r>
              <a:rPr lang="hr-HR" altLang="sr-Latn-RS" sz="1800" b="1" dirty="0"/>
              <a:t>)</a:t>
            </a:r>
          </a:p>
          <a:p>
            <a:pPr>
              <a:lnSpc>
                <a:spcPct val="80000"/>
              </a:lnSpc>
            </a:pPr>
            <a:r>
              <a:rPr lang="de-AT" altLang="sr-Latn-RS" sz="1800" dirty="0"/>
              <a:t>http://www-gewi.uni-graz.at/gralis/projektarium/Andric/Symposium1</a:t>
            </a:r>
            <a:r>
              <a:rPr lang="sr-Latn-RS" altLang="sr-Latn-RS" sz="1800" dirty="0"/>
              <a:t>1</a:t>
            </a:r>
            <a:r>
              <a:rPr lang="de-AT" altLang="sr-Latn-RS" sz="1800" dirty="0"/>
              <a:t>.html </a:t>
            </a:r>
            <a:endParaRPr lang="sr-Latn-RS" altLang="sr-Latn-RS" sz="1800" dirty="0"/>
          </a:p>
          <a:p>
            <a:pPr>
              <a:lnSpc>
                <a:spcPct val="80000"/>
              </a:lnSpc>
            </a:pPr>
            <a:endParaRPr lang="de-AT" altLang="sr-Latn-RS" sz="1800" b="1" dirty="0"/>
          </a:p>
          <a:p>
            <a:pPr>
              <a:lnSpc>
                <a:spcPct val="80000"/>
              </a:lnSpc>
            </a:pPr>
            <a:endParaRPr lang="de-AT" altLang="sr-Latn-RS" sz="1800" dirty="0"/>
          </a:p>
          <a:p>
            <a:pPr>
              <a:lnSpc>
                <a:spcPct val="80000"/>
              </a:lnSpc>
            </a:pPr>
            <a:endParaRPr lang="sr-Latn-CS" altLang="sr-Latn-RS" sz="5400" b="1" cap="small" dirty="0">
              <a:solidFill>
                <a:srgbClr val="FF0000"/>
              </a:solidFill>
              <a:latin typeface="+mj-lt"/>
              <a:ea typeface="宋体" pitchFamily="2" charset="-122"/>
              <a:cs typeface="+mj-cs"/>
            </a:endParaRPr>
          </a:p>
        </p:txBody>
      </p:sp>
      <p:sp>
        <p:nvSpPr>
          <p:cNvPr id="2056" name="AutoShape 2"/>
          <p:cNvSpPr>
            <a:spLocks noChangeAspect="1" noChangeArrowheads="1"/>
          </p:cNvSpPr>
          <p:nvPr/>
        </p:nvSpPr>
        <p:spPr bwMode="auto">
          <a:xfrm>
            <a:off x="179388" y="330200"/>
            <a:ext cx="8713787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sr-Latn-RS" altLang="de-DE" sz="2400" b="1" u="none" dirty="0"/>
              <a:t>E</a:t>
            </a:r>
            <a:r>
              <a:rPr lang="de-DE" altLang="de-DE" sz="2400" b="1" u="none" dirty="0"/>
              <a:t>m. O. Univ.-Prof. Dr.</a:t>
            </a:r>
            <a:r>
              <a:rPr lang="sr-Latn-RS" altLang="de-DE" sz="2400" b="1" u="none" dirty="0"/>
              <a:t> </a:t>
            </a:r>
            <a:r>
              <a:rPr lang="de-DE" altLang="sr-Latn-RS" sz="2400" b="1" u="none" dirty="0"/>
              <a:t>Branko </a:t>
            </a:r>
            <a:r>
              <a:rPr lang="de-DE" altLang="sr-Latn-RS" sz="2400" b="1" u="none" dirty="0" err="1"/>
              <a:t>Tošović</a:t>
            </a:r>
            <a:endParaRPr lang="sr-Latn-RS" altLang="sr-Latn-RS" sz="2400" b="1" u="none" dirty="0"/>
          </a:p>
          <a:p>
            <a:pPr algn="l"/>
            <a:r>
              <a:rPr lang="de-DE" altLang="sr-Latn-RS" sz="1400" b="1" u="none" dirty="0"/>
              <a:t>I</a:t>
            </a:r>
            <a:r>
              <a:rPr lang="pl-PL" altLang="sr-Latn-RS" sz="1400" b="1" u="none" dirty="0"/>
              <a:t>nstitut für Slawistik </a:t>
            </a:r>
            <a:br>
              <a:rPr lang="pl-PL" altLang="sr-Latn-RS" sz="1400" b="1" u="none" dirty="0"/>
            </a:br>
            <a:r>
              <a:rPr lang="pl-PL" altLang="sr-Latn-RS" sz="1400" b="1" u="none" dirty="0"/>
              <a:t>der </a:t>
            </a:r>
            <a:r>
              <a:rPr lang="de-AT" altLang="sr-Latn-RS" sz="1400" b="1" u="none" dirty="0"/>
              <a:t>Karl-Franzens </a:t>
            </a:r>
            <a:r>
              <a:rPr lang="pl-PL" altLang="sr-Latn-RS" sz="1400" b="1" u="none" dirty="0" err="1"/>
              <a:t>Universität</a:t>
            </a:r>
            <a:r>
              <a:rPr lang="pl-PL" altLang="sr-Latn-RS" sz="1400" b="1" u="none" dirty="0"/>
              <a:t> Graz</a:t>
            </a:r>
            <a:br>
              <a:rPr lang="de-AT" altLang="sr-Latn-RS" sz="1400" b="1" u="none" dirty="0"/>
            </a:br>
            <a:r>
              <a:rPr lang="pl-PL" altLang="sr-Latn-RS" sz="1400" b="1" u="none" dirty="0"/>
              <a:t>http://www-gewi.kfunigraz.ac.at/gralis</a:t>
            </a:r>
            <a:br>
              <a:rPr lang="de-AT" altLang="sr-Latn-RS" sz="1400" b="1" u="none" dirty="0"/>
            </a:br>
            <a:r>
              <a:rPr lang="de-DE" altLang="sr-Latn-RS" sz="1400" b="1" u="none" dirty="0"/>
              <a:t>branko.tosovic@uni-graz.at</a:t>
            </a:r>
            <a:br>
              <a:rPr lang="pl-PL" altLang="sr-Latn-RS" sz="1400" b="1" u="none" dirty="0"/>
            </a:br>
            <a:endParaRPr lang="en-US" altLang="sr-Latn-RS" sz="1400" b="1" u="none" dirty="0">
              <a:solidFill>
                <a:srgbClr val="FF0000"/>
              </a:solidFill>
            </a:endParaRPr>
          </a:p>
        </p:txBody>
      </p:sp>
      <p:sp>
        <p:nvSpPr>
          <p:cNvPr id="2" name="AutoShape 13" descr="https://encrypted-tbn2.gstatic.com/images?q=tbn:ANd9GcRsf8EVospN1jfTPoKqYBVHuMi_m31-ze_KcQM6h8fwInoSPzP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  <p:sp>
        <p:nvSpPr>
          <p:cNvPr id="4" name="AutoShape 2" descr="data:image/jpeg;base64,/9j/4AAQSkZJRgABAQAAAQABAAD/2wCEAAkGBxQSEhAUEhIUFBUUFhUYFBUVFBcXFRUXFRgXFxYXGBgYHCggGBolHBgVITEiJSkrLi8vFx8zRDMtNyktLisBCgoKDg0OFxAQGjcmICQsLDcwLS03NTIsNC8tLzQ3Ny03LDQvLCwsLi0tLSwsLCwyLSwsLCwsLCwsLCwsLCwsLP/AABEIARIAuAMBIgACEQEDEQH/xAAcAAEAAgMBAQEAAAAAAAAAAAAAAQYEBQcCAwj/xABNEAACAQMCAwMGDAIFCwMFAAABAgMABBESIQUGMQdBURMiYXF0sRQWIzI0NVSBkZSz0lKhQnKCkpMIFSQlQ2JjssHR8DPC4URTg6LD/8QAGAEBAQEBAQAAAAAAAAAAAAAAAAEDAgT/xAAvEQACAgEDAgMHAwUAAAAAAAAAAQIRAwQSITFBE3GBMlFhkbHB0SKh8BQjM0JS/9oADAMBAAIRAxEAPwC8dnfLto/DLBntbd2aCMszQozEkbkkjc1YvivZfYrX/Aj/AG1gdmn1Vw72eP3VZqA1HxXsvsVr+Xj/AG0+K9l9itfy8f7a29RQGp+K1l9itfy8f7afFey+xWv5eP8AbW3pQGo+K9l9itf8CP8AbT4rWX2K1/Lx/trb0oDT/Fay+xWv+BH+2p+K1l9itf8AAj/bW3pQGo+K9l9itfy8f7afFey+xWv5eP8AbW3pQGo+K9l9itf8CP8AbT4r2X2K1/Lx/trb0oDU/Fey+xWv5eP9tR8WLL7Fa/l4v21t6wuLcOS4iaOTVpbG6O8bAg5BDIQRv6aAxfixZfYrX8vH+2o+LFl9itvy8f7a5f2KRPctdPNPPIY8oNc8jgo4GRhmIHrG/prC4rw42XHIIJZ7g2k+loQ08pCFtsbtvpcY3zs60JZ134sWX2K1/Lx/tqfixZfYrX8vH+2qlzjwVbjiFnGhkDaGe4ZZXAcZVIldVYA5xK3T/Zkd9V/mPjE17xVeFxSulvAAJdLaWmcBSdTLjzBqUYGOjeIwFnS15asT0s7X/Ai/bXo8r2X2K1/Lx/tqh878nLY2r3lhJJbz22HYo2EkQEawyDzTsSRkHpirf2f8yf5ws4piAsnzZVHQOuxx6D1FBZ8OaOW7RLK8ZLS3UrbzEFYIwQRGxBBC7GlbTm/6BfezT/ptShTA7NPqrh3s8fuqzVWezT6q4d7PH7qs1AKUpQClKUApSlAKUpQClKUApSlAK8ueteqxOJ2InjaNmdQw6xuyMPUykEfjQHJ/8n3pf/1xW57c+BGaxW5jHyto2sEdRG2A+/oOlv7NbzlnkKCwk8pbvKuRh0LsUf1qTjO2x61Z760WaOSOQakkVkceKsCGH4E0IUfszu2vfKXsi4Z1RR6BGugfifKN/wDkqoLAbLmhjKNKXTFomPzW8oq9/oZWX8PEV1vl7gsdnCkMQOhNlzucdAM9+2K8cxcuW99GI7mIOAco24dG/iRhup9VAaPtZ4gkPCr3WQDInkkHezSEKAPHG59QNa7sT4W8Fh54IMjlsHuzk+4j8K2A7PrbUjTSTTeT+Z5eVpNP9XWxx6wM1b7eFUUKoAUDAA7hQprObvoN97NP+m1TUc3fQb72af8ATapoDX9mn1Vw72eP3VZqrPZp9VcO9nj91WagFKUoBSlKAUpSgFY3Eb5II5JZWCRxqWdj0AHU7Vk1Q+1gPPBFYxH5S6Zj/YhAbf0GQxL6mNAXaC4V0V1IZWUMrDoVIyCPurUWXN9lNKIY7qJpSSBGG8/I3Iwe/Y7VUewvjvlrE2758pasUweoQ7rt3Y3X+zWl7SuUXvOJSm1Oi4jtraVMebrYSXIO/c/mJhv92gOu316kKNJI2lF+c2Ccd3dWlj53sWieYXUZiUhS/naSxzgKcecdjsM9Kr/Zhz58NU2115l7DlXVvNMoTYsB3MOjL9/Q1lcgWyfBLlQo82W5Tcf0VkkGPVtQGRF2l8PcEpNI6jYsltOyA+lhHgVvuCcdgvI/KW0ySpnBKHOk9cMOqn0GuVf5O0atDd5AOJBjIzjzEqeaZBwvj9rLbgIl4qieNdlfLFGOBtnOhvWD4mhDoPEuerKCUwyyssvdH5GYs3XdQE84bHcZG1euBc72d5I0MM3yozmKRHjk264WQAn7q5x2vTqnF+FOQSBHk6VLHGtuiqCT17ga13FLscU41BLw9GVbYRh5NOhmZGY/MOGA30bgdDn0inV+YOd7SxcJdNJGT80+QlZG78K6qVY+gHNbLh/GopofLqxWPBJMimMqF6lg+Co798bVzj/KA+j8P8fhH/8ANs1i9tHEWj4ZYwodK3DfKY71jUNg+tip/s0B9+buY7O9mtJQ1xJb2ruxMds7RtICPlNRxqVQpxgEZOe6uj8t8cgvYEntn1xtkAkEMCpwQwO4NYnJXCkgs7dUUDKLnbuxt/Ks7hHA4bYzGBdAlfWyj5oc/OKjuz4DagPlzf8AQb72af8ATapqObvoN97NP+m1TQGv7NPqrh3s8fuqzVWezX6q4d7PH7qs1AKUpQCoqaUBAqaUoDzK4UEkgADJJ2AA6k+iuWsLXjHFJh5cMtvGqQ+TlKswHnySIVYFlLOq5/4VdTIrFTh0YbUI1DfxY3/GgOG8C4hBwnjsqxzq1nMCrya9SxsRnDv4q4YHPcwq7JzLatxzK3MLK9rDGrCRSrSiW4+TDA4Leeu3XcVe5uGROctEjHxKg15bhEJxmJNum3T1UBz/ALUORHlYcQ4flLyIhmCbGXSNiP8AiAbf7w2PdXns15hVeGTXFywTVLMWwrfPkeRiAoBPUnaunAV8Y7NF16UUazl8DAY+JoDhnYhzBBZLdJdM0RYqylo3w2wBGQDgjT09NZt3E/GeMQzxxyJbW6qsZkUoXwSxfSdwuT3+A8a7J/m+L/7Sf3RX1ht1QYVVX1AD3UBxLtTvEbi3D3TWyW66ZmWN2VCHbIJC4PpxX05qD8P4pa8Ts0aS3ulBlEasQchRJsBtldLjPeGrtMlsjHLIpPiVBP8AOnwdcadC6f4dIx49KA49208US7gsRbLLLiXyhKwylQpQgZOnGrf5vUVvObuXhxfhMHwY/Kw4aIMChLAFHjIYAqT6e8DurogtE/gT+6P+1e44lX5qgeoAUBz7lvn+GKzjju47iK5hQJJD8HlLMy7ZQhSGBx47Zrb9n/ME96lxJPEYh5U+SQjDLHgBVbxbYkn/AHqtElsjfORT61B99e0QAYAAHgBigNVzd9BvvZp/02qajm/6Df8As0/6bVNAa/s0+quHezx+6rNVZ7NPqrh3s8fuqzUApSlAKUpQClKUApSlAKUpQClKUApSlAKUpQClKUApSlAajm/6DfezT/ptU1HN30G+9mn/AE2qaA1/Zp9VcO9nj91Waqz2afVXDvZ4/dVmoBSlKAUpSgFKUoBSlKAUpSgFKUoBSlKAUpSgFKUoBSlKA1HN30G+9mn/AE2qajm76DfezT/ptU0Br+zT6q4d7PH7qs1Vns0+quHezx+6rNQClKUApUYqaAUpSgFKUoBSlKAUpSgFKUoBSlKAUpSgFKUoDUc3fQb72af9Nqmo5u+g33s0/wCm1TQGu7NT/qrh3s8fuqy5ql8peU/zHZ+Sz5Q2qBMdQSMA/dnP3V8uIXl7DbNNLcImANKiMamJ2Ubg7mtceJ5KSfLdGWTLsu0XnNM1RuX7q8ubWV2nKMN43CJvgfNI04K/zqeRea3mYwXLfKHdGIALDqVONs46eIrR6SdTad7etGa1Ubimq3dC8ZpmqrxxZ1u7dYrh1SXUShC6QUKbZ05wc9KyOeuINBaOUYrIxVFI2IJOWI9ShjWccLlKMU/aO3l2xlJroWImmqtTy/ffCbWNySGZcMV2IboceBqnWl9Ot7NC93J5OHUSz4xpUajqwN9q6hp5S3q+YnMtQo7XXtHR80zVK5fjuXkaZriQQoSQshySu+zbDJxufAn0VicOup+JTSkTPDCnzQjFTjuJx1Y/gKv9P1e7hdX9h4/RVy+h0DVQmqZw7iUlvdGyuJGkVx8lKT5/nZwCfuIz6K1TGeLiK27XM2glTGWdjkHcZ387cEb+FdLSS557X5o4eqSrjvXkzpGqmaqHELSRr5EjnmUaQ8g8oxUE6ui5wBhenTetVZLKOItALibQhyuqRm2ChsEE4PXvrmODcm76Kzp52pJNdXR0UVNQtTXnPSKUpQClKUApSlAajm76DfezT/ptU1HN30G+9mn/AE2qaA13Zt9VcO9nj91VjnW9a7u47WPdIyNWO+Q4z+AOPvNbvk2WROCWbRJrkFqmhRjc4261XOU45bZ2lltZ5XOSCAPnHqSWPr/GvdpEoxll7rhL4vv6Hi1VylGHZ9fwdFs7FYYBGvcpz6Tjc1QbzgZezt7uDImhUFtPVlUdfWvuyK2vCuKXTSXcstvLpK+ZEANguwwWIB6knHj37VsuRpW+DiGSN0eMYOtcBhsMqe8VISnge5O+VfxLNRzLa1XBreHceF23D32DqzrIPAkJuPQcZr3zxdr5WGN1dkCOzhBk5fzB3/wiT8axJ+W2tuIRSwoTC7ZIXpG2d1PgD3fh4Vs+EvK17LJNbyIGGEJwwXSAMEjb+I+HnVpPw4z34+lX8ee3ocQ8SUNk+t/T8mv7Lr3zZ4T1UhgD6dj/ADqt8wiT4bemPqraiMZ81QpO3eB1xW8iguIeIS3C2smhydSrgncDJyNuu9eOHw3Av3uZLWQJISCAM4BXT4b9B/OvVHLCGWeVVzFcX34tHmeOUscMdPh9fmWLh1+txw6QxDS3knUqOquFOf8Avn01q+yveKb+svurG5etLi0upcW0nweRiCg87QM7EEbHHTburNtuHTcOmmaGIzwS7hVOGjPhjvH/AMV5prGo5McX1pr8eZvFzcoZJLpaf5Ndz4xF/a6fnBUP/wC7YrL7Rrco1pdL1RtLf8y/+4ffXrhnB5rq8+FXCaFXGlTnYL81RnrvuTVl5o4abi2ljABYjKZ/iU5H/npqLURhPEuyVP16h4JShkfdu16Gv5Zk8vLPcdzkBfUAF/8AZn+1Wlsz/rmX1n9MVZOU+HmC1RWXDbkg+PQD8BVctbC6W/a5a3yrMchWzgadORnGfHpWcJQvLzxVL5o0yRl/a478l/FTUKamvEe0UpSgFKUoBSlKA1HN30G+9mn/AE2qajm76DfezT/ptU0Bruzb6q4d7PH7qstVTkFGbg9gEcoxto8OACVOOuGGDWh4Rxq/uHnjW4QNFr/2SYbQSPA9cVtiwPJFyTSr3/ExyZlBpNdTpNM1S+Dc7BrOWaYASRYBC7By2y4z0ycVj8JPELtGnW58jv5iBEKf1d1Jx3ZJrt6WcW97qnXqcrUxlW3niy+Uqs8scea8iljc+SuI8q+nGx6a1DZHXuOdxVa4ZfX1xLcRLeMph14OiLDaCRuNHeaLSSuSk6r7keqjUWld3+x0ulU/lTjkt9BIjSGOZMfKIF3HccMCvoIxWp5fv727klT4WyGMncRxYODjpoo9JJb9zS29QtTF7aXtdDo1RVT4et4JJ4JJy2UDxT6E2wVyB5uk9/UHGa0fLLXV3JOjXkqmMncHrg46DAqLT3GUtypV+4eopxW3r9jpNTiqny9xqVbh7O6YNIv/AKcmMeUXGRkDvxVtrLJjeN0zXHkWRWiMUxU0rg0FKVrePcbgs4XmuJBHGvedySeiqBuzHwFAbGma4FzT24Tu5WwRYoxnz5VDSN6dOdKj15qpz9qXFW3N649CxxKP5JUsln6pzU1+Tm7SOJn/AOum+7QPctfSHtN4ovS+k+9Ym/5kNLFn6tpX5t4V218RiK+V8lcL3hkEbH1NHgA/2T6q7FyR2h2vE8rEWjmUZaGTAbHeVI2cD0dNsgVSm55u+g33s0/6bVNRzcf9BvvZp/02pQGv7Nvqrh3s8fuqlcJknS54h8GjEj6pRgnGAXPnDxI8NquXZ7Jp4Rw84LYtozhRknC9B6arfKszR308kkUirM8mCVyF1MSNRB2+6vbpZbceR+XD8zx6iNzh6/Q03EOCS21gWkBXXKgIPXAVtz9+K6Zyhj4HBj+H/qa+3H+Ei6t5IWONQ2P8LA5U/jVW4TxmWxhNvNbyNIhIjK4Mbg9DqJ2rvJleow8+0pN/P8HEMawZenFL9jA5abTxe5C9C8oP4k++tVb3U8UvEng05DTayRkqvlDkjfqKs3JXBpIzNdTIS76mVQPOYscnGcekDPjWt5ZjZLu4M0EgjuDIpOMhfKEnDY/Dbxr1ePDdkfDpRXnXU8/gy2wXS3L0s3PZrw9VgaUNqL7Efw6eoPpqvcqGf4Rdi20atUmdY2A1nfqK2HLJn4fJPE8Erxk+YVAO4OAdzjBGKxOWZJraeeRrWZhIWwFA21Nnv2rObp5mmndVf87HUefCtNVdlu5KL/BgJPnKSpHhgAVX+zr6Te/1n/5zWTZ8VuZLp5Pg0iqsZ0x7Atjc5Y4GSdP92tVy2bq1lnkNpI4l1bDIwS2rrjcVlGH6MqbVuu6+RrKX68bp0r7GTzM2OLW5XriLP95v+ldGqhcD4NPPdm6uU0AEFV37hhVGe4bHNX2vPqZp7Ir/AFSRvpotKUn3dilKV5j0mp5h4qYI/k08pM+VhjzpDMFLnU39FQFJJ9GOpFfnLmW3v7m5LX/lXIVn0aXCR5Z1SJVVW0ElNO2c/wARIr9KyyB5THozpQMXI83zyV0jxOAc7948axIuEB0UTKCVJPXUXyGXz205ONb4oD8yWPKVw6LMsWYtSBZUOoLqGpWYDOwypJPTp37aS7s5TmQqzKxdtYXY6SDIdhtgsM9wJxX65vuCRm3kgSKNUfOUA0odTamzpHec1y3mTs9vVtJIIPJvBEWa3jXPlcszM2dW2507ZwMnYGoQ4RU5qxcT5Lu4ComiCal1Al1xjGTk+jIz6xVddcbVCEVl8P4jJAyvC5jkVwyuvzgVBAwfvPrzWJRlIxkY7/u8aoO8ctdqQv7O9troKlz8Fn0MuyTYjbIA/ov6O/u8KVwdGIOQcHxGxpVOj9cdmv1Vw32eP3VZsVU+z9WPCOHhG0sbZNLEasHTscd/qrScO49xCaaeBZIdURcZMWAdBI/i2zW2LA8ik01x1sxyZlBpNdTpFQRVBtOapp7OeRSkc9uGaQadSuqjO2T5tbPk3iVzdRO8jpg5ClVwVYd+O8b9/hXU9NOEXKXZ0cw1EZtKPdWWumKos3Eb3ReDWGaN1jUhMEecDrOO7TnP/wA1g8W4/wARt2gWRoQZQSPk8kYx187011DSym6Ul/FZJ6lRVtM6RTFVLgN1eC7Md0VIaJWXSuF2LdP97x9Qr58V5kaLiUMIPyZUK47tTnIPrA0/3q4WnlKTjHni+Dp54qKlLjmi44qagVNYG4pSlAKUr5SZyuMYz52fDB6ffigPpipqBU0AqDU14lfAJ93WgOSdrnE5LfU0I0rsh1BiGLaC2jA0/NUZz0++uAsd67r29TOnk2R8Bo8PHsTuw0vjO2BqXIG+oiuEE1CMZr1c3DOdTszHAGWJJwOgye6vFRQHmoqaiqU/XnZt9VcN9nj91U3h88sV/fmCLyr65MLnHVm39OPCrh2dvp4Tw87nFtGcAZOy52A6mqvy9d6OJTyukiJK7aSyEY1E/O/h7q9ukdQy8Xwvqjx6lXPH5sngnBZYbLiMkqlS1vKMEYJOkknHhW/7MT/oh/rn3CrJxO18tDNGdvKRumf6ykf9aovKvFjw9ZLe5ikVw2V0rqVvUeld+JLPhn/1uTr4HGxYcsfdVFl4F9J4gP8AiL/yL/3qv9pg+WsT/X96VYOVY3JnmddPlm1AfyA9OBpGe8g1V+f5JJZ4QsEuIdWWwMPqK7rg9PN78VNL/n9H9C6i/B9V9ToceNKn0D3VyDmG8WRpJQWEnl2ZfNOCmSqHV0+asX866NfcVPwPykUcjMyaQAACjYxlsnbB8M1pUgU8MdBBIX0lSukB1I+YTkjIGF6b1NHNYpbmu9fkaqPiR2r3WWzg12JoYpB/SUH7++s6qd2e3DrF5CWN0ZSSpZTpZT3A+Iq415s0FDJKK956sMt0E2KUpWRoKUqM0BNKjVUFh40B6qDQmtDzRzhaWC6riZVO2I186Vs+CDfHp6UBzH/KC4WCkFzpk16jGSSugIMkbA5679D17q4fLGRjIIyMjI6jxFdm5v7aopojHbWpLFtnuVVlAB6iME5JHiRiuR8U4lJcyF5CCx2AVQoAyTgDw3NQhg0rKSxYp5QjSm+GbIDEf0U/iPq6d+KxDVANKilCn697NR/qrh3s8fuqx6B4VXOzX6q4d7PH7qstANNeWiB6gH1jNe6UBAFNNTSgPOmpxU0oCAKmlKAUpSgFc3595ytWAgt+IyxXKS/NtIjPKxUMDFp+adz49Vro0gyMVyPsu5RXhvFL+CTDuIY3tZCoyYSzByPBgSitj3GgOXX3O/Eo53Pw24EiF4/PVVdVDZCsuCAc9R6Mb1a+Uu2CYSQLxFtcSuzGVIxrPmMqqyrgFQxByBnzR1rxzNyGsvEeKiR5YiCs8RSESo6TtgMQp1KA4cE4wMZJHf8ALhfZ3DI9nhLvQ9zEjPMios0fyjSMIx50S4j0qSxJ1ZxUIWjnjtohETR8P1SSOGUyspRYht5wDDLnrjpjFc9k4hbvZPM0cSSCQqmoC4uJ5FRDmV5snyYDZJGkdAFODVh7eeF2Vq9nHa28cMrB2k8moUFNgmVG2cht/Qa0/Ypy7De3zi4jEiRRFwjbqW1Kq6h/SAyTj1UBQZ8HBXO4y2wAB78Ad1eIX0sDgHBBwwyD6CO8V3btP5Qk1S3cVrYqVbznZnyyYwZGib5LIznJB+b6K5byzyobsXErzJDb2+80zHYk5KpGP6TNjYerxFAaG7vnlbVIxY4wM4AAHQKBso9AwKxyten26eA/HG/868aqoPNKkmlCn687Nfqrh3s8fuqzVWezX6q4d7PH7qs1AKUpQClKUApSlAKUpQClKUAqv80cHeQw3FsVW6tiTFq2WRG2kgc9yuAN+4hT3VYKUBQJeY7eaZJPLfAbqFHSZbkKuhHKZRlZgJMsAUdcr5r+Ne+X+LRXN1HDHdfDHhZri4nRQIQSjQRxIASF+fqwCfmHck1buLcIguUKXEMcq/wuoYfdnoaxLM2ln/o8SxQ4jaXycagYRSoZ20jbdhueu/hQHA+3y0dOKa2csskMZjz/AEAuVKD0Zyf7Rqu9nXwgcQtvgciRzEnSZWIjYYJKPjcg9MDJ3FWLtw5ogvbuJLdg62yujOOjMxBIXxA09ehzVB4RxJ7aaKeIgPEwdMjIyviO8d331CHaeduGXbStO3BXmcgE/wCnNNahgNORAoUnbuOAfDrXG+KXM4MsM2pPlWkeHGhVkbGTo6DbAHgK/R/EuaTdcHN3BmNnjBCDBYlTiVB0OBvuN8DNfma+unkctI5dthqO5ONhQGMag1NQRVKRSlKA/XvZr9VcO9nj91Waqz2afVXDvZ4/dVlzQE0pSgFKUoBSlKAUpSgFKUoBSlKAg1RuzuV55+L3MoOTdtbx56CK281QOnezffV5NVHjl7O9/bWlrOtvhHuJyYVk8oisihMEjAJZsnIPm0Bjc9ciQcSuLbyyuumKfMseFbIaHQGYg5G8mBjx9NcL525G+ATyR/CIyoyULAqxGnUAcZ87dR6z4V3a9tuLIZGHEbHzhhEktWRFx1KnypbPr1VxztG5Ski8pdXHE7SeZ21PGuFcnAHmqu3RR3DpUIaD/Ppt7ZIIpAxDFmGzxNqUg5DAYI1HGN8k77CtYnAbiS2kvEjLwI5WR1IPk280+cucgecN8Y3rVk11Lh/E7ZOV7iNSpmefEqEkMGdxpYeICKvo2NAcrNDUmoIFUp5pSlAfr3s1P+quHezx+6six4mpuLrMymILAUOpSoL+UyAR44FYfZ5GG4RYKejWyA+orivunKq7fKvlREFOldjCGVDjG/muQf8ApXcdtOzOe61RtTxaAHT5aLOM41rnGxzjPgR+Ir5LxuIyFAw2jEmrI0lSSOueuxrEl5ZjYSDJGoQgYCjQYCChUYx1HTpXp+XVOSJHUlNDFAq588uDsNjknp1zVrGS8nuNva3CyKGRgynoQcg91fWsPhVgII9CksNTtk4z57FyNh4k1mVw6vg0V1yKUpUKKUpQClKUApStbxvj1vZpruZo4l7tbYJ9Cr1Y+gUBsq0fGOHqs8N6qkyQI6MFO7wyEFh6dJAcD0EdTXMuau3NVythBr2/9abKqD6IxufvI9Vcn5g5vvb0n4TcyOp/2YOmMf2FwPxzUsln6P5v5HTiM1tOZijQBwqmNJomD46xyZXu8N9vAVRb7sJhUZF+yk5OXiTTgDLbBhjbetVyJ2ym1t1gu4Xn8nhYpEK6tAwArhupHcc77D018+0PtIv0kEAga0YR4ZpEUyuJME6CMqF6rkZz6DsKDnfNPBRZ3EsAlWXQxGpe/GNyM+b1rUE/+f8Anqr3NKzlmYlmJySTkknvNeCKgIoaVBqlIpSlAdA4bzBdRwQKl1cIqooCrNIqgY6ABsAVljma9+23X5iT91KUA+M179tuvzEn7qfGa9+2XX5iT91KUA+M179tuvzEn7qfGa9+23X5iT91KUA+M179tuvzEn7qfGa9+23X5iT91KUA+M179tuvzEn7qfGa9+23X5iT91KUA+M179tuvzEn7qfGa9+23X5iT91KUB5k5mvcN/pt10+0SfuqgXl/LOxeaWSV8fOkdnb8WJNKUB8KE0pUITEd19Y94qy84cQlmWEzSySlS4UyOz6QcZA1E4pSqUrFKUoQg1FKUKKUpQ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CED1A0-9781-461B-B81E-5EF5E4194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1D203500-6884-4097-8538-247CB3C4E8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7974" y="2830731"/>
            <a:ext cx="6932418" cy="742285"/>
          </a:xfrm>
          <a:prstGeom prst="rect">
            <a:avLst/>
          </a:prstGeo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6600F5F-AAA6-4305-9C56-CEAA4D228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10</a:t>
            </a:fld>
            <a:endParaRPr lang="en-US" altLang="sr-Latn-RS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7781D4E-B692-43A6-93A6-2E1058D7AA87}"/>
              </a:ext>
            </a:extLst>
          </p:cNvPr>
          <p:cNvSpPr/>
          <p:nvPr/>
        </p:nvSpPr>
        <p:spPr>
          <a:xfrm>
            <a:off x="457200" y="1417638"/>
            <a:ext cx="69951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u="none" dirty="0"/>
              <a:t>Poetički model zavičaja</a:t>
            </a:r>
            <a:endParaRPr lang="de-DE" u="none" dirty="0"/>
          </a:p>
        </p:txBody>
      </p:sp>
    </p:spTree>
    <p:extLst>
      <p:ext uri="{BB962C8B-B14F-4D97-AF65-F5344CB8AC3E}">
        <p14:creationId xmlns:p14="http://schemas.microsoft.com/office/powerpoint/2010/main" val="891317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5D1DEC-9B58-4D67-BB90-594AAF451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11</a:t>
            </a:fld>
            <a:endParaRPr lang="en-US" altLang="sr-Latn-R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B222E3E-1AB5-4A1F-93EC-F4A245F1C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188640"/>
            <a:ext cx="4032448" cy="628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270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9D1CDDA-70A6-4C53-921F-89C172B3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12</a:t>
            </a:fld>
            <a:endParaRPr lang="en-US" altLang="sr-Latn-R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A0AF5F4-4E64-4938-B4B6-9699476F8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772816"/>
            <a:ext cx="7941571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910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10A9B50-9F9E-41CB-9E77-777DC2048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13</a:t>
            </a:fld>
            <a:endParaRPr lang="en-US" altLang="sr-Latn-R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2BD745F-59EA-42CF-AC01-9E18DB760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426" y="1412776"/>
            <a:ext cx="7220974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707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26C6C80-0477-4D60-8E8D-1462C477F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14</a:t>
            </a:fld>
            <a:endParaRPr lang="en-US" altLang="sr-Latn-R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F2F234A-8549-4DCF-9D17-61D50A5E7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517" y="1124744"/>
            <a:ext cx="7938966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977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FB7F30-3B4E-434F-8510-A2FA411BD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15</a:t>
            </a:fld>
            <a:endParaRPr lang="en-US" altLang="sr-Latn-R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CDF83FF-632A-432D-B14B-F75588FEE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17547"/>
            <a:ext cx="6696744" cy="587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006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4F70A81-CC3C-4F52-953E-7629643D4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16</a:t>
            </a:fld>
            <a:endParaRPr lang="en-US" altLang="sr-Latn-RS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5BEC309-47A0-415E-8245-A1A8CBB2C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84840"/>
            <a:ext cx="6984776" cy="588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777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60D722-C954-4C42-8758-518CD771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17</a:t>
            </a:fld>
            <a:endParaRPr lang="en-US" altLang="sr-Latn-R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8ACCA8C-607C-42A8-9AC1-AF90C7E13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315130"/>
            <a:ext cx="7128792" cy="606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93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1B2897-550C-4F2F-A401-2E53A5B4A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1C8BED-B91A-4670-9FF3-0602EC32B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Poetički modeli Iva Andrića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8E4BB77-851C-4240-A524-2C49EFC91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18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239164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E078BA-18EE-4F49-85C4-5F927BC49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494DB7-2EC6-4591-B48E-A537B89FB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Andrićev poetički model svjetlosti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7AE4E69-CC73-4634-BDDE-47D729AF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19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65186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913DA-8640-4087-B808-2AC142C50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1691E4-DF98-4C77-B21A-F7D41E2E0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r-Latn-ME" dirty="0"/>
              <a:t>Svjetlost kao predmet umjetničkog oblikovanja</a:t>
            </a:r>
          </a:p>
          <a:p>
            <a:pPr marL="514350" indent="-514350">
              <a:buAutoNum type="arabicPeriod"/>
            </a:pPr>
            <a:r>
              <a:rPr lang="sr-Latn-ME" dirty="0"/>
              <a:t>Poetičko modelovanje prirodnih pojava</a:t>
            </a:r>
          </a:p>
          <a:p>
            <a:pPr marL="514350" indent="-514350">
              <a:buAutoNum type="arabicPeriod"/>
            </a:pPr>
            <a:r>
              <a:rPr lang="sr-Latn-ME" dirty="0"/>
              <a:t>Poetičko modelovanje svjetlosti</a:t>
            </a:r>
          </a:p>
          <a:p>
            <a:pPr marL="514350" indent="-514350">
              <a:buAutoNum type="arabicPeriod"/>
            </a:pPr>
            <a:r>
              <a:rPr lang="sr-Latn-ME" dirty="0"/>
              <a:t>Andrićev poetički model svjetlosti </a:t>
            </a:r>
          </a:p>
          <a:p>
            <a:pPr marL="514350" indent="-514350">
              <a:buAutoNum type="arabicPeriod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B8C76CF-4C09-471B-9457-083A73EC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43428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987FCC-B6DB-4F64-8348-08658205D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20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828DE55-1DA8-497A-BBD9-A29AED616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364" y="628259"/>
            <a:ext cx="5887272" cy="560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28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A77D1E-7319-44C0-B9F8-033148E1B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21</a:t>
            </a:fld>
            <a:endParaRPr lang="en-US" altLang="sr-Latn-R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6E15CF4-DBD0-434F-9EB7-883E1D6970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940" y="404664"/>
            <a:ext cx="7165452" cy="584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0940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9527C52-F5A8-4889-9CC1-F2C0C508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22</a:t>
            </a:fld>
            <a:endParaRPr lang="en-US" altLang="sr-Latn-R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6942C79-C04D-4EEF-AF71-A4DE49938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498572"/>
            <a:ext cx="6912768" cy="588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6141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6DA1F90-A04D-422A-8E64-AD4588AF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23</a:t>
            </a:fld>
            <a:endParaRPr lang="en-US" altLang="sr-Latn-R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2BF7AC2-BE89-42DB-8695-5641ACD8D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260648"/>
            <a:ext cx="3888432" cy="615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005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38AE11-7857-4BB6-BD0A-5226F625D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94F75E-28BE-4D22-9193-8EC0B9835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Poetika svjetlost</a:t>
            </a:r>
            <a:r>
              <a:rPr lang="de-AT" dirty="0"/>
              <a:t>i – </a:t>
            </a:r>
            <a:r>
              <a:rPr lang="hr-HR" dirty="0"/>
              <a:t>umjetničko opserviranje, </a:t>
            </a:r>
            <a:r>
              <a:rPr lang="hr-HR" dirty="0" err="1"/>
              <a:t>percipiraje</a:t>
            </a:r>
            <a:r>
              <a:rPr lang="hr-HR" dirty="0"/>
              <a:t>, poimanje,  </a:t>
            </a:r>
            <a:r>
              <a:rPr lang="de-AT" dirty="0"/>
              <a:t>o</a:t>
            </a:r>
            <a:r>
              <a:rPr lang="hr-HR" dirty="0" err="1"/>
              <a:t>smišljavanje</a:t>
            </a:r>
            <a:r>
              <a:rPr lang="hr-HR" dirty="0"/>
              <a:t> i izražavanje motiva </a:t>
            </a:r>
            <a:r>
              <a:rPr lang="hr-HR" dirty="0" err="1"/>
              <a:t>svjelosti</a:t>
            </a:r>
            <a:r>
              <a:rPr lang="hr-HR" dirty="0"/>
              <a:t>. 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D21E9DF-0A01-4473-9211-3AF841E81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51340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F56A2-5FA3-4906-9E5E-68FB0B13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Andrić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059E23-73C2-46C1-A327-E498B37E2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/>
              <a:t>1</a:t>
            </a:r>
            <a:r>
              <a:rPr lang="de-AT" dirty="0"/>
              <a:t>.</a:t>
            </a:r>
            <a:r>
              <a:rPr lang="sr-Latn-BA" dirty="0"/>
              <a:t> Globalna Andrićev</a:t>
            </a:r>
            <a:r>
              <a:rPr lang="de-AT" dirty="0"/>
              <a:t>a </a:t>
            </a:r>
            <a:r>
              <a:rPr lang="de-AT" dirty="0" err="1"/>
              <a:t>svjetlost</a:t>
            </a:r>
            <a:r>
              <a:rPr lang="sr-Latn-ME" dirty="0"/>
              <a:t> </a:t>
            </a:r>
            <a:r>
              <a:rPr lang="sr-Latn-ME" dirty="0" err="1"/>
              <a:t>uošte</a:t>
            </a:r>
            <a:endParaRPr lang="de-DE" dirty="0"/>
          </a:p>
          <a:p>
            <a:pPr marL="0" indent="0">
              <a:buNone/>
            </a:pPr>
            <a:r>
              <a:rPr lang="sr-Latn-ME" dirty="0"/>
              <a:t>2</a:t>
            </a:r>
            <a:r>
              <a:rPr lang="de-AT" dirty="0"/>
              <a:t>.</a:t>
            </a:r>
            <a:r>
              <a:rPr lang="hr-HR" dirty="0"/>
              <a:t> Andrićev</a:t>
            </a:r>
            <a:r>
              <a:rPr lang="de-AT" dirty="0"/>
              <a:t>a </a:t>
            </a:r>
            <a:r>
              <a:rPr lang="de-AT" dirty="0" err="1"/>
              <a:t>svjetlost</a:t>
            </a:r>
            <a:r>
              <a:rPr lang="de-AT" dirty="0"/>
              <a:t> u </a:t>
            </a:r>
            <a:r>
              <a:rPr lang="hr-HR" dirty="0"/>
              <a:t>nezavršen</a:t>
            </a:r>
            <a:r>
              <a:rPr lang="de-AT" dirty="0" err="1"/>
              <a:t>om</a:t>
            </a:r>
            <a:r>
              <a:rPr lang="hr-HR" dirty="0"/>
              <a:t> (</a:t>
            </a:r>
            <a:r>
              <a:rPr lang="hr-HR" dirty="0" err="1"/>
              <a:t>rekonstruisan</a:t>
            </a:r>
            <a:r>
              <a:rPr lang="de-AT" dirty="0" err="1"/>
              <a:t>om</a:t>
            </a:r>
            <a:r>
              <a:rPr lang="hr-HR" dirty="0"/>
              <a:t>) roman</a:t>
            </a:r>
            <a:r>
              <a:rPr lang="de-AT" dirty="0"/>
              <a:t>u</a:t>
            </a:r>
            <a:r>
              <a:rPr lang="hr-HR" cap="small" dirty="0"/>
              <a:t> </a:t>
            </a:r>
            <a:r>
              <a:rPr lang="sr-Latn-BA" cap="small" dirty="0"/>
              <a:t>Na sunčanoj strani</a:t>
            </a:r>
            <a:endParaRPr lang="de-DE" dirty="0"/>
          </a:p>
          <a:p>
            <a:pPr marL="0" indent="0">
              <a:buNone/>
            </a:pPr>
            <a:r>
              <a:rPr lang="sr-Latn-ME" dirty="0"/>
              <a:t>4</a:t>
            </a:r>
            <a:r>
              <a:rPr lang="de-AT" dirty="0"/>
              <a:t>.</a:t>
            </a:r>
            <a:r>
              <a:rPr lang="hr-HR" dirty="0"/>
              <a:t> Andrićeva </a:t>
            </a:r>
            <a:r>
              <a:rPr lang="de-AT" dirty="0" err="1"/>
              <a:t>svjetlost</a:t>
            </a:r>
            <a:r>
              <a:rPr lang="de-AT" dirty="0"/>
              <a:t> </a:t>
            </a:r>
            <a:r>
              <a:rPr lang="sr-Latn-BA" dirty="0"/>
              <a:t>u odnosu na</a:t>
            </a:r>
            <a:r>
              <a:rPr lang="hr-HR" dirty="0"/>
              <a:t> </a:t>
            </a:r>
            <a:r>
              <a:rPr lang="de-AT" dirty="0" err="1"/>
              <a:t>svjetlost</a:t>
            </a:r>
            <a:r>
              <a:rPr lang="de-AT" dirty="0"/>
              <a:t> </a:t>
            </a:r>
            <a:r>
              <a:rPr lang="sr-Latn-BA" dirty="0"/>
              <a:t>drugih pisaca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35398BE-6B46-4C78-8D76-7EFD47AF9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777842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FCE56-E88B-4479-AD0F-51565F8C1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cap="small" dirty="0" err="1"/>
              <a:t>Omerpaša</a:t>
            </a:r>
            <a:r>
              <a:rPr lang="sr-Latn-ME" cap="small" dirty="0"/>
              <a:t> </a:t>
            </a:r>
            <a:r>
              <a:rPr lang="sr-Latn-ME" cap="small" dirty="0" err="1"/>
              <a:t>Latas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99A273-FA58-4EBE-B16C-397CA3A0B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/>
              <a:t>Fenomen nezavršenog romana</a:t>
            </a:r>
          </a:p>
          <a:p>
            <a:r>
              <a:rPr lang="de-AT" dirty="0"/>
              <a:t>H</a:t>
            </a:r>
            <a:r>
              <a:rPr lang="hr-HR" dirty="0" err="1"/>
              <a:t>ipe­r­tek­stu­al­n</a:t>
            </a:r>
            <a:r>
              <a:rPr lang="de-AT" dirty="0"/>
              <a:t>a</a:t>
            </a:r>
            <a:r>
              <a:rPr lang="hr-HR" dirty="0"/>
              <a:t> </a:t>
            </a:r>
            <a:r>
              <a:rPr lang="hr-HR" dirty="0" err="1"/>
              <a:t>navi­ga­ci­j</a:t>
            </a:r>
            <a:r>
              <a:rPr lang="de-AT" dirty="0"/>
              <a:t>a</a:t>
            </a:r>
            <a:r>
              <a:rPr lang="hr-HR" dirty="0"/>
              <a:t> </a:t>
            </a:r>
            <a:endParaRPr lang="de-AT" dirty="0"/>
          </a:p>
          <a:p>
            <a:r>
              <a:rPr lang="hr-HR" dirty="0"/>
              <a:t>19 moguć­no­sti </a:t>
            </a:r>
            <a:endParaRPr lang="de-AT" dirty="0"/>
          </a:p>
          <a:p>
            <a:r>
              <a:rPr lang="hr-HR" dirty="0"/>
              <a:t>342 ver­zi­je kre­ta­nja (19 x 18)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37D186-F3C0-4B31-9701-A85871033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395812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1DFA8F7-D0D7-46D0-9E37-18E3D323E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</a:t>
            </a:fld>
            <a:endParaRPr lang="en-US" altLang="sr-Latn-R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DBF759D-2B00-4C1E-93F1-7E4124A3C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332655"/>
            <a:ext cx="6552728" cy="637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14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97370B-232C-4025-B3C9-533D7CEA7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cap="small" dirty="0"/>
              <a:t>Na </a:t>
            </a:r>
            <a:r>
              <a:rPr lang="de-AT" cap="small" dirty="0" err="1"/>
              <a:t>sun</a:t>
            </a:r>
            <a:r>
              <a:rPr lang="sr-Latn-ME" cap="small" dirty="0" err="1"/>
              <a:t>čanoj</a:t>
            </a:r>
            <a:r>
              <a:rPr lang="sr-Latn-ME" cap="small" dirty="0"/>
              <a:t> strani</a:t>
            </a:r>
            <a:endParaRPr lang="de-DE" cap="small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8D065D-0CB7-4BD6-BFA4-340CD42B1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dirty="0"/>
              <a:t>1. </a:t>
            </a:r>
            <a:r>
              <a:rPr lang="sr-Latn-CS" cap="small" dirty="0"/>
              <a:t>Zanos i stradanje Tome </a:t>
            </a:r>
            <a:r>
              <a:rPr lang="sr-Latn-CS" cap="small" dirty="0" err="1"/>
              <a:t>Galusa</a:t>
            </a:r>
            <a:r>
              <a:rPr lang="sr-Latn-CS" cap="small" dirty="0"/>
              <a:t> </a:t>
            </a:r>
            <a:endParaRPr lang="de-DE" dirty="0"/>
          </a:p>
          <a:p>
            <a:pPr marL="0" indent="0">
              <a:buNone/>
            </a:pPr>
            <a:r>
              <a:rPr lang="sr-Latn-CS" dirty="0"/>
              <a:t>2. </a:t>
            </a:r>
            <a:r>
              <a:rPr lang="sr-Latn-CS" cap="small" dirty="0"/>
              <a:t>Na sunčanoj strani </a:t>
            </a:r>
            <a:endParaRPr lang="de-DE" dirty="0"/>
          </a:p>
          <a:p>
            <a:pPr marL="0" indent="0">
              <a:buNone/>
            </a:pPr>
            <a:r>
              <a:rPr lang="sr-Latn-CS" dirty="0"/>
              <a:t>3. </a:t>
            </a:r>
            <a:r>
              <a:rPr lang="sr-Latn-CS" cap="small" dirty="0"/>
              <a:t>Post</a:t>
            </a:r>
            <a:r>
              <a:rPr lang="de-DE" cap="small" dirty="0"/>
              <a:t>r</a:t>
            </a:r>
            <a:r>
              <a:rPr lang="sr-Latn-CS" cap="small" dirty="0" err="1"/>
              <a:t>užnikovo</a:t>
            </a:r>
            <a:r>
              <a:rPr lang="sr-Latn-CS" cap="small" dirty="0"/>
              <a:t> carstvo (Sunce)</a:t>
            </a:r>
            <a:endParaRPr lang="de-DE" dirty="0"/>
          </a:p>
          <a:p>
            <a:pPr marL="0" indent="0">
              <a:buNone/>
            </a:pPr>
            <a:r>
              <a:rPr lang="sr-Latn-CS" dirty="0"/>
              <a:t>4. </a:t>
            </a:r>
            <a:r>
              <a:rPr lang="sr-Latn-CS" cap="small" dirty="0"/>
              <a:t>U ćeliji broj 115 </a:t>
            </a:r>
            <a:endParaRPr lang="de-DE" dirty="0"/>
          </a:p>
          <a:p>
            <a:pPr marL="0" indent="0">
              <a:buNone/>
            </a:pPr>
            <a:r>
              <a:rPr lang="sr-Latn-CS" dirty="0"/>
              <a:t>5. </a:t>
            </a:r>
            <a:r>
              <a:rPr lang="sr-Latn-CS" cap="small" dirty="0"/>
              <a:t>Iskušenje u ćeliji broj 38 </a:t>
            </a:r>
            <a:endParaRPr lang="de-DE" dirty="0"/>
          </a:p>
          <a:p>
            <a:pPr marL="0" indent="0">
              <a:buNone/>
            </a:pPr>
            <a:r>
              <a:rPr lang="sr-Latn-CS" cap="small" dirty="0"/>
              <a:t>6. Jelena, žena koje nema (</a:t>
            </a:r>
            <a:r>
              <a:rPr lang="sr-Latn-CS" cap="small" dirty="0" err="1"/>
              <a:t>Galusov</a:t>
            </a:r>
            <a:r>
              <a:rPr lang="sr-Latn-CS" cap="small" dirty="0"/>
              <a:t> zapis</a:t>
            </a:r>
            <a:r>
              <a:rPr lang="sr-Latn-CS" dirty="0"/>
              <a:t>)</a:t>
            </a:r>
            <a:endParaRPr lang="de-DE" dirty="0"/>
          </a:p>
          <a:p>
            <a:pPr marL="0" indent="0">
              <a:buNone/>
            </a:pPr>
            <a:r>
              <a:rPr lang="sr-Latn-CS" dirty="0"/>
              <a:t>7. </a:t>
            </a:r>
            <a:r>
              <a:rPr lang="sr-Latn-CS" cap="small" dirty="0"/>
              <a:t>Prokleta istorija 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EDC6F3-0426-49E9-A260-E7D8405CF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139309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465B98-FFD4-4C11-9520-E29B1F542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85B44E-26B8-4596-98AF-01E1F58B5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Poetički modeli</a:t>
            </a:r>
          </a:p>
          <a:p>
            <a:endParaRPr lang="sr-Latn-M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E7EF3EC-4369-4B01-A46B-7AFD04992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8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060136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474E4-9A0F-4442-93EA-12028251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81E8CF-C17F-4C59-8B73-7DB5086EC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Poetički modeli Branka Ćopića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85FED48-6F30-4F7B-8F49-F0B809F1C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9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8597069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Bildschirmpräsentation (4:3)</PresentationFormat>
  <Paragraphs>59</Paragraphs>
  <Slides>23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6" baseType="lpstr">
      <vt:lpstr>宋体</vt:lpstr>
      <vt:lpstr>Arial</vt:lpstr>
      <vt:lpstr>Default Design</vt:lpstr>
      <vt:lpstr>Andrićeva  poetika svjetlosti </vt:lpstr>
      <vt:lpstr>PowerPoint-Präsentation</vt:lpstr>
      <vt:lpstr>PowerPoint-Präsentation</vt:lpstr>
      <vt:lpstr>Andrić</vt:lpstr>
      <vt:lpstr>Omerpaša Latas</vt:lpstr>
      <vt:lpstr>PowerPoint-Präsentation</vt:lpstr>
      <vt:lpstr>Na sunčanoj strani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branko</cp:lastModifiedBy>
  <cp:revision>2847</cp:revision>
  <cp:lastPrinted>2015-09-23T19:03:48Z</cp:lastPrinted>
  <dcterms:created xsi:type="dcterms:W3CDTF">2005-05-16T09:32:41Z</dcterms:created>
  <dcterms:modified xsi:type="dcterms:W3CDTF">2018-10-10T20:23:10Z</dcterms:modified>
</cp:coreProperties>
</file>