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78" autoAdjust="0"/>
  </p:normalViewPr>
  <p:slideViewPr>
    <p:cSldViewPr snapToGrid="0" snapToObjects="1">
      <p:cViewPr varScale="1">
        <p:scale>
          <a:sx n="121" d="100"/>
          <a:sy n="121" d="100"/>
        </p:scale>
        <p:origin x="-20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CC06F-02EE-5F41-942F-3E7F947BF752}" type="datetimeFigureOut">
              <a:rPr lang="ru-RU" smtClean="0"/>
              <a:t>16.11.16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18B62-BBD3-9A48-9603-876F877DF7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8416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40C11-3ECB-3845-B224-4DD2D2FEC2ED}" type="datetimeFigureOut">
              <a:rPr lang="ru-RU" smtClean="0"/>
              <a:t>16.11.16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901D7-A451-8E41-823A-9CAE53F6EE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185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5D46-A8AD-1E42-BAB2-3C6B7FD55892}" type="datetime1">
              <a:rPr lang="ru-RU" smtClean="0"/>
              <a:t>16.11.16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8073-0452-964D-8A3D-0F050F4F3727}" type="datetime1">
              <a:rPr lang="ru-RU" smtClean="0"/>
              <a:t>16.11.16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6E57-0B3C-FF4A-A16F-072F16A547CF}" type="datetime1">
              <a:rPr lang="ru-RU" smtClean="0"/>
              <a:t>16.11.16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182BD697-D502-1F44-8F66-68167BAADA2B}" type="datetime1">
              <a:rPr lang="ru-RU" smtClean="0"/>
              <a:t>16.11.16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 (другой 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84D2D593-54E1-824C-AF95-1E66A585A50D}" type="datetime1">
              <a:rPr lang="ru-RU" smtClean="0"/>
              <a:t>16.11.16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84D2D593-54E1-824C-AF95-1E66A585A50D}" type="datetime1">
              <a:rPr lang="ru-RU" smtClean="0"/>
              <a:t>16.11.16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78F4-673B-4447-8002-2EA6F4EAF8D8}" type="datetime1">
              <a:rPr lang="ru-RU" smtClean="0"/>
              <a:t>16.11.16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B9FA-6173-C74B-B34B-9B0FB4081C08}" type="datetime1">
              <a:rPr lang="ru-RU" smtClean="0"/>
              <a:t>16.11.16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71217-FC8C-A845-9D72-953FF2936C31}" type="datetime1">
              <a:rPr lang="ru-RU" smtClean="0"/>
              <a:t>16.11.16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57D0C-3174-C741-A54D-0FD5AAF9C0A6}" type="datetime1">
              <a:rPr lang="ru-RU" smtClean="0"/>
              <a:t>16.11.16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B84F-0821-1C48-A0C3-31421CD07FAE}" type="datetime1">
              <a:rPr lang="ru-RU" smtClean="0"/>
              <a:t>16.11.16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6058-C947-C744-AB24-B11350D562DA}" type="datetime1">
              <a:rPr lang="ru-RU" smtClean="0"/>
              <a:t>16.11.16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, вверху и в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D593-54E1-824C-AF95-1E66A585A50D}" type="datetime1">
              <a:rPr lang="ru-RU" smtClean="0"/>
              <a:t>16.11.16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D593-54E1-824C-AF95-1E66A585A50D}" type="datetime1">
              <a:rPr lang="ru-RU" smtClean="0"/>
              <a:t>16.11.16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D593-54E1-824C-AF95-1E66A585A50D}" type="datetime1">
              <a:rPr lang="ru-RU" smtClean="0"/>
              <a:t>16.11.16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9E98-A7AF-8E41-B9D8-4B9618AC4A15}" type="datetime1">
              <a:rPr lang="ru-RU" smtClean="0"/>
              <a:t>16.11.16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4D2D593-54E1-824C-AF95-1E66A585A50D}" type="datetime1">
              <a:rPr lang="ru-RU" smtClean="0"/>
              <a:t>16.11.16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87" r:id="rId15"/>
    <p:sldLayoutId id="2147483988" r:id="rId1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dLeonit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olit.net/author/4953/ebook/.../andrich.../baryishny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Название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1800" dirty="0" smtClean="0">
                <a:latin typeface="Arial"/>
                <a:cs typeface="Arial"/>
              </a:rPr>
              <a:t>О.Ф. Леонтьева (Киев)</a:t>
            </a:r>
            <a:br>
              <a:rPr lang="ru-RU" sz="1800" dirty="0" smtClean="0">
                <a:latin typeface="Arial"/>
                <a:cs typeface="Arial"/>
              </a:rPr>
            </a:br>
            <a:r>
              <a:rPr lang="ru-RU" sz="3600" dirty="0" smtClean="0">
                <a:latin typeface="Arial"/>
                <a:cs typeface="Arial"/>
              </a:rPr>
              <a:t/>
            </a:r>
            <a:br>
              <a:rPr lang="ru-RU" sz="3600" dirty="0" smtClean="0">
                <a:latin typeface="Arial"/>
                <a:cs typeface="Arial"/>
              </a:rPr>
            </a:br>
            <a:r>
              <a:rPr lang="ru-RU" sz="1800" dirty="0" smtClean="0">
                <a:latin typeface="Arial"/>
                <a:cs typeface="Arial"/>
              </a:rPr>
              <a:t>кафедра иностранных языков</a:t>
            </a:r>
            <a:br>
              <a:rPr lang="ru-RU" sz="1800" dirty="0" smtClean="0">
                <a:latin typeface="Arial"/>
                <a:cs typeface="Arial"/>
              </a:rPr>
            </a:br>
            <a:r>
              <a:rPr lang="ru-RU" sz="1800" dirty="0" smtClean="0">
                <a:latin typeface="Arial"/>
                <a:cs typeface="Arial"/>
              </a:rPr>
              <a:t>Университет экономики и права «КРОК»</a:t>
            </a:r>
            <a:br>
              <a:rPr lang="ru-RU" sz="1800" dirty="0" smtClean="0">
                <a:latin typeface="Arial"/>
                <a:cs typeface="Arial"/>
              </a:rPr>
            </a:br>
            <a:r>
              <a:rPr lang="ru-RU" sz="1400" dirty="0" smtClean="0">
                <a:latin typeface="Arial"/>
                <a:cs typeface="Arial"/>
              </a:rPr>
              <a:t/>
            </a:r>
            <a:br>
              <a:rPr lang="ru-RU" sz="1400" dirty="0" smtClean="0">
                <a:latin typeface="Arial"/>
                <a:cs typeface="Arial"/>
              </a:rPr>
            </a:br>
            <a:r>
              <a:rPr lang="en-US" sz="1400" u="sng" dirty="0" smtClean="0">
                <a:latin typeface="Arial"/>
                <a:cs typeface="Arial"/>
                <a:hlinkClick r:id="rId2"/>
              </a:rPr>
              <a:t>dLeonit@gmail.com</a:t>
            </a:r>
            <a:r>
              <a:rPr lang="ru-RU" sz="1400" u="sng" dirty="0" smtClean="0">
                <a:latin typeface="Arial"/>
                <a:cs typeface="Arial"/>
              </a:rPr>
              <a:t/>
            </a:r>
            <a:br>
              <a:rPr lang="ru-RU" sz="1400" u="sng" dirty="0" smtClean="0">
                <a:latin typeface="Arial"/>
                <a:cs typeface="Arial"/>
              </a:rPr>
            </a:br>
            <a:r>
              <a:rPr lang="ru-RU" sz="1400" u="sng" dirty="0" smtClean="0">
                <a:latin typeface="Arial"/>
                <a:cs typeface="Arial"/>
              </a:rPr>
              <a:t/>
            </a:r>
            <a:br>
              <a:rPr lang="ru-RU" sz="1400" u="sng" dirty="0" smtClean="0">
                <a:latin typeface="Arial"/>
                <a:cs typeface="Arial"/>
              </a:rPr>
            </a:br>
            <a:r>
              <a:rPr lang="ru-RU" sz="2000" b="1" dirty="0" smtClean="0">
                <a:latin typeface="Arial"/>
                <a:cs typeface="Arial"/>
              </a:rPr>
              <a:t>Смысловые </a:t>
            </a:r>
            <a:r>
              <a:rPr lang="ru-RU" sz="2000" b="1" dirty="0" err="1" smtClean="0">
                <a:latin typeface="Arial"/>
                <a:cs typeface="Arial"/>
              </a:rPr>
              <a:t>конституенты</a:t>
            </a:r>
            <a:r>
              <a:rPr lang="ru-RU" sz="2000" b="1" dirty="0" smtClean="0">
                <a:latin typeface="Arial"/>
                <a:cs typeface="Arial"/>
              </a:rPr>
              <a:t> в архетипическом пространстве образа мира Барышни</a:t>
            </a:r>
            <a:br>
              <a:rPr lang="ru-RU" sz="2000" b="1" dirty="0" smtClean="0">
                <a:latin typeface="Arial"/>
                <a:cs typeface="Arial"/>
              </a:rPr>
            </a:br>
            <a:r>
              <a:rPr lang="ru-RU" sz="2000" b="1" dirty="0">
                <a:latin typeface="Arial"/>
                <a:cs typeface="Arial"/>
              </a:rPr>
              <a:t/>
            </a:r>
            <a:br>
              <a:rPr lang="ru-RU" sz="2000" b="1" dirty="0">
                <a:latin typeface="Arial"/>
                <a:cs typeface="Arial"/>
              </a:rPr>
            </a:br>
            <a:r>
              <a:rPr lang="en-US" sz="1800" dirty="0" smtClean="0">
                <a:latin typeface="Arial"/>
                <a:cs typeface="Arial"/>
              </a:rPr>
              <a:t/>
            </a:r>
            <a:br>
              <a:rPr lang="en-US" sz="1800" dirty="0" smtClean="0">
                <a:latin typeface="Arial"/>
                <a:cs typeface="Arial"/>
              </a:rPr>
            </a:br>
            <a:endParaRPr lang="ru-RU" sz="1800" dirty="0">
              <a:latin typeface="Arial"/>
              <a:cs typeface="Arial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1600" dirty="0" smtClean="0">
                <a:latin typeface="Arial"/>
                <a:cs typeface="Arial"/>
              </a:rPr>
              <a:t>9 Симпозиум</a:t>
            </a:r>
          </a:p>
          <a:p>
            <a:pPr algn="ctr"/>
            <a:endParaRPr lang="ru-RU" dirty="0" smtClean="0"/>
          </a:p>
          <a:p>
            <a:pPr algn="ctr"/>
            <a:r>
              <a:rPr lang="ru-RU" sz="1600" dirty="0" smtClean="0">
                <a:latin typeface="Arial"/>
                <a:cs typeface="Arial"/>
              </a:rPr>
              <a:t>Белград, 17-19.11.2016</a:t>
            </a:r>
            <a:endParaRPr lang="ru-RU" sz="1600" dirty="0">
              <a:latin typeface="Arial"/>
              <a:cs typeface="Arial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616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Arial"/>
                <a:cs typeface="Arial"/>
              </a:rPr>
              <a:t>в</a:t>
            </a:r>
            <a:r>
              <a:rPr lang="ru-RU" sz="2800" dirty="0" smtClean="0">
                <a:latin typeface="Arial"/>
                <a:cs typeface="Arial"/>
              </a:rPr>
              <a:t>) </a:t>
            </a:r>
            <a:r>
              <a:rPr lang="en-US" sz="2800" dirty="0" err="1" smtClean="0">
                <a:latin typeface="Arial"/>
                <a:cs typeface="Arial"/>
              </a:rPr>
              <a:t>общество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как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генетическая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составляющая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не-отрицаемая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не-принимаемая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ею</a:t>
            </a:r>
            <a:r>
              <a:rPr lang="en-US" sz="2800" dirty="0">
                <a:latin typeface="Arial"/>
                <a:cs typeface="Arial"/>
              </a:rPr>
              <a:t> (</a:t>
            </a:r>
            <a:r>
              <a:rPr lang="en-US" sz="2800" dirty="0" err="1">
                <a:latin typeface="Arial"/>
                <a:cs typeface="Arial"/>
              </a:rPr>
              <a:t>общество</a:t>
            </a:r>
            <a:r>
              <a:rPr lang="en-US" sz="2800" dirty="0">
                <a:latin typeface="Arial"/>
                <a:cs typeface="Arial"/>
              </a:rPr>
              <a:t>=</a:t>
            </a:r>
            <a:r>
              <a:rPr lang="en-US" sz="2800" dirty="0" err="1">
                <a:latin typeface="Arial"/>
                <a:cs typeface="Arial"/>
              </a:rPr>
              <a:t>мать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общество</a:t>
            </a:r>
            <a:r>
              <a:rPr lang="en-US" sz="2800" dirty="0">
                <a:latin typeface="Arial"/>
                <a:cs typeface="Arial"/>
              </a:rPr>
              <a:t>=</a:t>
            </a:r>
            <a:r>
              <a:rPr lang="en-US" sz="2800" dirty="0" err="1">
                <a:latin typeface="Arial"/>
                <a:cs typeface="Arial"/>
              </a:rPr>
              <a:t>друзья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отца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общество</a:t>
            </a:r>
            <a:r>
              <a:rPr lang="en-US" sz="2800" dirty="0">
                <a:latin typeface="Arial"/>
                <a:cs typeface="Arial"/>
              </a:rPr>
              <a:t>=</a:t>
            </a:r>
            <a:r>
              <a:rPr lang="en-US" sz="2800" dirty="0" err="1">
                <a:latin typeface="Arial"/>
                <a:cs typeface="Arial"/>
              </a:rPr>
              <a:t>родственники</a:t>
            </a:r>
            <a:r>
              <a:rPr lang="en-US" sz="2800" dirty="0">
                <a:latin typeface="Arial"/>
                <a:cs typeface="Arial"/>
              </a:rPr>
              <a:t>).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76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/>
                <a:cs typeface="Arial"/>
              </a:rPr>
              <a:t>Первая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микротема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сознания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пространственном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архетипе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образа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мира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Барышни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проявляется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бинарной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оппозиции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b="1" i="1" dirty="0" err="1">
                <a:latin typeface="Arial"/>
                <a:cs typeface="Arial"/>
              </a:rPr>
              <a:t>дом</a:t>
            </a:r>
            <a:r>
              <a:rPr lang="en-US" sz="2800" b="1" i="1" dirty="0">
                <a:latin typeface="Arial"/>
                <a:cs typeface="Arial"/>
              </a:rPr>
              <a:t>/</a:t>
            </a:r>
            <a:r>
              <a:rPr lang="en-US" sz="2800" b="1" i="1" dirty="0" err="1">
                <a:latin typeface="Arial"/>
                <a:cs typeface="Arial"/>
              </a:rPr>
              <a:t>анти-дом</a:t>
            </a:r>
            <a:r>
              <a:rPr lang="en-US" sz="2800" dirty="0">
                <a:latin typeface="Arial"/>
                <a:cs typeface="Arial"/>
              </a:rPr>
              <a:t> (</a:t>
            </a:r>
            <a:r>
              <a:rPr lang="en-US" sz="2800" dirty="0" err="1">
                <a:latin typeface="Arial"/>
                <a:cs typeface="Arial"/>
              </a:rPr>
              <a:t>свое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пространство</a:t>
            </a:r>
            <a:r>
              <a:rPr lang="en-US" sz="2800" dirty="0">
                <a:latin typeface="Arial"/>
                <a:cs typeface="Arial"/>
              </a:rPr>
              <a:t>/</a:t>
            </a:r>
            <a:r>
              <a:rPr lang="en-US" sz="2800" dirty="0" err="1">
                <a:latin typeface="Arial"/>
                <a:cs typeface="Arial"/>
              </a:rPr>
              <a:t>чужое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пространство</a:t>
            </a:r>
            <a:r>
              <a:rPr lang="en-US" sz="2800" dirty="0">
                <a:latin typeface="Arial"/>
                <a:cs typeface="Arial"/>
              </a:rPr>
              <a:t>)</a:t>
            </a:r>
            <a:r>
              <a:rPr lang="en-US" sz="2800" dirty="0">
                <a:latin typeface="Arial"/>
                <a:cs typeface="Arial"/>
              </a:rPr>
              <a:t>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80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Arial"/>
                <a:cs typeface="Arial"/>
              </a:rPr>
              <a:t>Второй </a:t>
            </a:r>
            <a:r>
              <a:rPr lang="ru-RU" sz="2800" dirty="0" err="1" smtClean="0">
                <a:latin typeface="Arial"/>
                <a:cs typeface="Arial"/>
              </a:rPr>
              <a:t>микротемой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является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переход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от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внешнего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внутреннему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то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есть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оппозиция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добро</a:t>
            </a:r>
            <a:r>
              <a:rPr lang="ru-RU" sz="2800" dirty="0">
                <a:latin typeface="Arial"/>
                <a:cs typeface="Arial"/>
              </a:rPr>
              <a:t>–</a:t>
            </a:r>
            <a:r>
              <a:rPr lang="en-US" sz="2800" dirty="0" err="1">
                <a:latin typeface="Arial"/>
                <a:cs typeface="Arial"/>
              </a:rPr>
              <a:t>зло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уровня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внешнего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дом</a:t>
            </a:r>
            <a:r>
              <a:rPr lang="en-US" sz="2800" dirty="0">
                <a:latin typeface="Arial"/>
                <a:cs typeface="Arial"/>
              </a:rPr>
              <a:t>=</a:t>
            </a:r>
            <a:r>
              <a:rPr lang="en-US" sz="2800" dirty="0" err="1">
                <a:latin typeface="Arial"/>
                <a:cs typeface="Arial"/>
              </a:rPr>
              <a:t>отец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дом</a:t>
            </a:r>
            <a:r>
              <a:rPr lang="en-US" sz="2800" dirty="0">
                <a:latin typeface="Arial"/>
                <a:cs typeface="Arial"/>
              </a:rPr>
              <a:t>=</a:t>
            </a:r>
            <a:r>
              <a:rPr lang="en-US" sz="2800" dirty="0" err="1">
                <a:latin typeface="Arial"/>
                <a:cs typeface="Arial"/>
              </a:rPr>
              <a:t>дядюшка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Владо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концептуализируется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сознанием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внутренюю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перспективу</a:t>
            </a:r>
            <a:r>
              <a:rPr lang="ru-RU" sz="2800" dirty="0">
                <a:latin typeface="Arial"/>
                <a:cs typeface="Arial"/>
              </a:rPr>
              <a:t>.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82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фокусируется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микросознанием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тему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b="1" i="1" dirty="0" err="1">
                <a:latin typeface="Arial"/>
                <a:cs typeface="Arial"/>
              </a:rPr>
              <a:t>завет</a:t>
            </a:r>
            <a:r>
              <a:rPr lang="en-US" sz="2800" dirty="0">
                <a:latin typeface="Arial"/>
                <a:cs typeface="Arial"/>
              </a:rPr>
              <a:t>,  </a:t>
            </a:r>
            <a:r>
              <a:rPr lang="en-US" sz="2800" dirty="0" err="1">
                <a:latin typeface="Arial"/>
                <a:cs typeface="Arial"/>
              </a:rPr>
              <a:t>смысловыми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конституентами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которого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выступают</a:t>
            </a:r>
            <a:r>
              <a:rPr lang="ru-RU" sz="2800" dirty="0" smtClean="0">
                <a:latin typeface="Arial"/>
                <a:cs typeface="Arial"/>
              </a:rPr>
              <a:t>: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endParaRPr lang="ru-RU" sz="2800" dirty="0" smtClean="0">
              <a:latin typeface="Arial"/>
              <a:cs typeface="Arial"/>
            </a:endParaRPr>
          </a:p>
          <a:p>
            <a:r>
              <a:rPr lang="en-US" sz="2800" dirty="0" err="1" smtClean="0">
                <a:latin typeface="Arial"/>
                <a:cs typeface="Arial"/>
              </a:rPr>
              <a:t>а</a:t>
            </a:r>
            <a:r>
              <a:rPr lang="en-US" sz="2800" dirty="0">
                <a:latin typeface="Arial"/>
                <a:cs typeface="Arial"/>
              </a:rPr>
              <a:t>) </a:t>
            </a:r>
            <a:r>
              <a:rPr lang="en-US" sz="2800" dirty="0" err="1">
                <a:latin typeface="Arial"/>
                <a:cs typeface="Arial"/>
              </a:rPr>
              <a:t>совет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наказ</a:t>
            </a:r>
            <a:r>
              <a:rPr lang="en-US" sz="2800" dirty="0">
                <a:latin typeface="Arial"/>
                <a:cs typeface="Arial"/>
              </a:rPr>
              <a:t>, </a:t>
            </a:r>
            <a:endParaRPr lang="ru-RU" sz="2800" dirty="0" smtClean="0">
              <a:latin typeface="Arial"/>
              <a:cs typeface="Arial"/>
            </a:endParaRPr>
          </a:p>
          <a:p>
            <a:r>
              <a:rPr lang="en-US" sz="2800" dirty="0" err="1" smtClean="0">
                <a:latin typeface="Arial"/>
                <a:cs typeface="Arial"/>
              </a:rPr>
              <a:t>б</a:t>
            </a:r>
            <a:r>
              <a:rPr lang="en-US" sz="2800" dirty="0">
                <a:latin typeface="Arial"/>
                <a:cs typeface="Arial"/>
              </a:rPr>
              <a:t>) </a:t>
            </a:r>
            <a:r>
              <a:rPr lang="en-US" sz="2800" dirty="0" err="1">
                <a:latin typeface="Arial"/>
                <a:cs typeface="Arial"/>
              </a:rPr>
              <a:t>основа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свободы</a:t>
            </a:r>
            <a:r>
              <a:rPr lang="en-US" sz="2800" dirty="0">
                <a:latin typeface="Arial"/>
                <a:cs typeface="Arial"/>
              </a:rPr>
              <a:t>, </a:t>
            </a:r>
            <a:endParaRPr lang="ru-RU" sz="2800" dirty="0" smtClean="0">
              <a:latin typeface="Arial"/>
              <a:cs typeface="Arial"/>
            </a:endParaRPr>
          </a:p>
          <a:p>
            <a:r>
              <a:rPr lang="en-US" sz="2800" dirty="0" err="1" smtClean="0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) </a:t>
            </a:r>
            <a:r>
              <a:rPr lang="en-US" sz="2800" dirty="0" err="1">
                <a:latin typeface="Arial"/>
                <a:cs typeface="Arial"/>
              </a:rPr>
              <a:t>свободный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выбор</a:t>
            </a:r>
            <a:endParaRPr lang="en-US" sz="2800" dirty="0">
              <a:latin typeface="Arial"/>
              <a:cs typeface="Arial"/>
            </a:endParaRPr>
          </a:p>
          <a:p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76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/>
                <a:cs typeface="Arial"/>
              </a:rPr>
              <a:t>Первым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шагом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её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свободы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является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шаг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убийству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анти-</a:t>
            </a:r>
            <a:r>
              <a:rPr lang="en-US" sz="2800" dirty="0" err="1" smtClean="0">
                <a:latin typeface="Arial"/>
                <a:cs typeface="Arial"/>
              </a:rPr>
              <a:t>дома</a:t>
            </a:r>
            <a:r>
              <a:rPr lang="en-US" sz="2800" dirty="0" smtClean="0">
                <a:latin typeface="Arial"/>
                <a:cs typeface="Arial"/>
              </a:rPr>
              <a:t>. </a:t>
            </a:r>
            <a:r>
              <a:rPr lang="en-US" sz="2800" dirty="0" err="1">
                <a:latin typeface="Arial"/>
                <a:cs typeface="Arial"/>
              </a:rPr>
              <a:t>Переход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от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внешнего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внутреннему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сопровождается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огромным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желанием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наказать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анти-</a:t>
            </a:r>
            <a:r>
              <a:rPr lang="en-US" sz="2800" dirty="0" err="1" smtClean="0">
                <a:latin typeface="Arial"/>
                <a:cs typeface="Arial"/>
              </a:rPr>
              <a:t>дом</a:t>
            </a:r>
            <a:r>
              <a:rPr lang="en-US" sz="2800" dirty="0" smtClean="0">
                <a:latin typeface="Arial"/>
                <a:cs typeface="Arial"/>
              </a:rPr>
              <a:t> (</a:t>
            </a:r>
            <a:r>
              <a:rPr lang="en-US" sz="2800" dirty="0" err="1">
                <a:latin typeface="Arial"/>
                <a:cs typeface="Arial"/>
              </a:rPr>
              <a:t>что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происходит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нищие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родственники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обычные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просящие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др</a:t>
            </a:r>
            <a:r>
              <a:rPr lang="en-US" sz="2800" dirty="0">
                <a:latin typeface="Arial"/>
                <a:cs typeface="Arial"/>
              </a:rPr>
              <a:t>.).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99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err="1">
                <a:latin typeface="Arial"/>
                <a:cs typeface="Arial"/>
              </a:rPr>
              <a:t>Но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внутренний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дом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требует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своей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концептуализации</a:t>
            </a:r>
            <a:r>
              <a:rPr lang="en-US" sz="2800" dirty="0">
                <a:latin typeface="Arial"/>
                <a:cs typeface="Arial"/>
              </a:rPr>
              <a:t>. </a:t>
            </a:r>
            <a:r>
              <a:rPr lang="en-US" sz="2800" dirty="0" err="1">
                <a:latin typeface="Arial"/>
                <a:cs typeface="Arial"/>
              </a:rPr>
              <a:t>Он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концептуализируется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b="1" i="1" dirty="0" err="1">
                <a:latin typeface="Arial"/>
                <a:cs typeface="Arial"/>
              </a:rPr>
              <a:t>завете</a:t>
            </a:r>
            <a:r>
              <a:rPr lang="en-US" sz="2800" b="1" i="1" dirty="0">
                <a:latin typeface="Arial"/>
                <a:cs typeface="Arial"/>
              </a:rPr>
              <a:t> </a:t>
            </a:r>
            <a:r>
              <a:rPr lang="en-US" sz="2800" b="1" i="1" dirty="0" err="1">
                <a:latin typeface="Arial"/>
                <a:cs typeface="Arial"/>
              </a:rPr>
              <a:t>отца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как</a:t>
            </a:r>
            <a:r>
              <a:rPr lang="en-US" sz="2800" dirty="0">
                <a:latin typeface="Arial"/>
                <a:cs typeface="Arial"/>
              </a:rPr>
              <a:t>  </a:t>
            </a:r>
            <a:r>
              <a:rPr lang="en-US" sz="2800" dirty="0" err="1">
                <a:latin typeface="Arial"/>
                <a:cs typeface="Arial"/>
              </a:rPr>
              <a:t>основе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её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свободы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свободного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выбора</a:t>
            </a:r>
            <a:r>
              <a:rPr lang="en-US" sz="2800" dirty="0">
                <a:latin typeface="Arial"/>
                <a:cs typeface="Arial"/>
              </a:rPr>
              <a:t>.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8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/>
                <a:cs typeface="Arial"/>
              </a:rPr>
              <a:t>Становлению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внутреннего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дома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или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дома-сердца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способствует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дядюшка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Владо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котором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уживались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ru-RU" sz="2800" i="1" dirty="0">
                <a:latin typeface="Arial"/>
                <a:cs typeface="Arial"/>
              </a:rPr>
              <a:t>„</a:t>
            </a:r>
            <a:r>
              <a:rPr lang="en-US" sz="2800" i="1" dirty="0" err="1">
                <a:latin typeface="Arial"/>
                <a:cs typeface="Arial"/>
              </a:rPr>
              <a:t>столь</a:t>
            </a:r>
            <a:r>
              <a:rPr lang="en-US" sz="2800" i="1" dirty="0">
                <a:latin typeface="Arial"/>
                <a:cs typeface="Arial"/>
              </a:rPr>
              <a:t> </a:t>
            </a:r>
            <a:r>
              <a:rPr lang="en-US" sz="2800" i="1" dirty="0" err="1">
                <a:latin typeface="Arial"/>
                <a:cs typeface="Arial"/>
              </a:rPr>
              <a:t>противоположные</a:t>
            </a:r>
            <a:r>
              <a:rPr lang="en-US" sz="2800" i="1" dirty="0">
                <a:latin typeface="Arial"/>
                <a:cs typeface="Arial"/>
              </a:rPr>
              <a:t> </a:t>
            </a:r>
            <a:r>
              <a:rPr lang="en-US" sz="2800" i="1" dirty="0" err="1">
                <a:latin typeface="Arial"/>
                <a:cs typeface="Arial"/>
              </a:rPr>
              <a:t>проявления</a:t>
            </a:r>
            <a:r>
              <a:rPr lang="en-US" sz="2800" i="1" dirty="0">
                <a:latin typeface="Arial"/>
                <a:cs typeface="Arial"/>
              </a:rPr>
              <a:t> </a:t>
            </a:r>
            <a:r>
              <a:rPr lang="en-US" sz="2800" i="1" dirty="0" err="1">
                <a:latin typeface="Arial"/>
                <a:cs typeface="Arial"/>
              </a:rPr>
              <a:t>духа</a:t>
            </a:r>
            <a:r>
              <a:rPr lang="en-US" sz="2800" i="1" dirty="0">
                <a:latin typeface="Arial"/>
                <a:cs typeface="Arial"/>
              </a:rPr>
              <a:t> </a:t>
            </a:r>
            <a:r>
              <a:rPr lang="en-US" sz="2800" i="1" dirty="0" err="1">
                <a:latin typeface="Arial"/>
                <a:cs typeface="Arial"/>
              </a:rPr>
              <a:t>и</a:t>
            </a:r>
            <a:r>
              <a:rPr lang="en-US" sz="2800" i="1" dirty="0">
                <a:latin typeface="Arial"/>
                <a:cs typeface="Arial"/>
              </a:rPr>
              <a:t> </a:t>
            </a:r>
            <a:r>
              <a:rPr lang="en-US" sz="2800" i="1" dirty="0" err="1">
                <a:latin typeface="Arial"/>
                <a:cs typeface="Arial"/>
              </a:rPr>
              <a:t>тела</a:t>
            </a:r>
            <a:r>
              <a:rPr lang="en-US" sz="2800" i="1" dirty="0">
                <a:latin typeface="Arial"/>
                <a:cs typeface="Arial"/>
              </a:rPr>
              <a:t> – </a:t>
            </a:r>
            <a:r>
              <a:rPr lang="en-US" sz="2800" i="1" dirty="0" err="1">
                <a:latin typeface="Arial"/>
                <a:cs typeface="Arial"/>
              </a:rPr>
              <a:t>одаренность</a:t>
            </a:r>
            <a:r>
              <a:rPr lang="en-US" sz="2800" i="1" dirty="0">
                <a:latin typeface="Arial"/>
                <a:cs typeface="Arial"/>
              </a:rPr>
              <a:t>, </a:t>
            </a:r>
            <a:r>
              <a:rPr lang="en-US" sz="2800" i="1" dirty="0" err="1">
                <a:latin typeface="Arial"/>
                <a:cs typeface="Arial"/>
              </a:rPr>
              <a:t>красота</a:t>
            </a:r>
            <a:r>
              <a:rPr lang="en-US" sz="2800" i="1" dirty="0">
                <a:latin typeface="Arial"/>
                <a:cs typeface="Arial"/>
              </a:rPr>
              <a:t>, </a:t>
            </a:r>
            <a:r>
              <a:rPr lang="en-US" sz="2800" i="1" dirty="0" err="1">
                <a:latin typeface="Arial"/>
                <a:cs typeface="Arial"/>
              </a:rPr>
              <a:t>доброта</a:t>
            </a:r>
            <a:r>
              <a:rPr lang="en-US" sz="2800" i="1" dirty="0">
                <a:latin typeface="Arial"/>
                <a:cs typeface="Arial"/>
              </a:rPr>
              <a:t> </a:t>
            </a:r>
            <a:r>
              <a:rPr lang="en-US" sz="2800" i="1" dirty="0" err="1">
                <a:latin typeface="Arial"/>
                <a:cs typeface="Arial"/>
              </a:rPr>
              <a:t>и</a:t>
            </a:r>
            <a:r>
              <a:rPr lang="en-US" sz="2800" i="1" dirty="0">
                <a:latin typeface="Arial"/>
                <a:cs typeface="Arial"/>
              </a:rPr>
              <a:t> </a:t>
            </a:r>
            <a:r>
              <a:rPr lang="en-US" sz="2800" i="1" dirty="0" err="1">
                <a:latin typeface="Arial"/>
                <a:cs typeface="Arial"/>
              </a:rPr>
              <a:t>нерадивость</a:t>
            </a:r>
            <a:r>
              <a:rPr lang="en-US" sz="2800" i="1" dirty="0">
                <a:latin typeface="Arial"/>
                <a:cs typeface="Arial"/>
              </a:rPr>
              <a:t>, </a:t>
            </a:r>
            <a:r>
              <a:rPr lang="en-US" sz="2800" i="1" dirty="0" err="1">
                <a:latin typeface="Arial"/>
                <a:cs typeface="Arial"/>
              </a:rPr>
              <a:t>разврат</a:t>
            </a:r>
            <a:r>
              <a:rPr lang="en-US" sz="2800" i="1" dirty="0">
                <a:latin typeface="Arial"/>
                <a:cs typeface="Arial"/>
              </a:rPr>
              <a:t>, </a:t>
            </a:r>
            <a:r>
              <a:rPr lang="en-US" sz="2800" i="1" dirty="0" err="1">
                <a:latin typeface="Arial"/>
                <a:cs typeface="Arial"/>
              </a:rPr>
              <a:t>мотовство</a:t>
            </a:r>
            <a:r>
              <a:rPr lang="en-US" sz="2800" i="1" dirty="0">
                <a:latin typeface="Arial"/>
                <a:cs typeface="Arial"/>
              </a:rPr>
              <a:t>, </a:t>
            </a:r>
            <a:r>
              <a:rPr lang="en-US" sz="2800" i="1" dirty="0" err="1">
                <a:latin typeface="Arial"/>
                <a:cs typeface="Arial"/>
              </a:rPr>
              <a:t>граничащее</a:t>
            </a:r>
            <a:r>
              <a:rPr lang="en-US" sz="2800" i="1" dirty="0">
                <a:latin typeface="Arial"/>
                <a:cs typeface="Arial"/>
              </a:rPr>
              <a:t> </a:t>
            </a:r>
            <a:r>
              <a:rPr lang="en-US" sz="2800" i="1" dirty="0" err="1">
                <a:latin typeface="Arial"/>
                <a:cs typeface="Arial"/>
              </a:rPr>
              <a:t>с</a:t>
            </a:r>
            <a:r>
              <a:rPr lang="en-US" sz="2800" i="1" dirty="0">
                <a:latin typeface="Arial"/>
                <a:cs typeface="Arial"/>
              </a:rPr>
              <a:t> </a:t>
            </a:r>
            <a:r>
              <a:rPr lang="en-US" sz="2800" i="1" dirty="0" err="1">
                <a:latin typeface="Arial"/>
                <a:cs typeface="Arial"/>
              </a:rPr>
              <a:t>безумием</a:t>
            </a:r>
            <a:r>
              <a:rPr lang="ru-RU" sz="2800" i="1" dirty="0">
                <a:latin typeface="Arial"/>
                <a:cs typeface="Arial"/>
              </a:rPr>
              <a:t>“</a:t>
            </a:r>
            <a:r>
              <a:rPr lang="ru-RU" sz="2800" dirty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(</a:t>
            </a:r>
            <a:r>
              <a:rPr lang="en-US" sz="2800" dirty="0" err="1">
                <a:latin typeface="Arial"/>
                <a:cs typeface="Arial"/>
              </a:rPr>
              <a:t>Андрич</a:t>
            </a:r>
            <a:r>
              <a:rPr lang="en-US" sz="2800" dirty="0">
                <a:latin typeface="Arial"/>
                <a:cs typeface="Arial"/>
              </a:rPr>
              <a:t> 84: 2)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25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/>
                <a:cs typeface="Arial"/>
              </a:rPr>
              <a:t>Именно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её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восприятие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свободы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он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заложил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следующую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бинарную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оппозицию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b="1" i="1" dirty="0" err="1">
                <a:latin typeface="Arial"/>
                <a:cs typeface="Arial"/>
              </a:rPr>
              <a:t>дух</a:t>
            </a:r>
            <a:r>
              <a:rPr lang="en-US" sz="2800" b="1" i="1" dirty="0">
                <a:latin typeface="Arial"/>
                <a:cs typeface="Arial"/>
              </a:rPr>
              <a:t>/</a:t>
            </a:r>
            <a:r>
              <a:rPr lang="en-US" sz="2800" b="1" i="1" dirty="0" err="1" smtClean="0">
                <a:latin typeface="Arial"/>
                <a:cs typeface="Arial"/>
              </a:rPr>
              <a:t>тело</a:t>
            </a:r>
            <a:r>
              <a:rPr lang="en-US" sz="2800" dirty="0" smtClean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где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дух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ru-RU" sz="2800" dirty="0">
                <a:latin typeface="Arial"/>
                <a:cs typeface="Arial"/>
              </a:rPr>
              <a:t>– </a:t>
            </a:r>
            <a:r>
              <a:rPr lang="en-US" sz="2800" dirty="0" err="1">
                <a:latin typeface="Arial"/>
                <a:cs typeface="Arial"/>
              </a:rPr>
              <a:t>это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безграничное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многомерное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чистое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счастливое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светлое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пространство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пространство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свободы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тело</a:t>
            </a:r>
            <a:r>
              <a:rPr lang="en-US" sz="2800" dirty="0">
                <a:latin typeface="Arial"/>
                <a:cs typeface="Arial"/>
              </a:rPr>
              <a:t> – </a:t>
            </a:r>
            <a:r>
              <a:rPr lang="en-US" sz="2800" dirty="0" err="1" smtClean="0">
                <a:latin typeface="Arial"/>
                <a:cs typeface="Arial"/>
              </a:rPr>
              <a:t>греховное</a:t>
            </a:r>
            <a:r>
              <a:rPr lang="en-US" sz="2800" dirty="0" smtClean="0">
                <a:latin typeface="Arial"/>
                <a:cs typeface="Arial"/>
              </a:rPr>
              <a:t>, </a:t>
            </a:r>
            <a:r>
              <a:rPr lang="en-US" sz="2800" dirty="0" err="1" smtClean="0">
                <a:latin typeface="Arial"/>
                <a:cs typeface="Arial"/>
              </a:rPr>
              <a:t>ограниченное</a:t>
            </a:r>
            <a:r>
              <a:rPr lang="en-US" sz="2800" dirty="0" smtClean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паразитирущее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свободе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духа</a:t>
            </a:r>
            <a:r>
              <a:rPr lang="en-US" sz="2800" dirty="0">
                <a:latin typeface="Arial"/>
                <a:cs typeface="Arial"/>
              </a:rPr>
              <a:t>.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22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err="1">
                <a:latin typeface="Arial"/>
                <a:cs typeface="Arial"/>
              </a:rPr>
              <a:t>П</a:t>
            </a:r>
            <a:r>
              <a:rPr lang="en-US" sz="2800" dirty="0" err="1" smtClean="0">
                <a:latin typeface="Arial"/>
                <a:cs typeface="Arial"/>
              </a:rPr>
              <a:t>ространственным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архетипом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её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образа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мира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становится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пара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b="1" dirty="0" err="1">
                <a:latin typeface="Arial"/>
                <a:cs typeface="Arial"/>
              </a:rPr>
              <a:t>дом</a:t>
            </a:r>
            <a:r>
              <a:rPr lang="en-US" sz="2800" b="1" dirty="0">
                <a:latin typeface="Arial"/>
                <a:cs typeface="Arial"/>
              </a:rPr>
              <a:t>/</a:t>
            </a:r>
            <a:r>
              <a:rPr lang="en-US" sz="2800" b="1" dirty="0" err="1">
                <a:latin typeface="Arial"/>
                <a:cs typeface="Arial"/>
              </a:rPr>
              <a:t>анти-дом</a:t>
            </a:r>
            <a:r>
              <a:rPr lang="en-US" sz="2800" b="1" dirty="0">
                <a:latin typeface="Arial"/>
                <a:cs typeface="Arial"/>
              </a:rPr>
              <a:t> (</a:t>
            </a:r>
            <a:r>
              <a:rPr lang="en-US" sz="2800" b="1" dirty="0" err="1">
                <a:latin typeface="Arial"/>
                <a:cs typeface="Arial"/>
              </a:rPr>
              <a:t>дух</a:t>
            </a:r>
            <a:r>
              <a:rPr lang="en-US" sz="2800" b="1" dirty="0">
                <a:latin typeface="Arial"/>
                <a:cs typeface="Arial"/>
              </a:rPr>
              <a:t>/</a:t>
            </a:r>
            <a:r>
              <a:rPr lang="en-US" sz="2800" b="1" dirty="0" err="1">
                <a:latin typeface="Arial"/>
                <a:cs typeface="Arial"/>
              </a:rPr>
              <a:t>тело</a:t>
            </a:r>
            <a:r>
              <a:rPr lang="en-US" sz="2800" b="1" dirty="0">
                <a:latin typeface="Arial"/>
                <a:cs typeface="Arial"/>
              </a:rPr>
              <a:t>)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вечная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борьба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между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ними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границы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которой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проходят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между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миром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внутренним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внешним</a:t>
            </a:r>
            <a:r>
              <a:rPr lang="en-US" sz="2800" dirty="0">
                <a:latin typeface="Arial"/>
                <a:cs typeface="Arial"/>
              </a:rPr>
              <a:t>. 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53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/>
                <a:cs typeface="Arial"/>
              </a:rPr>
              <a:t>Следующим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шагом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её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свободе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был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выбор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общества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как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анти-</a:t>
            </a:r>
            <a:r>
              <a:rPr lang="en-US" sz="2800" dirty="0" err="1" smtClean="0">
                <a:latin typeface="Arial"/>
                <a:cs typeface="Arial"/>
              </a:rPr>
              <a:t>дома</a:t>
            </a:r>
            <a:r>
              <a:rPr lang="ru-RU" sz="2800" dirty="0" smtClean="0">
                <a:latin typeface="Arial"/>
                <a:cs typeface="Arial"/>
              </a:rPr>
              <a:t>.</a:t>
            </a:r>
          </a:p>
          <a:p>
            <a:pPr algn="just"/>
            <a:r>
              <a:rPr lang="ru-RU" sz="2800" dirty="0">
                <a:latin typeface="Arial"/>
                <a:cs typeface="Arial"/>
              </a:rPr>
              <a:t>Барышня делает выбор в сторону общество принимаемое/общество нейтральное (добро/не-добро, добро/не-зло</a:t>
            </a:r>
            <a:r>
              <a:rPr lang="ru-RU" sz="2800" dirty="0" smtClean="0">
                <a:latin typeface="Arial"/>
                <a:cs typeface="Arial"/>
              </a:rPr>
              <a:t>).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9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42311" y="819324"/>
            <a:ext cx="7420639" cy="5218406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1) </a:t>
            </a:r>
            <a:r>
              <a:rPr lang="en-US" sz="2800" dirty="0" err="1">
                <a:latin typeface="Arial"/>
                <a:cs typeface="Arial"/>
              </a:rPr>
              <a:t>Введение</a:t>
            </a:r>
            <a:endParaRPr lang="en-US" sz="2800" dirty="0">
              <a:latin typeface="Arial"/>
              <a:cs typeface="Arial"/>
            </a:endParaRPr>
          </a:p>
          <a:p>
            <a:r>
              <a:rPr lang="en-US" sz="2800" dirty="0">
                <a:latin typeface="Arial"/>
                <a:cs typeface="Arial"/>
              </a:rPr>
              <a:t>2) </a:t>
            </a:r>
            <a:r>
              <a:rPr lang="en-US" sz="2800" dirty="0" err="1">
                <a:latin typeface="Arial"/>
                <a:cs typeface="Arial"/>
              </a:rPr>
              <a:t>Пространственный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архетип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b="1" dirty="0" err="1">
                <a:latin typeface="Arial"/>
                <a:cs typeface="Arial"/>
              </a:rPr>
              <a:t>дом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образе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мира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Барышни</a:t>
            </a:r>
            <a:endParaRPr lang="en-US" sz="2800" dirty="0">
              <a:latin typeface="Arial"/>
              <a:cs typeface="Arial"/>
            </a:endParaRPr>
          </a:p>
          <a:p>
            <a:r>
              <a:rPr lang="en-US" sz="2800" dirty="0">
                <a:latin typeface="Arial"/>
                <a:cs typeface="Arial"/>
              </a:rPr>
              <a:t>3) </a:t>
            </a:r>
            <a:r>
              <a:rPr lang="en-US" sz="2800" dirty="0" err="1">
                <a:latin typeface="Arial"/>
                <a:cs typeface="Arial"/>
              </a:rPr>
              <a:t>Пространственный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архетип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b="1" dirty="0" err="1">
                <a:latin typeface="Arial"/>
                <a:cs typeface="Arial"/>
              </a:rPr>
              <a:t>дорога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образе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мира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Барышни</a:t>
            </a:r>
            <a:endParaRPr lang="en-US" sz="2800" dirty="0">
              <a:latin typeface="Arial"/>
              <a:cs typeface="Arial"/>
            </a:endParaRPr>
          </a:p>
          <a:p>
            <a:r>
              <a:rPr lang="en-US" sz="2800" dirty="0">
                <a:latin typeface="Arial"/>
                <a:cs typeface="Arial"/>
              </a:rPr>
              <a:t>4) </a:t>
            </a:r>
            <a:r>
              <a:rPr lang="en-US" sz="2800" dirty="0" err="1">
                <a:latin typeface="Arial"/>
                <a:cs typeface="Arial"/>
              </a:rPr>
              <a:t>Заключение</a:t>
            </a:r>
            <a:endParaRPr lang="en-US" sz="2800" dirty="0">
              <a:latin typeface="Arial"/>
              <a:cs typeface="Arial"/>
            </a:endParaRPr>
          </a:p>
          <a:p>
            <a:r>
              <a:rPr lang="en-US" sz="2800" dirty="0">
                <a:latin typeface="Arial"/>
                <a:cs typeface="Arial"/>
              </a:rPr>
              <a:t>5) </a:t>
            </a:r>
            <a:r>
              <a:rPr lang="en-US" sz="2800" dirty="0" err="1">
                <a:latin typeface="Arial"/>
                <a:cs typeface="Arial"/>
              </a:rPr>
              <a:t>Литература</a:t>
            </a:r>
            <a:endParaRPr lang="en-US" sz="2800" dirty="0">
              <a:latin typeface="Arial"/>
              <a:cs typeface="Arial"/>
            </a:endParaRPr>
          </a:p>
          <a:p>
            <a:endParaRPr lang="ru-RU" sz="20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81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Arial"/>
                <a:cs typeface="Arial"/>
              </a:rPr>
              <a:t>И</a:t>
            </a:r>
            <a:r>
              <a:rPr lang="ru-RU" sz="2800" dirty="0" smtClean="0">
                <a:latin typeface="Arial"/>
                <a:cs typeface="Arial"/>
              </a:rPr>
              <a:t>меем </a:t>
            </a:r>
            <a:r>
              <a:rPr lang="ru-RU" sz="2800" dirty="0">
                <a:latin typeface="Arial"/>
                <a:cs typeface="Arial"/>
              </a:rPr>
              <a:t>бинарный смысловой </a:t>
            </a:r>
            <a:r>
              <a:rPr lang="ru-RU" sz="2800" dirty="0" err="1">
                <a:latin typeface="Arial"/>
                <a:cs typeface="Arial"/>
              </a:rPr>
              <a:t>конститует</a:t>
            </a:r>
            <a:r>
              <a:rPr lang="ru-RU" sz="2800" dirty="0">
                <a:latin typeface="Arial"/>
                <a:cs typeface="Arial"/>
              </a:rPr>
              <a:t>  я–мать (добро/не-добро) и дух–тело (добро/не-зло). Делая такой сознательный выбор, Барышня избавляется от архетипа анти-дом и создает новый пространственный архетип </a:t>
            </a:r>
            <a:r>
              <a:rPr lang="ru-RU" sz="2800" b="1" i="1" dirty="0">
                <a:latin typeface="Arial"/>
                <a:cs typeface="Arial"/>
              </a:rPr>
              <a:t>дом/не-дом</a:t>
            </a:r>
            <a:r>
              <a:rPr lang="en-US" sz="2800" dirty="0">
                <a:latin typeface="Arial"/>
                <a:cs typeface="Arial"/>
              </a:rPr>
              <a:t>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80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>
                <a:latin typeface="Arial"/>
                <a:cs typeface="Arial"/>
              </a:rPr>
              <a:t>К</a:t>
            </a:r>
            <a:r>
              <a:rPr lang="ru-RU" sz="2800" dirty="0" err="1" smtClean="0">
                <a:latin typeface="Arial"/>
                <a:cs typeface="Arial"/>
              </a:rPr>
              <a:t>онцептуализированная</a:t>
            </a:r>
            <a:r>
              <a:rPr lang="ru-RU" sz="2800" dirty="0" smtClean="0">
                <a:latin typeface="Arial"/>
                <a:cs typeface="Arial"/>
              </a:rPr>
              <a:t> </a:t>
            </a:r>
            <a:r>
              <a:rPr lang="ru-RU" sz="2800" dirty="0">
                <a:latin typeface="Arial"/>
                <a:cs typeface="Arial"/>
              </a:rPr>
              <a:t>сознанием бинарная структура </a:t>
            </a:r>
            <a:r>
              <a:rPr lang="ru-RU" sz="2800" b="1" i="1" dirty="0">
                <a:latin typeface="Arial"/>
                <a:cs typeface="Arial"/>
              </a:rPr>
              <a:t>дом/не-дом</a:t>
            </a:r>
            <a:r>
              <a:rPr lang="ru-RU" sz="2800" dirty="0">
                <a:latin typeface="Arial"/>
                <a:cs typeface="Arial"/>
              </a:rPr>
              <a:t> является мифологическим образованием </a:t>
            </a:r>
            <a:r>
              <a:rPr lang="ru-RU" sz="2800" b="1" i="1" dirty="0">
                <a:latin typeface="Arial"/>
                <a:cs typeface="Arial"/>
              </a:rPr>
              <a:t>завета отца</a:t>
            </a:r>
            <a:r>
              <a:rPr lang="ru-RU" sz="2800" dirty="0">
                <a:latin typeface="Arial"/>
                <a:cs typeface="Arial"/>
              </a:rPr>
              <a:t>.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21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>
                <a:latin typeface="Arial"/>
                <a:cs typeface="Arial"/>
              </a:rPr>
              <a:t>Следующим этапом реализации её свободы становится создание собственного общества, Барышня становится Творцом самой себя, своего общества, благосклонного и невраждебного ей, которое она способна контролировать и распоряжаться им по собственному усмотрению – это общество Денег. </a:t>
            </a:r>
            <a:endParaRPr lang="ru-RU" sz="24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91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>
                <a:latin typeface="Arial"/>
                <a:cs typeface="Arial"/>
              </a:rPr>
              <a:t>Созданная ею свобода помогла выполнить желание её отца и вернуть ему  (так нужное ей) его Величие. То есть здесь миф сам становится свободой, освобождая Барышню от </a:t>
            </a:r>
            <a:r>
              <a:rPr lang="ru-RU" sz="2800" i="1" dirty="0">
                <a:latin typeface="Arial"/>
                <a:cs typeface="Arial"/>
              </a:rPr>
              <a:t>„зловещего завета отца“</a:t>
            </a:r>
            <a:r>
              <a:rPr lang="ru-RU" sz="2800" dirty="0">
                <a:latin typeface="Arial"/>
                <a:cs typeface="Arial"/>
              </a:rPr>
              <a:t>  (</a:t>
            </a:r>
            <a:r>
              <a:rPr lang="ru-RU" sz="2800" dirty="0" err="1">
                <a:latin typeface="Arial"/>
                <a:cs typeface="Arial"/>
              </a:rPr>
              <a:t>Андрич</a:t>
            </a:r>
            <a:r>
              <a:rPr lang="ru-RU" sz="2800" dirty="0">
                <a:latin typeface="Arial"/>
                <a:cs typeface="Arial"/>
              </a:rPr>
              <a:t> 84: 1).</a:t>
            </a:r>
            <a:endParaRPr lang="en-US" sz="2800" dirty="0">
              <a:latin typeface="Arial"/>
              <a:cs typeface="Arial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3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Arial"/>
                <a:cs typeface="Arial"/>
              </a:rPr>
              <a:t>Личность реализуется в обществе и реализуется в самой себе, используя как инструменты механизмы бессознательного женского/мужского начала.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21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Arial"/>
                <a:cs typeface="Arial"/>
              </a:rPr>
              <a:t>Но в понимании Барышни женское/мужское начало также имеют пространственную ориентацию (отец всегда находился в своем кабинете – отдельная от матери комната). Мужское – сильное, красивое, величественное и женское – слабое, беззащитное, плаксивое, не умеющее постоять за </a:t>
            </a:r>
            <a:r>
              <a:rPr lang="ru-RU" sz="2800" dirty="0" smtClean="0">
                <a:latin typeface="Arial"/>
                <a:cs typeface="Arial"/>
              </a:rPr>
              <a:t>себя. </a:t>
            </a:r>
            <a:endParaRPr lang="ru-RU" sz="2800" dirty="0">
              <a:latin typeface="Arial"/>
              <a:cs typeface="Arial"/>
            </a:endParaRPr>
          </a:p>
          <a:p>
            <a:pPr algn="just"/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64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Arial"/>
                <a:cs typeface="Arial"/>
              </a:rPr>
              <a:t>С</a:t>
            </a:r>
            <a:r>
              <a:rPr lang="ru-RU" sz="2800" dirty="0" smtClean="0">
                <a:latin typeface="Arial"/>
                <a:cs typeface="Arial"/>
              </a:rPr>
              <a:t>вобода</a:t>
            </a:r>
            <a:r>
              <a:rPr lang="ru-RU" sz="2800" dirty="0">
                <a:latin typeface="Arial"/>
                <a:cs typeface="Arial"/>
              </a:rPr>
              <a:t>, в понимании Барышни, – это тоже выбор между мужским и женским началом, потому что Личность=отец, мужчина, не-личность=мать, женщина.  Следовательно, мужское начало=дом, женское начало=не-дом.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40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9463" y="921740"/>
            <a:ext cx="7583487" cy="5115990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Arial"/>
                <a:cs typeface="Arial"/>
              </a:rPr>
              <a:t>Бинарная пара </a:t>
            </a:r>
            <a:r>
              <a:rPr lang="ru-RU" sz="2800" b="1" i="1" dirty="0">
                <a:latin typeface="Arial"/>
                <a:cs typeface="Arial"/>
              </a:rPr>
              <a:t>дом/дорога</a:t>
            </a:r>
            <a:r>
              <a:rPr lang="ru-RU" sz="2800" dirty="0">
                <a:latin typeface="Arial"/>
                <a:cs typeface="Arial"/>
              </a:rPr>
              <a:t> в архетипическом пространстве Барышни становится тернарным комплексом </a:t>
            </a:r>
            <a:r>
              <a:rPr lang="ru-RU" sz="2800" b="1" i="1" dirty="0">
                <a:latin typeface="Arial"/>
                <a:cs typeface="Arial"/>
              </a:rPr>
              <a:t>дом/дорога/дом</a:t>
            </a:r>
            <a:r>
              <a:rPr lang="ru-RU" sz="2800" dirty="0">
                <a:latin typeface="Arial"/>
                <a:cs typeface="Arial"/>
              </a:rPr>
              <a:t>, где архетип </a:t>
            </a:r>
            <a:r>
              <a:rPr lang="ru-RU" sz="2800" b="1" i="1" dirty="0">
                <a:latin typeface="Arial"/>
                <a:cs typeface="Arial"/>
              </a:rPr>
              <a:t>дом</a:t>
            </a:r>
            <a:r>
              <a:rPr lang="ru-RU" sz="2800" dirty="0">
                <a:latin typeface="Arial"/>
                <a:cs typeface="Arial"/>
              </a:rPr>
              <a:t> образует понятийное поле со своими смысловыми </a:t>
            </a:r>
            <a:r>
              <a:rPr lang="ru-RU" sz="2800" dirty="0" err="1">
                <a:latin typeface="Arial"/>
                <a:cs typeface="Arial"/>
              </a:rPr>
              <a:t>конституентами</a:t>
            </a:r>
            <a:r>
              <a:rPr lang="ru-RU" sz="2800" dirty="0">
                <a:latin typeface="Arial"/>
                <a:cs typeface="Arial"/>
              </a:rPr>
              <a:t>, а </a:t>
            </a:r>
            <a:r>
              <a:rPr lang="ru-RU" sz="2800" b="1" i="1" dirty="0">
                <a:latin typeface="Arial"/>
                <a:cs typeface="Arial"/>
              </a:rPr>
              <a:t>дорога</a:t>
            </a:r>
            <a:r>
              <a:rPr lang="ru-RU" sz="2800" dirty="0">
                <a:latin typeface="Arial"/>
                <a:cs typeface="Arial"/>
              </a:rPr>
              <a:t> выступает ментальной картой между ретроспективой и актуальностью пространственного архетипа </a:t>
            </a:r>
            <a:r>
              <a:rPr lang="ru-RU" sz="2800" b="1" i="1" dirty="0">
                <a:latin typeface="Arial"/>
                <a:cs typeface="Arial"/>
              </a:rPr>
              <a:t>дом</a:t>
            </a:r>
            <a:r>
              <a:rPr lang="ru-RU" sz="2800" dirty="0">
                <a:latin typeface="Arial"/>
                <a:cs typeface="Arial"/>
              </a:rPr>
              <a:t>.</a:t>
            </a:r>
            <a:r>
              <a:rPr lang="en-US" sz="2800" dirty="0">
                <a:latin typeface="Arial"/>
                <a:cs typeface="Arial"/>
              </a:rPr>
              <a:t>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601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9463" y="850049"/>
            <a:ext cx="7583487" cy="5187681"/>
          </a:xfrm>
        </p:spPr>
        <p:txBody>
          <a:bodyPr>
            <a:noAutofit/>
          </a:bodyPr>
          <a:lstStyle/>
          <a:p>
            <a:pPr algn="just"/>
            <a:r>
              <a:rPr lang="ru-RU" sz="2800" b="1" i="1" dirty="0">
                <a:latin typeface="Arial"/>
                <a:cs typeface="Arial"/>
              </a:rPr>
              <a:t>Дом (дом её отца)-дорога-дом (духовный дом её отца – завет)</a:t>
            </a:r>
            <a:r>
              <a:rPr lang="ru-RU" sz="2800" dirty="0">
                <a:latin typeface="Arial"/>
                <a:cs typeface="Arial"/>
              </a:rPr>
              <a:t>, где дорога является а) символом пути из мира внешнего в мир внутренний; б) символам организации собственно пространства  </a:t>
            </a:r>
            <a:r>
              <a:rPr lang="ru-RU" sz="2800" dirty="0" smtClean="0">
                <a:latin typeface="Arial"/>
                <a:cs typeface="Arial"/>
              </a:rPr>
              <a:t>внешнего; </a:t>
            </a:r>
            <a:r>
              <a:rPr lang="ru-RU" sz="2800" dirty="0">
                <a:latin typeface="Arial"/>
                <a:cs typeface="Arial"/>
              </a:rPr>
              <a:t>в) символом упорядочивания внутреннего дома, дома души, и обустройство дома-завета, дома-</a:t>
            </a:r>
            <a:r>
              <a:rPr lang="ru-RU" sz="2800" dirty="0" smtClean="0">
                <a:latin typeface="Arial"/>
                <a:cs typeface="Arial"/>
              </a:rPr>
              <a:t>сердца.</a:t>
            </a:r>
            <a:endParaRPr lang="en-US" sz="2800" dirty="0">
              <a:latin typeface="Arial"/>
              <a:cs typeface="Arial"/>
            </a:endParaRPr>
          </a:p>
          <a:p>
            <a:pPr algn="just"/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67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9463" y="962706"/>
            <a:ext cx="7583487" cy="5075024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latin typeface="Arial"/>
                <a:cs typeface="Arial"/>
              </a:rPr>
              <a:t>Второй тернарный комплекс</a:t>
            </a:r>
            <a:endParaRPr lang="en-US" sz="2800" dirty="0">
              <a:latin typeface="Arial"/>
              <a:cs typeface="Arial"/>
            </a:endParaRPr>
          </a:p>
          <a:p>
            <a:pPr algn="just"/>
            <a:r>
              <a:rPr lang="ru-RU" sz="2800" b="1" i="1" dirty="0" smtClean="0">
                <a:latin typeface="Arial"/>
                <a:cs typeface="Arial"/>
              </a:rPr>
              <a:t>Дом-</a:t>
            </a:r>
            <a:r>
              <a:rPr lang="ru-RU" sz="2800" b="1" i="1" dirty="0">
                <a:latin typeface="Arial"/>
                <a:cs typeface="Arial"/>
              </a:rPr>
              <a:t>дорога-</a:t>
            </a:r>
            <a:r>
              <a:rPr lang="ru-RU" sz="2800" b="1" i="1" dirty="0" smtClean="0">
                <a:latin typeface="Arial"/>
                <a:cs typeface="Arial"/>
              </a:rPr>
              <a:t>дом</a:t>
            </a:r>
            <a:r>
              <a:rPr lang="ru-RU" sz="2800" dirty="0" smtClean="0">
                <a:latin typeface="Arial"/>
                <a:cs typeface="Arial"/>
              </a:rPr>
              <a:t>, </a:t>
            </a:r>
            <a:r>
              <a:rPr lang="ru-RU" sz="2800" dirty="0">
                <a:latin typeface="Arial"/>
                <a:cs typeface="Arial"/>
              </a:rPr>
              <a:t>где дорога является символом пространственного перемещения из провинции в </a:t>
            </a:r>
            <a:r>
              <a:rPr lang="ru-RU" sz="2800" dirty="0" smtClean="0">
                <a:latin typeface="Arial"/>
                <a:cs typeface="Arial"/>
              </a:rPr>
              <a:t>центр. С </a:t>
            </a:r>
            <a:r>
              <a:rPr lang="ru-RU" sz="2800" dirty="0">
                <a:latin typeface="Arial"/>
                <a:cs typeface="Arial"/>
              </a:rPr>
              <a:t>другой стороны, дорога символизирует расширение внутреннего пространства, где меняются местами периферия и </a:t>
            </a:r>
            <a:r>
              <a:rPr lang="ru-RU" sz="2800" dirty="0" smtClean="0">
                <a:latin typeface="Arial"/>
                <a:cs typeface="Arial"/>
              </a:rPr>
              <a:t>центр </a:t>
            </a:r>
            <a:r>
              <a:rPr lang="ru-RU" sz="2800" dirty="0">
                <a:latin typeface="Arial"/>
                <a:cs typeface="Arial"/>
              </a:rPr>
              <a:t>внутреннего </a:t>
            </a:r>
            <a:r>
              <a:rPr lang="ru-RU" sz="2800" dirty="0" smtClean="0">
                <a:latin typeface="Arial"/>
                <a:cs typeface="Arial"/>
              </a:rPr>
              <a:t>города: </a:t>
            </a:r>
            <a:r>
              <a:rPr lang="ru-RU" sz="2800" dirty="0">
                <a:latin typeface="Arial"/>
                <a:cs typeface="Arial"/>
              </a:rPr>
              <a:t>завет– деньги.  </a:t>
            </a:r>
            <a:endParaRPr lang="en-US" sz="2800" dirty="0">
              <a:latin typeface="Arial"/>
              <a:cs typeface="Arial"/>
            </a:endParaRPr>
          </a:p>
          <a:p>
            <a:pPr algn="just"/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5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err="1">
                <a:latin typeface="Arial"/>
                <a:cs typeface="Arial"/>
              </a:rPr>
              <a:t>Архетипическое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пространство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образа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мира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Барышни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представлено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несколькими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бинарными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оппозициями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которые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нам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удалось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установить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ru-RU" sz="2800" dirty="0" smtClean="0">
                <a:latin typeface="Arial"/>
                <a:cs typeface="Arial"/>
              </a:rPr>
              <a:t>при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помощ</a:t>
            </a:r>
            <a:r>
              <a:rPr lang="ru-RU" sz="2800" dirty="0" smtClean="0">
                <a:latin typeface="Arial"/>
                <a:cs typeface="Arial"/>
              </a:rPr>
              <a:t>и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когитологического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анализа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текста</a:t>
            </a:r>
            <a:r>
              <a:rPr lang="en-US" sz="2800" dirty="0" smtClean="0">
                <a:latin typeface="Arial"/>
                <a:cs typeface="Arial"/>
              </a:rPr>
              <a:t> (</a:t>
            </a:r>
            <a:r>
              <a:rPr lang="ru-RU" sz="2800" dirty="0" smtClean="0">
                <a:latin typeface="Arial"/>
                <a:cs typeface="Arial"/>
              </a:rPr>
              <a:t>Феофилов 2012: 140)</a:t>
            </a:r>
            <a:r>
              <a:rPr lang="en-US" sz="2800" dirty="0" smtClean="0">
                <a:latin typeface="Arial"/>
                <a:cs typeface="Arial"/>
              </a:rPr>
              <a:t>.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04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Arial"/>
                <a:cs typeface="Arial"/>
              </a:rPr>
              <a:t>Таким образом, пространственный </a:t>
            </a:r>
            <a:r>
              <a:rPr lang="ru-RU" sz="2800" dirty="0">
                <a:latin typeface="Arial"/>
                <a:cs typeface="Arial"/>
              </a:rPr>
              <a:t>архетип </a:t>
            </a:r>
            <a:r>
              <a:rPr lang="ru-RU" sz="2800" b="1" i="1" dirty="0">
                <a:latin typeface="Arial"/>
                <a:cs typeface="Arial"/>
              </a:rPr>
              <a:t>дом/анти-дом</a:t>
            </a:r>
            <a:r>
              <a:rPr lang="ru-RU" sz="2800" dirty="0">
                <a:latin typeface="Arial"/>
                <a:cs typeface="Arial"/>
              </a:rPr>
              <a:t> в образе мира Барышни представлен новой </a:t>
            </a:r>
            <a:r>
              <a:rPr lang="ru-RU" sz="2800" dirty="0" err="1">
                <a:latin typeface="Arial"/>
                <a:cs typeface="Arial"/>
              </a:rPr>
              <a:t>стратегемой</a:t>
            </a:r>
            <a:r>
              <a:rPr lang="ru-RU" sz="2800" dirty="0">
                <a:latin typeface="Arial"/>
                <a:cs typeface="Arial"/>
              </a:rPr>
              <a:t>, связанной смысловыми </a:t>
            </a:r>
            <a:r>
              <a:rPr lang="ru-RU" sz="2800" dirty="0" err="1">
                <a:latin typeface="Arial"/>
                <a:cs typeface="Arial"/>
              </a:rPr>
              <a:t>конституентами</a:t>
            </a:r>
            <a:r>
              <a:rPr lang="ru-RU" sz="2800" dirty="0">
                <a:latin typeface="Arial"/>
                <a:cs typeface="Arial"/>
              </a:rPr>
              <a:t> с концептом „свобода» в видоизмененной </a:t>
            </a:r>
            <a:r>
              <a:rPr lang="ru-RU" sz="2800" dirty="0" err="1">
                <a:latin typeface="Arial"/>
                <a:cs typeface="Arial"/>
              </a:rPr>
              <a:t>антономической</a:t>
            </a:r>
            <a:r>
              <a:rPr lang="ru-RU" sz="2800" dirty="0">
                <a:latin typeface="Arial"/>
                <a:cs typeface="Arial"/>
              </a:rPr>
              <a:t> паре </a:t>
            </a:r>
            <a:r>
              <a:rPr lang="ru-RU" sz="2800" b="1" i="1" dirty="0">
                <a:latin typeface="Arial"/>
                <a:cs typeface="Arial"/>
              </a:rPr>
              <a:t>дом/не-дом</a:t>
            </a:r>
            <a:r>
              <a:rPr lang="ru-RU" sz="2800" dirty="0">
                <a:latin typeface="Arial"/>
                <a:cs typeface="Arial"/>
              </a:rPr>
              <a:t>, которая </a:t>
            </a:r>
            <a:r>
              <a:rPr lang="ru-RU" sz="2800" dirty="0" err="1">
                <a:latin typeface="Arial"/>
                <a:cs typeface="Arial"/>
              </a:rPr>
              <a:t>концептуализируясь</a:t>
            </a:r>
            <a:r>
              <a:rPr lang="ru-RU" sz="2800" dirty="0">
                <a:latin typeface="Arial"/>
                <a:cs typeface="Arial"/>
              </a:rPr>
              <a:t> сознанием способна создавать </a:t>
            </a:r>
            <a:r>
              <a:rPr lang="ru-RU" sz="2800" dirty="0" smtClean="0">
                <a:latin typeface="Arial"/>
                <a:cs typeface="Arial"/>
              </a:rPr>
              <a:t>новый </a:t>
            </a:r>
            <a:r>
              <a:rPr lang="ru-RU" sz="2800" dirty="0">
                <a:latin typeface="Arial"/>
                <a:cs typeface="Arial"/>
              </a:rPr>
              <a:t>миф</a:t>
            </a:r>
            <a:r>
              <a:rPr lang="en-US" sz="2800" dirty="0">
                <a:latin typeface="Arial"/>
                <a:cs typeface="Arial"/>
              </a:rPr>
              <a:t>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704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9463" y="860290"/>
            <a:ext cx="7583487" cy="5177440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Arial"/>
                <a:cs typeface="Arial"/>
              </a:rPr>
              <a:t>Ч</a:t>
            </a:r>
            <a:r>
              <a:rPr lang="ru-RU" sz="2800" dirty="0" smtClean="0">
                <a:latin typeface="Arial"/>
                <a:cs typeface="Arial"/>
              </a:rPr>
              <a:t>ерез </a:t>
            </a:r>
            <a:r>
              <a:rPr lang="ru-RU" sz="2800" dirty="0">
                <a:latin typeface="Arial"/>
                <a:cs typeface="Arial"/>
              </a:rPr>
              <a:t>архетипы пространства </a:t>
            </a:r>
            <a:r>
              <a:rPr lang="ru-RU" sz="2800" b="1" i="1" dirty="0">
                <a:latin typeface="Arial"/>
                <a:cs typeface="Arial"/>
              </a:rPr>
              <a:t>дом</a:t>
            </a:r>
            <a:r>
              <a:rPr lang="ru-RU" sz="2800" dirty="0">
                <a:latin typeface="Arial"/>
                <a:cs typeface="Arial"/>
              </a:rPr>
              <a:t> и </a:t>
            </a:r>
            <a:r>
              <a:rPr lang="ru-RU" sz="2800" b="1" i="1" dirty="0">
                <a:latin typeface="Arial"/>
                <a:cs typeface="Arial"/>
              </a:rPr>
              <a:t>дорога</a:t>
            </a:r>
            <a:r>
              <a:rPr lang="ru-RU" sz="2800" dirty="0">
                <a:latin typeface="Arial"/>
                <a:cs typeface="Arial"/>
              </a:rPr>
              <a:t> создается образ мира Барышни с собственным понятийным </a:t>
            </a:r>
            <a:r>
              <a:rPr lang="ru-RU" sz="2800" dirty="0" smtClean="0">
                <a:latin typeface="Arial"/>
                <a:cs typeface="Arial"/>
              </a:rPr>
              <a:t>полем, </a:t>
            </a:r>
            <a:r>
              <a:rPr lang="ru-RU" sz="2800" dirty="0">
                <a:latin typeface="Arial"/>
                <a:cs typeface="Arial"/>
              </a:rPr>
              <a:t>доминантой которого является концепт „свобода» со смысловыми </a:t>
            </a:r>
            <a:r>
              <a:rPr lang="ru-RU" sz="2800" dirty="0" err="1">
                <a:latin typeface="Arial"/>
                <a:cs typeface="Arial"/>
              </a:rPr>
              <a:t>конституентами</a:t>
            </a:r>
            <a:r>
              <a:rPr lang="ru-RU" sz="2800" dirty="0">
                <a:latin typeface="Arial"/>
                <a:cs typeface="Arial"/>
              </a:rPr>
              <a:t> а) свобода как основа Личности, б) свобода как Творение, в) свобода как Выбор, г) свобода как Переход, д) свобода как Преобразование</a:t>
            </a:r>
            <a:r>
              <a:rPr lang="en-US" sz="2800" dirty="0">
                <a:latin typeface="Arial"/>
                <a:cs typeface="Arial"/>
              </a:rPr>
              <a:t>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223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>
                <a:latin typeface="Arial"/>
                <a:cs typeface="Arial"/>
              </a:rPr>
              <a:t>Смерть освобождает Барышню от созданного её концептуальным сознанием мифа о свободе (в понимании </a:t>
            </a:r>
            <a:r>
              <a:rPr lang="ru-RU" sz="2800" dirty="0" err="1">
                <a:latin typeface="Arial"/>
                <a:cs typeface="Arial"/>
              </a:rPr>
              <a:t>Андрича</a:t>
            </a:r>
            <a:r>
              <a:rPr lang="ru-RU" sz="2800" dirty="0">
                <a:latin typeface="Arial"/>
                <a:cs typeface="Arial"/>
              </a:rPr>
              <a:t> несвободы) и приводит её к истинной свободе.</a:t>
            </a:r>
            <a:endParaRPr lang="en-US" sz="2800" dirty="0">
              <a:latin typeface="Arial"/>
              <a:cs typeface="Arial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456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latin typeface="Arial"/>
                <a:cs typeface="Arial"/>
              </a:rPr>
              <a:t>Литература и источники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9463" y="891015"/>
            <a:ext cx="7583487" cy="5146715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Arial"/>
                <a:cs typeface="Arial"/>
              </a:rPr>
              <a:t>a) </a:t>
            </a:r>
            <a:r>
              <a:rPr lang="ru-RU" sz="2400" dirty="0">
                <a:latin typeface="Arial"/>
                <a:cs typeface="Arial"/>
              </a:rPr>
              <a:t>Феофилов 2012: Феофилов, А.И. </a:t>
            </a:r>
            <a:r>
              <a:rPr lang="ru-RU" sz="2400" dirty="0" err="1">
                <a:latin typeface="Arial"/>
                <a:cs typeface="Arial"/>
              </a:rPr>
              <a:t>Когитология</a:t>
            </a:r>
            <a:r>
              <a:rPr lang="ru-RU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Москва</a:t>
            </a:r>
            <a:r>
              <a:rPr lang="en-US" sz="2400" dirty="0">
                <a:latin typeface="Arial"/>
                <a:cs typeface="Arial"/>
              </a:rPr>
              <a:t>.</a:t>
            </a:r>
          </a:p>
          <a:p>
            <a:pPr algn="just"/>
            <a:r>
              <a:rPr lang="en-US" sz="2400" dirty="0" smtClean="0">
                <a:latin typeface="Arial"/>
                <a:cs typeface="Arial"/>
              </a:rPr>
              <a:t>b</a:t>
            </a:r>
            <a:r>
              <a:rPr lang="ru-RU" sz="2400" dirty="0" smtClean="0">
                <a:latin typeface="Arial"/>
                <a:cs typeface="Arial"/>
              </a:rPr>
              <a:t>)</a:t>
            </a:r>
            <a:r>
              <a:rPr lang="ru-RU" sz="2400" dirty="0"/>
              <a:t> Фесенко 2000: Фесенко, Т.А. Концептуальное моделирование как метод изучения ментальной реальности человека. В: Язык, сознание, коммуникация. Москва. С. 5–8.</a:t>
            </a:r>
            <a:endParaRPr lang="en-US" sz="2400" dirty="0"/>
          </a:p>
          <a:p>
            <a:pPr algn="just"/>
            <a:r>
              <a:rPr lang="ru-RU" sz="2400" dirty="0" smtClean="0">
                <a:latin typeface="Arial"/>
                <a:cs typeface="Arial"/>
              </a:rPr>
              <a:t> </a:t>
            </a:r>
            <a:r>
              <a:rPr lang="ru-RU" sz="2400" dirty="0" err="1" smtClean="0">
                <a:latin typeface="Arial"/>
                <a:cs typeface="Arial"/>
              </a:rPr>
              <a:t>c</a:t>
            </a:r>
            <a:r>
              <a:rPr lang="en-US" sz="2400" dirty="0" smtClean="0">
                <a:latin typeface="Arial"/>
                <a:cs typeface="Arial"/>
              </a:rPr>
              <a:t>) </a:t>
            </a:r>
            <a:r>
              <a:rPr lang="en-US" sz="2400" dirty="0" err="1" smtClean="0">
                <a:latin typeface="Arial"/>
                <a:cs typeface="Arial"/>
              </a:rPr>
              <a:t>Андрич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1984: </a:t>
            </a:r>
            <a:r>
              <a:rPr lang="en-US" sz="2400" dirty="0" err="1">
                <a:latin typeface="Arial"/>
                <a:cs typeface="Arial"/>
              </a:rPr>
              <a:t>Андрич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Иво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Барышня</a:t>
            </a:r>
            <a:r>
              <a:rPr lang="en-US" sz="2400" dirty="0">
                <a:latin typeface="Arial"/>
                <a:cs typeface="Arial"/>
              </a:rPr>
              <a:t>: </a:t>
            </a:r>
            <a:r>
              <a:rPr lang="en-US" sz="2400" dirty="0">
                <a:latin typeface="Arial"/>
                <a:cs typeface="Arial"/>
                <a:hlinkClick r:id="rId2"/>
              </a:rPr>
              <a:t>http://</a:t>
            </a:r>
            <a:r>
              <a:rPr lang="en-US" sz="2400" dirty="0" err="1">
                <a:latin typeface="Arial"/>
                <a:cs typeface="Arial"/>
                <a:hlinkClick r:id="rId2"/>
              </a:rPr>
              <a:t>www.dolit.net</a:t>
            </a:r>
            <a:r>
              <a:rPr lang="en-US" sz="2400" dirty="0">
                <a:latin typeface="Arial"/>
                <a:cs typeface="Arial"/>
                <a:hlinkClick r:id="rId2"/>
              </a:rPr>
              <a:t>/author/4953/</a:t>
            </a:r>
            <a:r>
              <a:rPr lang="en-US" sz="2400" dirty="0" err="1">
                <a:latin typeface="Arial"/>
                <a:cs typeface="Arial"/>
                <a:hlinkClick r:id="rId2"/>
              </a:rPr>
              <a:t>ebook</a:t>
            </a:r>
            <a:r>
              <a:rPr lang="en-US" sz="2400" dirty="0">
                <a:latin typeface="Arial"/>
                <a:cs typeface="Arial"/>
                <a:hlinkClick r:id="rId2"/>
              </a:rPr>
              <a:t>/.../</a:t>
            </a:r>
            <a:r>
              <a:rPr lang="en-US" sz="2400" b="1" dirty="0" err="1">
                <a:latin typeface="Arial"/>
                <a:cs typeface="Arial"/>
                <a:hlinkClick r:id="rId2"/>
              </a:rPr>
              <a:t>andrich</a:t>
            </a:r>
            <a:r>
              <a:rPr lang="en-US" sz="2400" dirty="0">
                <a:latin typeface="Arial"/>
                <a:cs typeface="Arial"/>
                <a:hlinkClick r:id="rId2"/>
              </a:rPr>
              <a:t>.../</a:t>
            </a:r>
            <a:r>
              <a:rPr lang="en-US" sz="2400" dirty="0" err="1">
                <a:latin typeface="Arial"/>
                <a:cs typeface="Arial"/>
                <a:hlinkClick r:id="rId2"/>
              </a:rPr>
              <a:t>baryishnya</a:t>
            </a:r>
            <a:endParaRPr lang="en-US" sz="2400" dirty="0">
              <a:latin typeface="Arial"/>
              <a:cs typeface="Arial"/>
            </a:endParaRPr>
          </a:p>
          <a:p>
            <a:endParaRPr lang="en-US" sz="2800" dirty="0"/>
          </a:p>
          <a:p>
            <a:pPr algn="just"/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55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err="1">
                <a:latin typeface="Arial"/>
                <a:cs typeface="Arial"/>
              </a:rPr>
              <a:t>Архетипы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пространства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широко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исследовались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научной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литературе</a:t>
            </a:r>
            <a:r>
              <a:rPr lang="en-US" sz="2800" dirty="0">
                <a:latin typeface="Arial"/>
                <a:cs typeface="Arial"/>
              </a:rPr>
              <a:t> (</a:t>
            </a:r>
            <a:r>
              <a:rPr lang="ru-RU" sz="2800" dirty="0">
                <a:latin typeface="Arial"/>
                <a:cs typeface="Arial"/>
              </a:rPr>
              <a:t>например, </a:t>
            </a:r>
            <a:r>
              <a:rPr lang="en-US" sz="2800" dirty="0">
                <a:latin typeface="Arial"/>
                <a:cs typeface="Arial"/>
              </a:rPr>
              <a:t>Е.М. </a:t>
            </a:r>
            <a:r>
              <a:rPr lang="en-US" sz="2800" dirty="0" err="1">
                <a:latin typeface="Arial"/>
                <a:cs typeface="Arial"/>
              </a:rPr>
              <a:t>Мелетинский</a:t>
            </a:r>
            <a:r>
              <a:rPr lang="en-US" sz="2800" dirty="0">
                <a:latin typeface="Arial"/>
                <a:cs typeface="Arial"/>
              </a:rPr>
              <a:t>, Ю.М. </a:t>
            </a:r>
            <a:r>
              <a:rPr lang="en-US" sz="2800" dirty="0" err="1">
                <a:latin typeface="Arial"/>
                <a:cs typeface="Arial"/>
              </a:rPr>
              <a:t>Лотман</a:t>
            </a:r>
            <a:r>
              <a:rPr lang="en-US" sz="2800" dirty="0">
                <a:latin typeface="Arial"/>
                <a:cs typeface="Arial"/>
              </a:rPr>
              <a:t>, Д.А. </a:t>
            </a:r>
            <a:r>
              <a:rPr lang="en-US" sz="2800" dirty="0" err="1">
                <a:latin typeface="Arial"/>
                <a:cs typeface="Arial"/>
              </a:rPr>
              <a:t>Щукина</a:t>
            </a:r>
            <a:r>
              <a:rPr lang="en-US" sz="2800" dirty="0">
                <a:latin typeface="Arial"/>
                <a:cs typeface="Arial"/>
              </a:rPr>
              <a:t>, Ю.В. </a:t>
            </a:r>
            <a:r>
              <a:rPr lang="en-US" sz="2800" dirty="0" err="1">
                <a:latin typeface="Arial"/>
                <a:cs typeface="Arial"/>
              </a:rPr>
              <a:t>Доманский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др</a:t>
            </a:r>
            <a:r>
              <a:rPr lang="en-US" sz="2800" dirty="0">
                <a:latin typeface="Arial"/>
                <a:cs typeface="Arial"/>
              </a:rPr>
              <a:t>.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6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err="1">
                <a:latin typeface="Arial"/>
                <a:cs typeface="Arial"/>
              </a:rPr>
              <a:t>О</a:t>
            </a:r>
            <a:r>
              <a:rPr lang="en-US" sz="2800" dirty="0" err="1" smtClean="0">
                <a:latin typeface="Arial"/>
                <a:cs typeface="Arial"/>
              </a:rPr>
              <a:t>собый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интерес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вызывает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то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как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концептуальное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сознание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человека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конструирует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пространственные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архетипы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которые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создают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осознаваемый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мир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человека</a:t>
            </a:r>
            <a:r>
              <a:rPr lang="en-US" sz="2800" dirty="0">
                <a:latin typeface="Arial"/>
                <a:cs typeface="Arial"/>
              </a:rPr>
              <a:t>. 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17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/>
                <a:cs typeface="Arial"/>
              </a:rPr>
              <a:t>Выделенные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Юнгом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архетипы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мы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будем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рассматривать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как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архетипические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концепты</a:t>
            </a:r>
            <a:r>
              <a:rPr lang="en-US" sz="2800" dirty="0">
                <a:latin typeface="Arial"/>
                <a:cs typeface="Arial"/>
              </a:rPr>
              <a:t> (</a:t>
            </a:r>
            <a:r>
              <a:rPr lang="en-US" sz="2800" dirty="0" err="1">
                <a:latin typeface="Arial"/>
                <a:cs typeface="Arial"/>
              </a:rPr>
              <a:t>Фесенко</a:t>
            </a:r>
            <a:r>
              <a:rPr lang="en-US" sz="2800" dirty="0">
                <a:latin typeface="Arial"/>
                <a:cs typeface="Arial"/>
              </a:rPr>
              <a:t> 2000: 5), </a:t>
            </a:r>
            <a:r>
              <a:rPr lang="en-US" sz="2800" dirty="0" err="1">
                <a:latin typeface="Arial"/>
                <a:cs typeface="Arial"/>
              </a:rPr>
              <a:t>которые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репрезентируются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пространстве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фокусом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микросознания</a:t>
            </a:r>
            <a:r>
              <a:rPr lang="en-US" sz="2800" dirty="0">
                <a:latin typeface="Arial"/>
                <a:cs typeface="Arial"/>
              </a:rPr>
              <a:t>.</a:t>
            </a:r>
            <a:r>
              <a:rPr lang="en-US" sz="2800" dirty="0">
                <a:latin typeface="Arial"/>
                <a:cs typeface="Arial"/>
              </a:rPr>
              <a:t>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75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/>
                <a:cs typeface="Arial"/>
              </a:rPr>
              <a:t>Концептуальная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интеграция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b="1" i="1" dirty="0" err="1">
                <a:latin typeface="Arial"/>
                <a:cs typeface="Arial"/>
              </a:rPr>
              <a:t>Личности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фокусируется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микросознании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Барышни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её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социальную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роль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воспринимается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ею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как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общество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разделенное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несколько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типов</a:t>
            </a:r>
            <a:r>
              <a:rPr lang="en-US" sz="2800" dirty="0">
                <a:latin typeface="Arial"/>
                <a:cs typeface="Arial"/>
              </a:rPr>
              <a:t>: </a:t>
            </a:r>
            <a:endParaRPr lang="ru-RU" sz="2800" dirty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3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Arial"/>
                <a:cs typeface="Arial"/>
              </a:rPr>
              <a:t>а</a:t>
            </a:r>
            <a:r>
              <a:rPr lang="ru-RU" sz="2800" dirty="0" smtClean="0">
                <a:latin typeface="Arial"/>
                <a:cs typeface="Arial"/>
              </a:rPr>
              <a:t>) </a:t>
            </a:r>
            <a:r>
              <a:rPr lang="en-US" sz="2800" dirty="0" err="1" smtClean="0">
                <a:latin typeface="Arial"/>
                <a:cs typeface="Arial"/>
              </a:rPr>
              <a:t>общество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принимаемое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формирующее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её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поведение</a:t>
            </a:r>
            <a:r>
              <a:rPr lang="en-US" sz="2800" dirty="0">
                <a:latin typeface="Arial"/>
                <a:cs typeface="Arial"/>
              </a:rPr>
              <a:t> (</a:t>
            </a:r>
            <a:r>
              <a:rPr lang="en-US" sz="2800" dirty="0" err="1">
                <a:latin typeface="Arial"/>
                <a:cs typeface="Arial"/>
              </a:rPr>
              <a:t>общество</a:t>
            </a:r>
            <a:r>
              <a:rPr lang="en-US" sz="2800" dirty="0">
                <a:latin typeface="Arial"/>
                <a:cs typeface="Arial"/>
              </a:rPr>
              <a:t>=</a:t>
            </a:r>
            <a:r>
              <a:rPr lang="en-US" sz="2800" dirty="0" err="1">
                <a:latin typeface="Arial"/>
                <a:cs typeface="Arial"/>
              </a:rPr>
              <a:t>отец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общество</a:t>
            </a:r>
            <a:r>
              <a:rPr lang="en-US" sz="2800" dirty="0">
                <a:latin typeface="Arial"/>
                <a:cs typeface="Arial"/>
              </a:rPr>
              <a:t>=</a:t>
            </a:r>
            <a:r>
              <a:rPr lang="en-US" sz="2800" dirty="0" err="1">
                <a:latin typeface="Arial"/>
                <a:cs typeface="Arial"/>
              </a:rPr>
              <a:t>дядюшка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Владо</a:t>
            </a:r>
            <a:r>
              <a:rPr lang="en-US" sz="2800" dirty="0">
                <a:latin typeface="Arial"/>
                <a:cs typeface="Arial"/>
              </a:rPr>
              <a:t>), </a:t>
            </a:r>
            <a:endParaRPr lang="ru-RU" sz="2800" dirty="0" smtClean="0">
              <a:latin typeface="Arial"/>
              <a:cs typeface="Arial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0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>
                <a:latin typeface="Arial"/>
                <a:cs typeface="Arial"/>
              </a:rPr>
              <a:t>б) </a:t>
            </a:r>
            <a:r>
              <a:rPr lang="en-US" sz="2800" dirty="0" err="1">
                <a:latin typeface="Arial"/>
                <a:cs typeface="Arial"/>
              </a:rPr>
              <a:t>общество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отрицаемое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как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носитель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сформированной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культуры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воспринимаемое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Барышней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как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угроза</a:t>
            </a:r>
            <a:r>
              <a:rPr lang="en-US" sz="2800" dirty="0">
                <a:latin typeface="Arial"/>
                <a:cs typeface="Arial"/>
              </a:rPr>
              <a:t>, </a:t>
            </a:r>
            <a:r>
              <a:rPr lang="en-US" sz="2800" dirty="0" err="1">
                <a:latin typeface="Arial"/>
                <a:cs typeface="Arial"/>
              </a:rPr>
              <a:t>смоделированная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неискренностью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жестокостью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окружающего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мира</a:t>
            </a:r>
            <a:r>
              <a:rPr lang="en-US" sz="2800" dirty="0">
                <a:latin typeface="Arial"/>
                <a:cs typeface="Arial"/>
              </a:rPr>
              <a:t> (</a:t>
            </a:r>
            <a:r>
              <a:rPr lang="en-US" sz="2800" dirty="0" err="1">
                <a:latin typeface="Arial"/>
                <a:cs typeface="Arial"/>
              </a:rPr>
              <a:t>общество</a:t>
            </a:r>
            <a:r>
              <a:rPr lang="en-US" sz="2800" dirty="0">
                <a:latin typeface="Arial"/>
                <a:cs typeface="Arial"/>
              </a:rPr>
              <a:t>=</a:t>
            </a:r>
            <a:r>
              <a:rPr lang="en-US" sz="2800" dirty="0" err="1">
                <a:latin typeface="Arial"/>
                <a:cs typeface="Arial"/>
              </a:rPr>
              <a:t>стереотипы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поведения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и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культуры</a:t>
            </a:r>
            <a:r>
              <a:rPr lang="en-US" sz="2800" dirty="0">
                <a:latin typeface="Arial"/>
                <a:cs typeface="Arial"/>
              </a:rPr>
              <a:t>)</a:t>
            </a:r>
            <a:endParaRPr lang="ru-RU" sz="2800" dirty="0">
              <a:latin typeface="Arial"/>
              <a:cs typeface="Arial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96447"/>
      </p:ext>
    </p:extLst>
  </p:cSld>
  <p:clrMapOvr>
    <a:masterClrMapping/>
  </p:clrMapOvr>
</p:sld>
</file>

<file path=ppt/theme/theme1.xml><?xml version="1.0" encoding="utf-8"?>
<a:theme xmlns:a="http://schemas.openxmlformats.org/drawingml/2006/main" name="Революция">
  <a:themeElements>
    <a:clrScheme name="Революция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Революция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Революция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Революция.thmx</Template>
  <TotalTime>113</TotalTime>
  <Words>1187</Words>
  <Application>Microsoft Macintosh PowerPoint</Application>
  <PresentationFormat>Экран (4:3)</PresentationFormat>
  <Paragraphs>81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Революция</vt:lpstr>
      <vt:lpstr>О.Ф. Леонтьева (Киев)  кафедра иностранных языков Университет экономики и права «КРОК»  dLeonit@gmail.com  Смысловые конституенты в архетипическом пространстве образа мира Барышни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Литература и источники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Oksana</dc:creator>
  <cp:lastModifiedBy>Oksana</cp:lastModifiedBy>
  <cp:revision>11</cp:revision>
  <dcterms:created xsi:type="dcterms:W3CDTF">2016-11-16T07:22:03Z</dcterms:created>
  <dcterms:modified xsi:type="dcterms:W3CDTF">2016-11-16T09:15:16Z</dcterms:modified>
</cp:coreProperties>
</file>