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9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2" r:id="rId20"/>
    <p:sldId id="274" r:id="rId21"/>
    <p:sldId id="275" r:id="rId22"/>
    <p:sldId id="276" r:id="rId23"/>
    <p:sldId id="293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9" r:id="rId36"/>
    <p:sldId id="290" r:id="rId37"/>
    <p:sldId id="28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75CA9-F99D-4CB7-AD6F-53E8A8A7BE7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C2FFE-763A-46B1-978D-8D1A9953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03757-6382-488F-BF6F-EB2074FF4039}" type="datetime1">
              <a:rPr lang="en-US" smtClean="0"/>
              <a:t>11/14/2016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7185-2183-4C2B-8A33-3D992BD829FF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29D16-B8B9-4F41-AE78-2640A609D296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FCC32-9433-4573-8A3E-7B4266FFA715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6B335-EEB9-4157-A061-2834192D267E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66DB3-8B92-4393-85E3-CA94186530C9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E145-497A-4411-8086-A732B0AE9438}" type="datetime1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9636-A3FE-4B83-B1BC-72C2F20010BA}" type="datetime1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5141-5166-4235-9B8E-3D7FAFF6C5D1}" type="datetime1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E303-3610-4A7C-BB9F-25291001D03A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8804-40D0-4DA1-92CA-B2BD886E914A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434A41-BB14-4ECD-9A65-44018994BB14}" type="datetime1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752600"/>
          </a:xfrm>
        </p:spPr>
        <p:txBody>
          <a:bodyPr>
            <a:normAutofit/>
          </a:bodyPr>
          <a:lstStyle/>
          <a:p>
            <a:pPr algn="ctr"/>
            <a:r>
              <a:rPr lang="sr-Latn-RS" sz="3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Nataša Kiš </a:t>
            </a:r>
            <a:r>
              <a:rPr lang="sr-Latn-RS" sz="36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(Novi Sad)</a:t>
            </a:r>
            <a:br>
              <a:rPr lang="sr-Latn-RS" sz="36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18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Filozofski fakultet</a:t>
            </a:r>
            <a:br>
              <a:rPr lang="sr-Latn-RS" sz="18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18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Univerzitet u Novom Sadu</a:t>
            </a:r>
            <a:r>
              <a:rPr lang="en-US" sz="3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3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534400" cy="4648200"/>
          </a:xfrm>
        </p:spPr>
        <p:txBody>
          <a:bodyPr>
            <a:no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sr-Latn-RS" sz="1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atasakis14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@gmail.com</a:t>
            </a:r>
            <a:endParaRPr lang="en-US" sz="14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Nominalizacione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strukture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sastavu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složenih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predikata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romanu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4800" b="1" cap="small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Gospođica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Ive</a:t>
            </a:r>
            <a:r>
              <a:rPr lang="en-US" sz="4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Andrića</a:t>
            </a:r>
            <a:endParaRPr lang="sr-Latn-RS" sz="4800" b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Andrićeva </a:t>
            </a:r>
            <a:r>
              <a:rPr lang="sr-Latn-RS" b="1" cap="small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Gospođica</a:t>
            </a:r>
          </a:p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Beograd, 17-19. 11. 2016</a:t>
            </a:r>
            <a:endParaRPr lang="en-US" sz="24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Ostali uslovi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u potpunoj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saglasnosti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sa zakonom, to jest na njegovoj krajnjoj granici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Njegov uzbuđen govor i brzi pokreti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bili su u protivnosti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sa njegovim sadašnjim izgledom i držanjem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 marL="137160" indent="0">
              <a:buNone/>
            </a:pP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6. </a:t>
            </a:r>
            <a:r>
              <a:rPr lang="en-US" sz="3200">
                <a:latin typeface="Arial" pitchFamily="34" charset="0"/>
                <a:cs typeface="Arial" pitchFamily="34" charset="0"/>
              </a:rPr>
              <a:t>Jedini njen redovni izlazak koji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nije u</a:t>
            </a:r>
            <a:r>
              <a:rPr lang="en-US" sz="3200">
                <a:latin typeface="Arial" pitchFamily="34" charset="0"/>
                <a:cs typeface="Arial" pitchFamily="34" charset="0"/>
              </a:rPr>
              <a:t> neposrednoj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vezi</a:t>
            </a:r>
            <a:r>
              <a:rPr lang="en-US" sz="3200">
                <a:latin typeface="Arial" pitchFamily="34" charset="0"/>
                <a:cs typeface="Arial" pitchFamily="34" charset="0"/>
              </a:rPr>
              <a:t> sa poslom, to je poseta </a:t>
            </a:r>
            <a:r>
              <a:rPr lang="en-US" sz="3200">
                <a:latin typeface="Arial" pitchFamily="34" charset="0"/>
                <a:cs typeface="Arial" pitchFamily="34" charset="0"/>
              </a:rPr>
              <a:t>očevom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grobu.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7. </a:t>
            </a:r>
            <a:r>
              <a:rPr lang="en-US" sz="3200">
                <a:latin typeface="Arial" pitchFamily="34" charset="0"/>
                <a:cs typeface="Arial" pitchFamily="34" charset="0"/>
              </a:rPr>
              <a:t>U stvari, on nema pravog i određenog zanimanja niti će ga ikad imati, jer mu nikad niko neće poveriti robu i dati kredit, i jer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bez potrebne istrajnosti i ozbiljnosti</a:t>
            </a:r>
            <a:r>
              <a:rPr lang="en-US" sz="3200">
                <a:latin typeface="Arial" pitchFamily="34" charset="0"/>
                <a:cs typeface="Arial" pitchFamily="34" charset="0"/>
              </a:rPr>
              <a:t>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Polupomoćni (semikopulativni) gl</a:t>
            </a:r>
            <a:r>
              <a:rPr lang="sr-Latn-R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agol</a:t>
            </a:r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sr-Latn-R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NDeadj</a:t>
            </a:r>
            <a:endParaRPr lang="en-US" sz="32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029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 u tom vremenu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postoji mogućnost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da ceo njegov život krene putem predanog stvaranja kao i nepovratnim putem poroka i nerada.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Ratko je iz sirotinjske kuće, jedinac, i u najranijem detinjstvu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pokazivao je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čudne</a:t>
            </a:r>
            <a:r>
              <a:rPr lang="en-US" sz="3200" u="sng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sklonosti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otmenom životu, trošenju i neradu.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Ljuti je samo što ne može da nađe nikoga ko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bi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potpuno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delio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njeno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zadovoljstvo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bezbrižnost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i volju za poslom.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Dekomponovani </a:t>
            </a:r>
            <a:r>
              <a:rPr lang="sr-Latn-RS" sz="3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predikat</a:t>
            </a:r>
            <a:endParaRPr lang="en-US" sz="3200" b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329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Sve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ostalo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njena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briga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Stranke je primao Rafo u svom dućanu , ali za upućene nije bila tajna da novac koji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ovde pod takvim uslovima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daje na zajam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pripada Gospođici , isto kao što su dobro znali da ne može biti Rafin.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6636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Nikad do tada ni posle nije više videla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č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oveka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koji je tako strasno voleo da daruje i 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tako vešto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umeo da izabere za svakoga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onaj dar koji najbolje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odgovara njegovim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željama i koji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će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mu najviše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radosti</a:t>
            </a:r>
            <a:endParaRPr lang="sr-Latn-RS" sz="3200" b="1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3200" b="1" smtClean="0">
                <a:latin typeface="Arial" pitchFamily="34" charset="0"/>
                <a:cs typeface="Arial" pitchFamily="34" charset="0"/>
              </a:rPr>
              <a:t>pričiniti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4. 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, posle tih prvih izliva dugo zadržavanih i neutrošenih osećanja,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javljala se misao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prava , snažna i neumoljiva kao hladni anđeo sa ognjenim mačem u ruci.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lvl="0"/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On ne govori nikad ništa o sebi, samo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postavlja pitanja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 rasejano [Rasejano - rastreseno] sluša odgovore kao čovek kome je sve što ljudi mogu da kažu odavno unapred poznato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...</a:t>
            </a:r>
          </a:p>
          <a:p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0916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Pomislite, molim vas, ovi slepci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vrše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neku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redukciju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i otpustili su Kirjakovića, mladog, darovitog glumca, dok se toliki dotrajali zadržavaju, daju im se uloge i priređuju proslave.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66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Prosjačenje kod nas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ima (ili je imalo)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svoje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objašnjenje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u najužoj vezi sa našim građanskim i čaršijskim shvatanjem ljudske sudbine i našim načinom života i sticanja.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8.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Ona sama ne zna u ovom trenutku da li je to neko dete koje raste njenim žrtvama i naporima ili sam dajdža Vlado, ali neki novi, koji hoće da radi i sluša, i za koga još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ima pomoći i spasenja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954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9.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Stvarno ona nije mogla ni da zamisli kako će to izgledati, samo je osećala da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će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uneti velike poremećaje </a:t>
            </a:r>
            <a:r>
              <a:rPr lang="sr-Latn-R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u život i da će od svakoga, pa i od nje, tražiti naročite žrtve i teške odgovornosti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10.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ona nije ni pomišljala da sebi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postavi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takvo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pitanje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318760"/>
          </a:xfrm>
        </p:spPr>
        <p:txBody>
          <a:bodyPr/>
          <a:lstStyle/>
          <a:p>
            <a:pPr marL="13716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11. </a:t>
            </a:r>
            <a:r>
              <a:rPr lang="en-US" sz="3200">
                <a:latin typeface="Arial" pitchFamily="34" charset="0"/>
                <a:cs typeface="Arial" pitchFamily="34" charset="0"/>
              </a:rPr>
              <a:t>U toj igri, koja je za nju bila mnogo više nego igra, nalazila je mnoga i duboka uzbuđenja, i prijatna i neprijatna, ali 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sticala</a:t>
            </a:r>
            <a:r>
              <a:rPr lang="en-US" sz="3200">
                <a:latin typeface="Arial" pitchFamily="34" charset="0"/>
                <a:cs typeface="Arial" pitchFamily="34" charset="0"/>
              </a:rPr>
              <a:t> nova iskustva 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znanja</a:t>
            </a:r>
            <a:r>
              <a:rPr lang="en-US" sz="3200">
                <a:latin typeface="Arial" pitchFamily="34" charset="0"/>
                <a:cs typeface="Arial" pitchFamily="34" charset="0"/>
              </a:rPr>
              <a:t>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94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Tipologija predikata</a:t>
            </a:r>
          </a:p>
          <a:p>
            <a:pPr marL="0" indent="0">
              <a:buNone/>
            </a:pPr>
            <a:endParaRPr lang="sr-Latn-RS" sz="32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Analiza </a:t>
            </a: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20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ominalizacion</a:t>
            </a: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ih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struktur</a:t>
            </a: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sastavu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složenih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predikata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320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romanu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Gospođica</a:t>
            </a:r>
            <a:endParaRPr lang="sr-Latn-RS" sz="3200" i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sz="32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Zaključ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</a:t>
            </a:r>
            <a:endParaRPr lang="sr-Latn-RS" sz="32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en-U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Literatura </a:t>
            </a:r>
            <a:r>
              <a:rPr lang="sr-Latn-R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 izvori</a:t>
            </a:r>
            <a:endParaRPr lang="sr-Latn-RS" sz="32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949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Bez najmanjeg razumevanja i bez pravog znanja o svetu i velikim snagama, koje se sada kreću, gone i sudaraju u njemu, ona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stvarala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potpuno oprečne a podjednako netačne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zaključke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3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tada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učini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svoj odlučni i poslednji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pokušaj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da se odupre tome besmislenom pohodu.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71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4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 kad prođe uobičajeno vreme, vraća se kući oborena pogleda, oštrim korakom koji sva varoš poznaje, još kruća i mrgodnija jer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nije našla umirenja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koje traži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5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kod većine tih posetilaca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ne dolazi ni do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stvarnih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ozbiljnih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pregovora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187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6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Stranke je primao Rafo u svom dućanu , ali za upućene nije bila tajna da novac koji se ovde pod takvim uslovima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daje na zajam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pripada Gospođici, isto kao što su dobro znali da ne može biti Rafin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13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17.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Isplata se ne vrši </a:t>
            </a:r>
            <a:r>
              <a:rPr lang="en-US" sz="3200">
                <a:latin typeface="Arial" pitchFamily="34" charset="0"/>
                <a:cs typeface="Arial" pitchFamily="34" charset="0"/>
              </a:rPr>
              <a:t>nikad tu u kući, nego u Vesinoj magazi, ili čak posredno</a:t>
            </a:r>
            <a:r>
              <a:rPr lang="en-US" sz="3200">
                <a:latin typeface="Arial" pitchFamily="34" charset="0"/>
                <a:cs typeface="Arial" pitchFamily="34" charset="0"/>
              </a:rPr>
              <a:t>; 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...</a:t>
            </a:r>
            <a:endParaRPr lang="en-U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18.  </a:t>
            </a:r>
            <a:r>
              <a:rPr lang="en-US" sz="3200">
                <a:latin typeface="Arial" pitchFamily="34" charset="0"/>
                <a:cs typeface="Arial" pitchFamily="34" charset="0"/>
              </a:rPr>
              <a:t>I više od toga: da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</a:t>
            </a:r>
            <a:r>
              <a:rPr lang="en-US" sz="3200">
                <a:latin typeface="Arial" pitchFamily="34" charset="0"/>
                <a:cs typeface="Arial" pitchFamily="34" charset="0"/>
              </a:rPr>
              <a:t> u velikoj i večnoj borbi protiv kvara, štete i troška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odnesena</a:t>
            </a:r>
            <a:r>
              <a:rPr lang="en-US" sz="3200">
                <a:latin typeface="Arial" pitchFamily="34" charset="0"/>
                <a:cs typeface="Arial" pitchFamily="34" charset="0"/>
              </a:rPr>
              <a:t> još jedna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pobeda</a:t>
            </a:r>
            <a:r>
              <a:rPr lang="en-US" sz="3200">
                <a:latin typeface="Arial" pitchFamily="34" charset="0"/>
                <a:cs typeface="Arial" pitchFamily="34" charset="0"/>
              </a:rPr>
              <a:t>,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...</a:t>
            </a:r>
            <a:endParaRPr lang="en-U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99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19. </a:t>
            </a:r>
            <a:r>
              <a:rPr lang="en-US" sz="3200">
                <a:latin typeface="Arial" pitchFamily="34" charset="0"/>
                <a:cs typeface="Arial" pitchFamily="34" charset="0"/>
              </a:rPr>
              <a:t>Iduće nedelje je </a:t>
            </a:r>
            <a:r>
              <a:rPr lang="en-US" sz="3200">
                <a:latin typeface="Arial" pitchFamily="34" charset="0"/>
                <a:cs typeface="Arial" pitchFamily="34" charset="0"/>
              </a:rPr>
              <a:t>sarajevska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"Bosniše Post"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donela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>
                <a:latin typeface="Arial" pitchFamily="34" charset="0"/>
                <a:cs typeface="Arial" pitchFamily="34" charset="0"/>
              </a:rPr>
              <a:t>kratku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vest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>
                <a:latin typeface="Arial" pitchFamily="34" charset="0"/>
                <a:cs typeface="Arial" pitchFamily="34" charset="0"/>
              </a:rPr>
              <a:t>najsitnijim </a:t>
            </a:r>
            <a:r>
              <a:rPr lang="en-US" sz="3200">
                <a:latin typeface="Arial" pitchFamily="34" charset="0"/>
                <a:cs typeface="Arial" pitchFamily="34" charset="0"/>
              </a:rPr>
              <a:t>slovima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štampanu, </a:t>
            </a:r>
            <a:r>
              <a:rPr lang="en-US" sz="3200">
                <a:latin typeface="Arial" pitchFamily="34" charset="0"/>
                <a:cs typeface="Arial" pitchFamily="34" charset="0"/>
              </a:rPr>
              <a:t>da je oberlojtnant </a:t>
            </a:r>
            <a:r>
              <a:rPr lang="en-US" sz="3200">
                <a:latin typeface="Arial" pitchFamily="34" charset="0"/>
                <a:cs typeface="Arial" pitchFamily="34" charset="0"/>
              </a:rPr>
              <a:t>Karasek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"naglo preminuo, </a:t>
            </a:r>
            <a:r>
              <a:rPr lang="en-US" sz="3200">
                <a:latin typeface="Arial" pitchFamily="34" charset="0"/>
                <a:cs typeface="Arial" pitchFamily="34" charset="0"/>
              </a:rPr>
              <a:t>za vreme </a:t>
            </a:r>
            <a:r>
              <a:rPr lang="en-US" sz="3200">
                <a:latin typeface="Arial" pitchFamily="34" charset="0"/>
                <a:cs typeface="Arial" pitchFamily="34" charset="0"/>
              </a:rPr>
              <a:t>službenog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puta, </a:t>
            </a:r>
            <a:r>
              <a:rPr lang="en-US" sz="3200">
                <a:latin typeface="Arial" pitchFamily="34" charset="0"/>
                <a:cs typeface="Arial" pitchFamily="34" charset="0"/>
              </a:rPr>
              <a:t>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Tarčinu".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20. </a:t>
            </a:r>
            <a:r>
              <a:rPr lang="en-US" sz="3200">
                <a:latin typeface="Arial" pitchFamily="34" charset="0"/>
                <a:cs typeface="Arial" pitchFamily="34" charset="0"/>
              </a:rPr>
              <a:t>Oni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su izvršili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sahranu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i, </a:t>
            </a:r>
            <a:r>
              <a:rPr lang="en-US" sz="3200">
                <a:latin typeface="Arial" pitchFamily="34" charset="0"/>
                <a:cs typeface="Arial" pitchFamily="34" charset="0"/>
              </a:rPr>
              <a:t>kao </a:t>
            </a:r>
            <a:r>
              <a:rPr lang="en-US" sz="3200">
                <a:latin typeface="Arial" pitchFamily="34" charset="0"/>
                <a:cs typeface="Arial" pitchFamily="34" charset="0"/>
              </a:rPr>
              <a:t>najbliži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rođaci, </a:t>
            </a:r>
            <a:r>
              <a:rPr lang="en-US" sz="3200">
                <a:latin typeface="Arial" pitchFamily="34" charset="0"/>
                <a:cs typeface="Arial" pitchFamily="34" charset="0"/>
              </a:rPr>
              <a:t>preuzeli kuću i sve što je </a:t>
            </a:r>
            <a:r>
              <a:rPr lang="en-US" sz="3200">
                <a:latin typeface="Arial" pitchFamily="34" charset="0"/>
                <a:cs typeface="Arial" pitchFamily="34" charset="0"/>
              </a:rPr>
              <a:t>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njoj, </a:t>
            </a:r>
            <a:r>
              <a:rPr lang="en-US" sz="3200">
                <a:latin typeface="Arial" pitchFamily="34" charset="0"/>
                <a:cs typeface="Arial" pitchFamily="34" charset="0"/>
              </a:rPr>
              <a:t>dok se pitanje zaostavštine </a:t>
            </a:r>
            <a:r>
              <a:rPr lang="en-US" sz="3200">
                <a:latin typeface="Arial" pitchFamily="34" charset="0"/>
                <a:cs typeface="Arial" pitchFamily="34" charset="0"/>
              </a:rPr>
              <a:t>ne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raspravi.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47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21.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Obavljen je </a:t>
            </a:r>
            <a:r>
              <a:rPr lang="en-US" sz="3200">
                <a:latin typeface="Arial" pitchFamily="34" charset="0"/>
                <a:cs typeface="Arial" pitchFamily="34" charset="0"/>
              </a:rPr>
              <a:t>svečani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prenos</a:t>
            </a:r>
            <a:r>
              <a:rPr lang="en-US" sz="3200">
                <a:latin typeface="Arial" pitchFamily="34" charset="0"/>
                <a:cs typeface="Arial" pitchFamily="34" charset="0"/>
              </a:rPr>
              <a:t> ubijenog prestolonaslednika i njegove žene do </a:t>
            </a:r>
            <a:r>
              <a:rPr lang="en-US" sz="3200">
                <a:latin typeface="Arial" pitchFamily="34" charset="0"/>
                <a:cs typeface="Arial" pitchFamily="34" charset="0"/>
              </a:rPr>
              <a:t>železničke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stanice.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22.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Izvršena su </a:t>
            </a:r>
            <a:r>
              <a:rPr lang="en-US" sz="3200">
                <a:latin typeface="Arial" pitchFamily="34" charset="0"/>
                <a:cs typeface="Arial" pitchFamily="34" charset="0"/>
              </a:rPr>
              <a:t>mnoga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hapšenja</a:t>
            </a:r>
            <a:r>
              <a:rPr lang="en-US" sz="3200">
                <a:latin typeface="Arial" pitchFamily="34" charset="0"/>
                <a:cs typeface="Arial" pitchFamily="34" charset="0"/>
              </a:rPr>
              <a:t> i </a:t>
            </a:r>
            <a:r>
              <a:rPr lang="en-US" sz="3200">
                <a:latin typeface="Arial" pitchFamily="34" charset="0"/>
                <a:cs typeface="Arial" pitchFamily="34" charset="0"/>
              </a:rPr>
              <a:t>razna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nasilja. 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23. </a:t>
            </a:r>
            <a:r>
              <a:rPr lang="en-US" sz="3200">
                <a:latin typeface="Arial" pitchFamily="34" charset="0"/>
                <a:cs typeface="Arial" pitchFamily="34" charset="0"/>
              </a:rPr>
              <a:t>Većina njih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uzela učešća </a:t>
            </a:r>
            <a:r>
              <a:rPr lang="en-US" sz="3200">
                <a:latin typeface="Arial" pitchFamily="34" charset="0"/>
                <a:cs typeface="Arial" pitchFamily="34" charset="0"/>
              </a:rPr>
              <a:t>u ratu i završila nedavno studije u Francuskoj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</a:t>
            </a: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Razdvajanje dekomponovanog predikata u dve rečenične strukture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24.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Istina, </a:t>
            </a:r>
            <a:r>
              <a:rPr lang="en-US" sz="3200">
                <a:latin typeface="Arial" pitchFamily="34" charset="0"/>
                <a:cs typeface="Arial" pitchFamily="34" charset="0"/>
              </a:rPr>
              <a:t>ta papuča nije više lepa </a:t>
            </a:r>
            <a:r>
              <a:rPr lang="en-US" sz="3200">
                <a:latin typeface="Arial" pitchFamily="34" charset="0"/>
                <a:cs typeface="Arial" pitchFamily="34" charset="0"/>
              </a:rPr>
              <a:t>na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oči, </a:t>
            </a:r>
            <a:r>
              <a:rPr lang="en-US" sz="3200">
                <a:latin typeface="Arial" pitchFamily="34" charset="0"/>
                <a:cs typeface="Arial" pitchFamily="34" charset="0"/>
              </a:rPr>
              <a:t>a </a:t>
            </a:r>
            <a:r>
              <a:rPr lang="en-US" sz="3200">
                <a:latin typeface="Arial" pitchFamily="34" charset="0"/>
                <a:cs typeface="Arial" pitchFamily="34" charset="0"/>
              </a:rPr>
              <a:t>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inače, </a:t>
            </a:r>
            <a:r>
              <a:rPr lang="en-US" sz="3200">
                <a:latin typeface="Arial" pitchFamily="34" charset="0"/>
                <a:cs typeface="Arial" pitchFamily="34" charset="0"/>
              </a:rPr>
              <a:t>suzila se i iskrivila i žulji i grebe i ranjava kožu </a:t>
            </a:r>
            <a:r>
              <a:rPr lang="en-US" sz="3200">
                <a:latin typeface="Arial" pitchFamily="34" charset="0"/>
                <a:cs typeface="Arial" pitchFamily="34" charset="0"/>
              </a:rPr>
              <a:t>na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nozi, </a:t>
            </a:r>
            <a:r>
              <a:rPr lang="en-US" sz="3200">
                <a:latin typeface="Arial" pitchFamily="34" charset="0"/>
                <a:cs typeface="Arial" pitchFamily="34" charset="0"/>
              </a:rPr>
              <a:t>ali šta je to prema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zadovoljstvu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koje </a:t>
            </a:r>
            <a:r>
              <a:rPr lang="en-US" sz="3200" b="1" i="1">
                <a:latin typeface="Arial" pitchFamily="34" charset="0"/>
                <a:cs typeface="Arial" pitchFamily="34" charset="0"/>
              </a:rPr>
              <a:t>daje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 ta pobeda i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ta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ušteda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?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25.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Jer, </a:t>
            </a:r>
            <a:r>
              <a:rPr lang="en-US" sz="3200">
                <a:latin typeface="Arial" pitchFamily="34" charset="0"/>
                <a:cs typeface="Arial" pitchFamily="34" charset="0"/>
              </a:rPr>
              <a:t>šta su sitne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muke</a:t>
            </a:r>
            <a:r>
              <a:rPr lang="en-US" sz="320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odricanja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koja </a:t>
            </a:r>
            <a:r>
              <a:rPr lang="en-US" sz="3200" b="1" i="1">
                <a:latin typeface="Arial" pitchFamily="34" charset="0"/>
                <a:cs typeface="Arial" pitchFamily="34" charset="0"/>
              </a:rPr>
              <a:t>podnosimo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 u službi štednje </a:t>
            </a:r>
            <a:r>
              <a:rPr lang="en-US" sz="3200">
                <a:latin typeface="Arial" pitchFamily="34" charset="0"/>
                <a:cs typeface="Arial" pitchFamily="34" charset="0"/>
              </a:rPr>
              <a:t>prema onome što nam ona daje i od čega </a:t>
            </a:r>
            <a:r>
              <a:rPr lang="en-US" sz="3200">
                <a:latin typeface="Arial" pitchFamily="34" charset="0"/>
                <a:cs typeface="Arial" pitchFamily="34" charset="0"/>
              </a:rPr>
              <a:t>nas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spasava.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4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77200" cy="5547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sz="3200">
                <a:latin typeface="Arial" pitchFamily="34" charset="0"/>
                <a:cs typeface="Arial" pitchFamily="34" charset="0"/>
              </a:rPr>
              <a:t>6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>
                <a:latin typeface="Arial" pitchFamily="34" charset="0"/>
                <a:cs typeface="Arial" pitchFamily="34" charset="0"/>
              </a:rPr>
              <a:t>Kod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Hadži-Vasićevih </a:t>
            </a:r>
            <a:r>
              <a:rPr lang="en-US" sz="3200">
                <a:latin typeface="Arial" pitchFamily="34" charset="0"/>
                <a:cs typeface="Arial" pitchFamily="34" charset="0"/>
              </a:rPr>
              <a:t>je </a:t>
            </a:r>
            <a:r>
              <a:rPr lang="en-US" sz="3200">
                <a:latin typeface="Arial" pitchFamily="34" charset="0"/>
                <a:cs typeface="Arial" pitchFamily="34" charset="0"/>
              </a:rPr>
              <a:t>odlazila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retko,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poznanstva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koja </a:t>
            </a:r>
            <a:r>
              <a:rPr lang="en-US" sz="3200" b="1" i="1">
                <a:latin typeface="Arial" pitchFamily="34" charset="0"/>
                <a:cs typeface="Arial" pitchFamily="34" charset="0"/>
              </a:rPr>
              <a:t>je učinila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u njihovoj kući</a:t>
            </a:r>
            <a:r>
              <a:rPr lang="en-US" sz="3200">
                <a:latin typeface="Arial" pitchFamily="34" charset="0"/>
                <a:cs typeface="Arial" pitchFamily="34" charset="0"/>
              </a:rPr>
              <a:t> pozaboravljala </a:t>
            </a:r>
            <a:r>
              <a:rPr lang="en-US" sz="320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sva, </a:t>
            </a:r>
            <a:r>
              <a:rPr lang="en-US" sz="3200">
                <a:latin typeface="Arial" pitchFamily="34" charset="0"/>
                <a:cs typeface="Arial" pitchFamily="34" charset="0"/>
              </a:rPr>
              <a:t>odmah </a:t>
            </a:r>
            <a:r>
              <a:rPr lang="en-US" sz="3200">
                <a:latin typeface="Arial" pitchFamily="34" charset="0"/>
                <a:cs typeface="Arial" pitchFamily="34" charset="0"/>
              </a:rPr>
              <a:t>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zauvek.</a:t>
            </a:r>
          </a:p>
          <a:p>
            <a:pPr mar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sz="3200">
                <a:latin typeface="Arial" pitchFamily="34" charset="0"/>
                <a:cs typeface="Arial" pitchFamily="34" charset="0"/>
              </a:rPr>
              <a:t>7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>
                <a:latin typeface="Arial" pitchFamily="34" charset="0"/>
                <a:cs typeface="Arial" pitchFamily="34" charset="0"/>
              </a:rPr>
              <a:t>Vrati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se, </a:t>
            </a:r>
            <a:r>
              <a:rPr lang="en-US" sz="3200">
                <a:latin typeface="Arial" pitchFamily="34" charset="0"/>
                <a:cs typeface="Arial" pitchFamily="34" charset="0"/>
              </a:rPr>
              <a:t>na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primer, </a:t>
            </a:r>
            <a:r>
              <a:rPr lang="en-US" sz="3200">
                <a:latin typeface="Arial" pitchFamily="34" charset="0"/>
                <a:cs typeface="Arial" pitchFamily="34" charset="0"/>
              </a:rPr>
              <a:t>iz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posete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koju </a:t>
            </a:r>
            <a:r>
              <a:rPr lang="en-US" sz="3200" b="1" i="1">
                <a:latin typeface="Arial" pitchFamily="34" charset="0"/>
                <a:cs typeface="Arial" pitchFamily="34" charset="0"/>
              </a:rPr>
              <a:t>je učinila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njihovoj komšinici Lepši, udovici </a:t>
            </a:r>
            <a:r>
              <a:rPr lang="en-US" sz="3200" i="1">
                <a:latin typeface="Arial" pitchFamily="34" charset="0"/>
                <a:cs typeface="Arial" pitchFamily="34" charset="0"/>
              </a:rPr>
              <a:t>Luke </a:t>
            </a:r>
            <a:r>
              <a:rPr lang="en-US" sz="3200" i="1" smtClean="0">
                <a:latin typeface="Arial" pitchFamily="34" charset="0"/>
                <a:cs typeface="Arial" pitchFamily="34" charset="0"/>
              </a:rPr>
              <a:t>Pavlovića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>
                <a:latin typeface="Arial" pitchFamily="34" charset="0"/>
                <a:cs typeface="Arial" pitchFamily="34" charset="0"/>
              </a:rPr>
              <a:t>pa ne može dugo sebi </a:t>
            </a:r>
            <a:r>
              <a:rPr lang="en-US" sz="3200">
                <a:latin typeface="Arial" pitchFamily="34" charset="0"/>
                <a:cs typeface="Arial" pitchFamily="34" charset="0"/>
              </a:rPr>
              <a:t>da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dođe, </a:t>
            </a:r>
            <a:r>
              <a:rPr lang="en-US" sz="3200">
                <a:latin typeface="Arial" pitchFamily="34" charset="0"/>
                <a:cs typeface="Arial" pitchFamily="34" charset="0"/>
              </a:rPr>
              <a:t>nego sedi </a:t>
            </a:r>
            <a:r>
              <a:rPr lang="en-US" sz="3200">
                <a:latin typeface="Arial" pitchFamily="34" charset="0"/>
                <a:cs typeface="Arial" pitchFamily="34" charset="0"/>
              </a:rPr>
              <a:t>onako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obučena, </a:t>
            </a:r>
            <a:r>
              <a:rPr lang="en-US" sz="3200">
                <a:latin typeface="Arial" pitchFamily="34" charset="0"/>
                <a:cs typeface="Arial" pitchFamily="34" charset="0"/>
              </a:rPr>
              <a:t>a reči i suze </a:t>
            </a:r>
            <a:r>
              <a:rPr lang="en-US" sz="3200">
                <a:latin typeface="Arial" pitchFamily="34" charset="0"/>
                <a:cs typeface="Arial" pitchFamily="34" charset="0"/>
              </a:rPr>
              <a:t>samo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teku. 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sr-Latn-R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Stilski razlozi – dodatne semantičke komponente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5257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28. </a:t>
            </a:r>
            <a:r>
              <a:rPr lang="en-US" sz="3200">
                <a:latin typeface="Arial" pitchFamily="34" charset="0"/>
                <a:cs typeface="Arial" pitchFamily="34" charset="0"/>
              </a:rPr>
              <a:t>Ljuti je samo što ne može da nađe nikoga ko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bi</a:t>
            </a:r>
            <a:r>
              <a:rPr lang="en-US" sz="3200">
                <a:latin typeface="Arial" pitchFamily="34" charset="0"/>
                <a:cs typeface="Arial" pitchFamily="34" charset="0"/>
              </a:rPr>
              <a:t> potpuno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delio</a:t>
            </a:r>
            <a:r>
              <a:rPr lang="en-US" sz="3200">
                <a:latin typeface="Arial" pitchFamily="34" charset="0"/>
                <a:cs typeface="Arial" pitchFamily="34" charset="0"/>
              </a:rPr>
              <a:t> njeno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zadovoljstvo</a:t>
            </a:r>
            <a:r>
              <a:rPr lang="en-US" sz="320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bezbrižnost</a:t>
            </a:r>
            <a:r>
              <a:rPr lang="en-US" sz="3200">
                <a:latin typeface="Arial" pitchFamily="34" charset="0"/>
                <a:cs typeface="Arial" pitchFamily="34" charset="0"/>
              </a:rPr>
              <a:t> i volju </a:t>
            </a:r>
            <a:r>
              <a:rPr lang="en-US" sz="3200">
                <a:latin typeface="Arial" pitchFamily="34" charset="0"/>
                <a:cs typeface="Arial" pitchFamily="34" charset="0"/>
              </a:rPr>
              <a:t>za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poslom.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29. </a:t>
            </a:r>
            <a:r>
              <a:rPr lang="en-US" sz="3200">
                <a:latin typeface="Arial" pitchFamily="34" charset="0"/>
                <a:cs typeface="Arial" pitchFamily="34" charset="0"/>
              </a:rPr>
              <a:t>Te promene su bile tako nagle i tako duboke da Gospođica nije mogla ni u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sećanju</a:t>
            </a:r>
            <a:r>
              <a:rPr lang="en-US" sz="3200">
                <a:latin typeface="Arial" pitchFamily="34" charset="0"/>
                <a:cs typeface="Arial" pitchFamily="34" charset="0"/>
              </a:rPr>
              <a:t> više da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izazove</a:t>
            </a:r>
            <a:r>
              <a:rPr lang="en-US" sz="3200">
                <a:latin typeface="Arial" pitchFamily="34" charset="0"/>
                <a:cs typeface="Arial" pitchFamily="34" charset="0"/>
              </a:rPr>
              <a:t> onog </a:t>
            </a:r>
            <a:r>
              <a:rPr lang="en-US" sz="3200">
                <a:latin typeface="Arial" pitchFamily="34" charset="0"/>
                <a:cs typeface="Arial" pitchFamily="34" charset="0"/>
              </a:rPr>
              <a:t>predratnog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Konfortija.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840"/>
            <a:ext cx="8458200" cy="5242560"/>
          </a:xfrm>
        </p:spPr>
        <p:txBody>
          <a:bodyPr>
            <a:normAutofit/>
          </a:bodyPr>
          <a:lstStyle/>
          <a:p>
            <a:pPr marL="13716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30. </a:t>
            </a:r>
            <a:r>
              <a:rPr lang="en-US" sz="3200">
                <a:latin typeface="Arial" pitchFamily="34" charset="0"/>
                <a:cs typeface="Arial" pitchFamily="34" charset="0"/>
              </a:rPr>
              <a:t>Postojanje prosjačkog reda </a:t>
            </a:r>
            <a:r>
              <a:rPr lang="en-US" sz="3200">
                <a:latin typeface="Arial" pitchFamily="34" charset="0"/>
                <a:cs typeface="Arial" pitchFamily="34" charset="0"/>
              </a:rPr>
              <a:t>ljudi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predstavlja, uistini, </a:t>
            </a:r>
            <a:r>
              <a:rPr lang="en-US" sz="3200">
                <a:latin typeface="Arial" pitchFamily="34" charset="0"/>
                <a:cs typeface="Arial" pitchFamily="34" charset="0"/>
              </a:rPr>
              <a:t>jednu od onih </a:t>
            </a:r>
            <a:r>
              <a:rPr lang="en-US" sz="3200">
                <a:latin typeface="Arial" pitchFamily="34" charset="0"/>
                <a:cs typeface="Arial" pitchFamily="34" charset="0"/>
              </a:rPr>
              <a:t>ustanova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… a </a:t>
            </a:r>
            <a:r>
              <a:rPr lang="en-US" sz="3200">
                <a:latin typeface="Arial" pitchFamily="34" charset="0"/>
                <a:cs typeface="Arial" pitchFamily="34" charset="0"/>
              </a:rPr>
              <a:t>u kojima bogati ljudi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nalaze</a:t>
            </a:r>
            <a:r>
              <a:rPr lang="en-US" sz="3200">
                <a:latin typeface="Arial" pitchFamily="34" charset="0"/>
                <a:cs typeface="Arial" pitchFamily="34" charset="0"/>
              </a:rPr>
              <a:t> jevtino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umirenje</a:t>
            </a:r>
            <a:r>
              <a:rPr lang="en-US" sz="3200">
                <a:latin typeface="Arial" pitchFamily="34" charset="0"/>
                <a:cs typeface="Arial" pitchFamily="34" charset="0"/>
              </a:rPr>
              <a:t> savesti kao i prosjaci svoj </a:t>
            </a:r>
            <a:r>
              <a:rPr lang="en-US" sz="3200">
                <a:latin typeface="Arial" pitchFamily="34" charset="0"/>
                <a:cs typeface="Arial" pitchFamily="34" charset="0"/>
              </a:rPr>
              <a:t>neposredni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interes.</a:t>
            </a:r>
          </a:p>
          <a:p>
            <a:pPr marL="13716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31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Ali, </a:t>
            </a:r>
            <a:r>
              <a:rPr lang="en-US" sz="3200">
                <a:latin typeface="Arial" pitchFamily="34" charset="0"/>
                <a:cs typeface="Arial" pitchFamily="34" charset="0"/>
              </a:rPr>
              <a:t>posle tih prvih izliva dugo zadržavanih i neutrošenih osećanja,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javljala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se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misao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prava, </a:t>
            </a:r>
            <a:r>
              <a:rPr lang="en-US" sz="3200">
                <a:latin typeface="Arial" pitchFamily="34" charset="0"/>
                <a:cs typeface="Arial" pitchFamily="34" charset="0"/>
              </a:rPr>
              <a:t>snažna i neumoljiva kao hladni anđeo sa ognjenim mačem </a:t>
            </a:r>
            <a:r>
              <a:rPr lang="en-US" sz="3200">
                <a:latin typeface="Arial" pitchFamily="34" charset="0"/>
                <a:cs typeface="Arial" pitchFamily="34" charset="0"/>
              </a:rPr>
              <a:t>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ruci.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sr-Latn-RS" sz="32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Tipologija predikata</a:t>
            </a:r>
            <a:endParaRPr lang="en-US" sz="4400" b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3200" smtClean="0"/>
              <a:t>A) Prost </a:t>
            </a:r>
            <a:r>
              <a:rPr lang="en-US" sz="3200" err="1" smtClean="0"/>
              <a:t>glagolski</a:t>
            </a:r>
            <a:r>
              <a:rPr lang="sr-Latn-RS" sz="3200" smtClean="0"/>
              <a:t> predikat</a:t>
            </a:r>
          </a:p>
          <a:p>
            <a:pPr>
              <a:buNone/>
            </a:pPr>
            <a:r>
              <a:rPr lang="en-US" sz="3200" smtClean="0"/>
              <a:t>B) </a:t>
            </a:r>
            <a:r>
              <a:rPr lang="en-US" sz="3200" err="1" smtClean="0"/>
              <a:t>Složen</a:t>
            </a:r>
            <a:r>
              <a:rPr lang="en-US" sz="3200" smtClean="0"/>
              <a:t> </a:t>
            </a:r>
            <a:r>
              <a:rPr lang="sr-Latn-RS" sz="3200" smtClean="0"/>
              <a:t>predikat i višestruko složen predikat</a:t>
            </a:r>
          </a:p>
          <a:p>
            <a:pPr lvl="1">
              <a:buNone/>
            </a:pPr>
            <a:r>
              <a:rPr lang="en-US" sz="2800" smtClean="0"/>
              <a:t>1. </a:t>
            </a:r>
            <a:r>
              <a:rPr lang="en-US" sz="2800" err="1" smtClean="0"/>
              <a:t>fazni</a:t>
            </a:r>
            <a:r>
              <a:rPr lang="en-US" sz="2800" smtClean="0"/>
              <a:t> </a:t>
            </a:r>
            <a:r>
              <a:rPr lang="en-US" sz="2800" err="1" smtClean="0"/>
              <a:t>i</a:t>
            </a:r>
            <a:r>
              <a:rPr lang="sr-Latn-RS" sz="2800" smtClean="0"/>
              <a:t>li</a:t>
            </a:r>
            <a:r>
              <a:rPr lang="en-US" sz="2800" smtClean="0"/>
              <a:t> </a:t>
            </a:r>
            <a:r>
              <a:rPr lang="en-US" sz="2800" err="1" smtClean="0"/>
              <a:t>modalni</a:t>
            </a:r>
            <a:r>
              <a:rPr lang="en-US" sz="2800" smtClean="0"/>
              <a:t> </a:t>
            </a:r>
            <a:r>
              <a:rPr lang="en-US" sz="2800" err="1" smtClean="0"/>
              <a:t>glagol</a:t>
            </a:r>
            <a:r>
              <a:rPr lang="en-US" sz="2800" smtClean="0"/>
              <a:t> + </a:t>
            </a:r>
            <a:r>
              <a:rPr lang="en-US" sz="2800" err="1" smtClean="0"/>
              <a:t>inf</a:t>
            </a:r>
            <a:r>
              <a:rPr lang="sr-Latn-RS" sz="2800" smtClean="0"/>
              <a:t>initiv</a:t>
            </a:r>
            <a:r>
              <a:rPr lang="en-US" sz="2800" smtClean="0"/>
              <a:t>/ </a:t>
            </a:r>
            <a:r>
              <a:rPr lang="en-US" sz="2800" err="1" smtClean="0"/>
              <a:t>da</a:t>
            </a:r>
            <a:r>
              <a:rPr lang="en-US" sz="2800" smtClean="0"/>
              <a:t> </a:t>
            </a:r>
            <a:r>
              <a:rPr lang="en-US" sz="2800" err="1" smtClean="0"/>
              <a:t>prezent</a:t>
            </a:r>
            <a:endParaRPr lang="sr-Latn-RS" sz="2800" smtClean="0"/>
          </a:p>
          <a:p>
            <a:pPr lvl="1">
              <a:buNone/>
            </a:pPr>
            <a:r>
              <a:rPr lang="en-US" sz="2800" smtClean="0"/>
              <a:t>2. </a:t>
            </a:r>
            <a:r>
              <a:rPr lang="en-US" sz="2800" err="1" smtClean="0"/>
              <a:t>pomoćni</a:t>
            </a:r>
            <a:r>
              <a:rPr lang="en-US" sz="2800" smtClean="0"/>
              <a:t> (</a:t>
            </a:r>
            <a:r>
              <a:rPr lang="en-US" sz="2800" err="1" smtClean="0"/>
              <a:t>kopulativnim</a:t>
            </a:r>
            <a:r>
              <a:rPr lang="en-US" sz="2800" smtClean="0"/>
              <a:t>) </a:t>
            </a:r>
            <a:r>
              <a:rPr lang="en-US" sz="2800" err="1" smtClean="0"/>
              <a:t>gl</a:t>
            </a:r>
            <a:r>
              <a:rPr lang="sr-Latn-RS" sz="2800" smtClean="0"/>
              <a:t>agol</a:t>
            </a:r>
            <a:r>
              <a:rPr lang="en-US" sz="2800" smtClean="0"/>
              <a:t> + </a:t>
            </a:r>
            <a:r>
              <a:rPr lang="en-US" sz="2800" err="1" smtClean="0"/>
              <a:t>leksičko</a:t>
            </a:r>
            <a:r>
              <a:rPr lang="en-US" sz="2800" smtClean="0"/>
              <a:t> </a:t>
            </a:r>
            <a:r>
              <a:rPr lang="en-US" sz="2800" err="1" smtClean="0"/>
              <a:t>jezgro</a:t>
            </a:r>
            <a:endParaRPr lang="sr-Latn-RS" sz="2800" smtClean="0"/>
          </a:p>
          <a:p>
            <a:pPr lvl="2"/>
            <a:r>
              <a:rPr lang="en-US" sz="2400" err="1" smtClean="0"/>
              <a:t>kopulativno-imenski</a:t>
            </a:r>
            <a:endParaRPr lang="sr-Latn-RS" sz="2400" smtClean="0"/>
          </a:p>
          <a:p>
            <a:pPr lvl="2"/>
            <a:r>
              <a:rPr lang="en-US" sz="2400" err="1" smtClean="0"/>
              <a:t>kopulativno-priloški</a:t>
            </a:r>
            <a:endParaRPr lang="sr-Latn-RS" sz="2400" smtClean="0"/>
          </a:p>
          <a:p>
            <a:pPr lvl="2"/>
            <a:r>
              <a:rPr lang="en-US" sz="2400" err="1" smtClean="0"/>
              <a:t>kopulativno-participski</a:t>
            </a:r>
            <a:endParaRPr lang="sr-Latn-RS" sz="2400" smtClean="0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13960"/>
          </a:xfrm>
        </p:spPr>
        <p:txBody>
          <a:bodyPr>
            <a:normAutofit/>
          </a:bodyPr>
          <a:lstStyle/>
          <a:p>
            <a:pPr marL="13716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32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Sedeći, </a:t>
            </a:r>
            <a:r>
              <a:rPr lang="en-US" sz="3200">
                <a:latin typeface="Arial" pitchFamily="34" charset="0"/>
                <a:cs typeface="Arial" pitchFamily="34" charset="0"/>
              </a:rPr>
              <a:t>kao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zatočena, </a:t>
            </a:r>
            <a:r>
              <a:rPr lang="en-US" sz="3200">
                <a:latin typeface="Arial" pitchFamily="34" charset="0"/>
                <a:cs typeface="Arial" pitchFamily="34" charset="0"/>
              </a:rPr>
              <a:t>u </a:t>
            </a:r>
            <a:r>
              <a:rPr lang="en-US" sz="3200">
                <a:latin typeface="Arial" pitchFamily="34" charset="0"/>
                <a:cs typeface="Arial" pitchFamily="34" charset="0"/>
              </a:rPr>
              <a:t>svojoj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kući, </a:t>
            </a:r>
            <a:r>
              <a:rPr lang="en-US" sz="3200">
                <a:latin typeface="Arial" pitchFamily="34" charset="0"/>
                <a:cs typeface="Arial" pitchFamily="34" charset="0"/>
              </a:rPr>
              <a:t>uviđala je da neće </a:t>
            </a:r>
            <a:r>
              <a:rPr lang="en-US" sz="3200">
                <a:latin typeface="Arial" pitchFamily="34" charset="0"/>
                <a:cs typeface="Arial" pitchFamily="34" charset="0"/>
              </a:rPr>
              <a:t>moći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izdržati, </a:t>
            </a:r>
            <a:r>
              <a:rPr lang="en-US" sz="3200">
                <a:latin typeface="Arial" pitchFamily="34" charset="0"/>
                <a:cs typeface="Arial" pitchFamily="34" charset="0"/>
              </a:rPr>
              <a:t>ako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ne</a:t>
            </a:r>
            <a:r>
              <a:rPr lang="en-US" sz="3200" u="sng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nastupi</a:t>
            </a:r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>
                <a:latin typeface="Arial" pitchFamily="34" charset="0"/>
                <a:cs typeface="Arial" pitchFamily="34" charset="0"/>
              </a:rPr>
              <a:t>neka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>
                <a:latin typeface="Arial" pitchFamily="34" charset="0"/>
                <a:cs typeface="Arial" pitchFamily="34" charset="0"/>
              </a:rPr>
              <a:t>ako je vreme i prostor ne udalje i ne ograde od </a:t>
            </a:r>
            <a:r>
              <a:rPr lang="en-US" sz="3200">
                <a:latin typeface="Arial" pitchFamily="34" charset="0"/>
                <a:cs typeface="Arial" pitchFamily="34" charset="0"/>
              </a:rPr>
              <a:t>ovog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Sarajeva, </a:t>
            </a:r>
            <a:r>
              <a:rPr lang="en-US" sz="3200">
                <a:latin typeface="Arial" pitchFamily="34" charset="0"/>
                <a:cs typeface="Arial" pitchFamily="34" charset="0"/>
              </a:rPr>
              <a:t>mesta </a:t>
            </a:r>
            <a:r>
              <a:rPr lang="en-US" sz="3200">
                <a:latin typeface="Arial" pitchFamily="34" charset="0"/>
                <a:cs typeface="Arial" pitchFamily="34" charset="0"/>
              </a:rPr>
              <a:t>njenog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poraza.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Perifrastični </a:t>
            </a:r>
            <a:r>
              <a:rPr lang="sr-Latn-R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predikat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Zato, </a:t>
            </a:r>
            <a:r>
              <a:rPr lang="en-US" sz="3200">
                <a:latin typeface="Arial" pitchFamily="34" charset="0"/>
                <a:cs typeface="Arial" pitchFamily="34" charset="0"/>
              </a:rPr>
              <a:t>svoje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gledaj, </a:t>
            </a:r>
            <a:r>
              <a:rPr lang="en-US" sz="3200">
                <a:latin typeface="Arial" pitchFamily="34" charset="0"/>
                <a:cs typeface="Arial" pitchFamily="34" charset="0"/>
              </a:rPr>
              <a:t>tako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da, </a:t>
            </a:r>
            <a:r>
              <a:rPr lang="en-US" sz="3200">
                <a:latin typeface="Arial" pitchFamily="34" charset="0"/>
                <a:cs typeface="Arial" pitchFamily="34" charset="0"/>
              </a:rPr>
              <a:t>po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mogućnosti, </a:t>
            </a:r>
            <a:r>
              <a:rPr lang="en-US" sz="3200">
                <a:latin typeface="Arial" pitchFamily="34" charset="0"/>
                <a:cs typeface="Arial" pitchFamily="34" charset="0"/>
              </a:rPr>
              <a:t>ništa što je </a:t>
            </a:r>
            <a:r>
              <a:rPr lang="en-US" sz="3200">
                <a:latin typeface="Arial" pitchFamily="34" charset="0"/>
                <a:cs typeface="Arial" pitchFamily="34" charset="0"/>
              </a:rPr>
              <a:t>tvoje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nikad, </a:t>
            </a:r>
            <a:r>
              <a:rPr lang="en-US" sz="3200">
                <a:latin typeface="Arial" pitchFamily="34" charset="0"/>
                <a:cs typeface="Arial" pitchFamily="34" charset="0"/>
              </a:rPr>
              <a:t>ni za jedan minut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ne dođe u zavisnost </a:t>
            </a:r>
            <a:r>
              <a:rPr lang="en-US" sz="3200">
                <a:latin typeface="Arial" pitchFamily="34" charset="0"/>
                <a:cs typeface="Arial" pitchFamily="34" charset="0"/>
              </a:rPr>
              <a:t>od dobre volje </a:t>
            </a:r>
            <a:r>
              <a:rPr lang="en-US" sz="3200">
                <a:latin typeface="Arial" pitchFamily="34" charset="0"/>
                <a:cs typeface="Arial" pitchFamily="34" charset="0"/>
              </a:rPr>
              <a:t>drugih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ljudi.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2. </a:t>
            </a:r>
            <a:r>
              <a:rPr lang="en-US" sz="3200">
                <a:latin typeface="Arial" pitchFamily="34" charset="0"/>
                <a:cs typeface="Arial" pitchFamily="34" charset="0"/>
              </a:rPr>
              <a:t>To je bila neka aktivna tišina u kojoj ljudi </a:t>
            </a:r>
            <a:r>
              <a:rPr lang="en-US" sz="3200">
                <a:latin typeface="Arial" pitchFamily="34" charset="0"/>
                <a:cs typeface="Arial" pitchFamily="34" charset="0"/>
              </a:rPr>
              <a:t>napregnuto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slukte, </a:t>
            </a:r>
            <a:r>
              <a:rPr lang="en-US" sz="3200">
                <a:latin typeface="Arial" pitchFamily="34" charset="0"/>
                <a:cs typeface="Arial" pitchFamily="34" charset="0"/>
              </a:rPr>
              <a:t>očekujući </a:t>
            </a:r>
            <a:r>
              <a:rPr lang="en-US" sz="3200">
                <a:latin typeface="Arial" pitchFamily="34" charset="0"/>
                <a:cs typeface="Arial" pitchFamily="34" charset="0"/>
              </a:rPr>
              <a:t>nove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lomove, </a:t>
            </a:r>
            <a:r>
              <a:rPr lang="en-US" sz="3200">
                <a:latin typeface="Arial" pitchFamily="34" charset="0"/>
                <a:cs typeface="Arial" pitchFamily="34" charset="0"/>
              </a:rPr>
              <a:t>dok im u ušima još nije potpuno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zamro odjek </a:t>
            </a:r>
            <a:r>
              <a:rPr lang="en-US" sz="3200">
                <a:latin typeface="Arial" pitchFamily="34" charset="0"/>
                <a:cs typeface="Arial" pitchFamily="34" charset="0"/>
              </a:rPr>
              <a:t>onih </a:t>
            </a:r>
            <a:r>
              <a:rPr lang="en-US" sz="3200">
                <a:latin typeface="Arial" pitchFamily="34" charset="0"/>
                <a:cs typeface="Arial" pitchFamily="34" charset="0"/>
              </a:rPr>
              <a:t>tek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minulih.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3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94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3. </a:t>
            </a:r>
            <a:r>
              <a:rPr lang="en-US" sz="3200">
                <a:latin typeface="Arial" pitchFamily="34" charset="0"/>
                <a:cs typeface="Arial" pitchFamily="34" charset="0"/>
              </a:rPr>
              <a:t>Gospođica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ostala </a:t>
            </a:r>
            <a:r>
              <a:rPr lang="en-US" sz="3200">
                <a:latin typeface="Arial" pitchFamily="34" charset="0"/>
                <a:cs typeface="Arial" pitchFamily="34" charset="0"/>
              </a:rPr>
              <a:t>više uvređena nego zabrinuta i više kivna na Jovanku nego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u sumnji </a:t>
            </a:r>
            <a:r>
              <a:rPr lang="en-US" sz="3200">
                <a:latin typeface="Arial" pitchFamily="34" charset="0"/>
                <a:cs typeface="Arial" pitchFamily="34" charset="0"/>
              </a:rPr>
              <a:t>zbog </a:t>
            </a:r>
            <a:r>
              <a:rPr lang="en-US" sz="3200">
                <a:latin typeface="Arial" pitchFamily="34" charset="0"/>
                <a:cs typeface="Arial" pitchFamily="34" charset="0"/>
              </a:rPr>
              <a:t>mladića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4. </a:t>
            </a:r>
            <a:r>
              <a:rPr lang="en-US" sz="3200">
                <a:latin typeface="Arial" pitchFamily="34" charset="0"/>
                <a:cs typeface="Arial" pitchFamily="34" charset="0"/>
              </a:rPr>
              <a:t>I to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dovodilo na misao </a:t>
            </a:r>
            <a:r>
              <a:rPr lang="en-US" sz="3200">
                <a:latin typeface="Arial" pitchFamily="34" charset="0"/>
                <a:cs typeface="Arial" pitchFamily="34" charset="0"/>
              </a:rPr>
              <a:t>da je i rat samo jedan veliki </a:t>
            </a:r>
            <a:r>
              <a:rPr lang="en-US" sz="3200">
                <a:latin typeface="Arial" pitchFamily="34" charset="0"/>
                <a:cs typeface="Arial" pitchFamily="34" charset="0"/>
              </a:rPr>
              <a:t>posao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5. </a:t>
            </a:r>
            <a:r>
              <a:rPr lang="en-US" sz="3200">
                <a:latin typeface="Arial" pitchFamily="34" charset="0"/>
                <a:cs typeface="Arial" pitchFamily="34" charset="0"/>
              </a:rPr>
              <a:t>U Gospođici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rasla gorčina </a:t>
            </a:r>
            <a:r>
              <a:rPr lang="en-US" sz="3200">
                <a:latin typeface="Arial" pitchFamily="34" charset="0"/>
                <a:cs typeface="Arial" pitchFamily="34" charset="0"/>
              </a:rPr>
              <a:t>i pela se do grla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...</a:t>
            </a: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Frazeologizmi, frazeme</a:t>
            </a:r>
            <a:endParaRPr lang="sr-Latn-RS" sz="3200" b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Svi </a:t>
            </a:r>
            <a:r>
              <a:rPr lang="en-US" sz="3200">
                <a:latin typeface="Arial" pitchFamily="34" charset="0"/>
                <a:cs typeface="Arial" pitchFamily="34" charset="0"/>
              </a:rPr>
              <a:t>dnevni listovi iskorišćavali </a:t>
            </a:r>
            <a:r>
              <a:rPr lang="en-US" sz="3200">
                <a:latin typeface="Arial" pitchFamily="34" charset="0"/>
                <a:cs typeface="Arial" pitchFamily="34" charset="0"/>
              </a:rPr>
              <a:t>su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ubistva, </a:t>
            </a:r>
            <a:r>
              <a:rPr lang="en-US" sz="3200">
                <a:latin typeface="Arial" pitchFamily="34" charset="0"/>
                <a:cs typeface="Arial" pitchFamily="34" charset="0"/>
              </a:rPr>
              <a:t>nesreće i krvave događaje </a:t>
            </a:r>
            <a:r>
              <a:rPr lang="en-US" sz="3200">
                <a:latin typeface="Arial" pitchFamily="34" charset="0"/>
                <a:cs typeface="Arial" pitchFamily="34" charset="0"/>
              </a:rPr>
              <a:t>da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bi, </a:t>
            </a:r>
            <a:r>
              <a:rPr lang="en-US" sz="3200">
                <a:latin typeface="Arial" pitchFamily="34" charset="0"/>
                <a:cs typeface="Arial" pitchFamily="34" charset="0"/>
              </a:rPr>
              <a:t>raspaljujući </a:t>
            </a:r>
            <a:r>
              <a:rPr lang="en-US" sz="3200">
                <a:latin typeface="Arial" pitchFamily="34" charset="0"/>
                <a:cs typeface="Arial" pitchFamily="34" charset="0"/>
              </a:rPr>
              <a:t>maštu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gomile,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zagolicali njeno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ljubopitstvo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 </a:t>
            </a:r>
            <a:r>
              <a:rPr lang="en-US" sz="3200">
                <a:latin typeface="Arial" pitchFamily="34" charset="0"/>
                <a:cs typeface="Arial" pitchFamily="34" charset="0"/>
              </a:rPr>
              <a:t>Drhtala je od pomisli na vremena koja mogu da naiđu 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dovedu u pitanje </a:t>
            </a:r>
            <a:r>
              <a:rPr lang="en-US" sz="3200">
                <a:latin typeface="Arial" pitchFamily="34" charset="0"/>
                <a:cs typeface="Arial" pitchFamily="34" charset="0"/>
              </a:rPr>
              <a:t>sve stečeno </a:t>
            </a:r>
            <a:r>
              <a:rPr lang="en-US" sz="3200">
                <a:latin typeface="Arial" pitchFamily="34" charset="0"/>
                <a:cs typeface="Arial" pitchFamily="34" charset="0"/>
              </a:rPr>
              <a:t>i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postignuto, …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949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3. </a:t>
            </a:r>
            <a:r>
              <a:rPr lang="en-US" sz="3200">
                <a:latin typeface="Arial" pitchFamily="34" charset="0"/>
                <a:cs typeface="Arial" pitchFamily="34" charset="0"/>
              </a:rPr>
              <a:t>Niko joj nije odgovarao ni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obraćao pažnju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na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nju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o svemu tome Gospođica ne vodi i neće da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vodi računa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5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 </a:t>
            </a:r>
            <a:r>
              <a:rPr lang="en-US" sz="3200">
                <a:latin typeface="Arial" pitchFamily="34" charset="0"/>
                <a:cs typeface="Arial" pitchFamily="34" charset="0"/>
              </a:rPr>
              <a:t>U sebi 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je gorela od želje </a:t>
            </a:r>
            <a:r>
              <a:rPr lang="en-US" sz="3200">
                <a:latin typeface="Arial" pitchFamily="34" charset="0"/>
                <a:cs typeface="Arial" pitchFamily="34" charset="0"/>
              </a:rPr>
              <a:t>da se Jovanka </a:t>
            </a:r>
            <a:r>
              <a:rPr lang="en-US" sz="3200">
                <a:latin typeface="Arial" pitchFamily="34" charset="0"/>
                <a:cs typeface="Arial" pitchFamily="34" charset="0"/>
              </a:rPr>
              <a:t>vara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…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Nominalizacione strukture u sastavu složenih predikata u romanu </a:t>
            </a:r>
            <a:r>
              <a:rPr lang="en-US" sz="3200" b="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Gospođica</a:t>
            </a:r>
            <a:endParaRPr lang="sr-Latn-RS" sz="3200" b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Složen </a:t>
            </a:r>
            <a:r>
              <a:rPr lang="en-US" sz="3200">
                <a:latin typeface="Arial" pitchFamily="34" charset="0"/>
                <a:cs typeface="Arial" pitchFamily="34" charset="0"/>
              </a:rPr>
              <a:t>i višestuko složen p</a:t>
            </a:r>
            <a:r>
              <a:rPr lang="sr-Latn-RS" sz="3200">
                <a:latin typeface="Arial" pitchFamily="34" charset="0"/>
                <a:cs typeface="Arial" pitchFamily="34" charset="0"/>
              </a:rPr>
              <a:t>redikat</a:t>
            </a:r>
          </a:p>
          <a:p>
            <a:pPr marL="585216" lvl="1" indent="0">
              <a:buNone/>
            </a:pPr>
            <a:r>
              <a:rPr lang="en-US" sz="3200">
                <a:latin typeface="Arial" pitchFamily="34" charset="0"/>
                <a:cs typeface="Arial" pitchFamily="34" charset="0"/>
              </a:rPr>
              <a:t>1. fazni gl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</a:t>
            </a:r>
            <a:r>
              <a:rPr lang="en-US" sz="3200">
                <a:latin typeface="Arial" pitchFamily="34" charset="0"/>
                <a:cs typeface="Arial" pitchFamily="34" charset="0"/>
              </a:rPr>
              <a:t> + NDev 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585216" lvl="1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2</a:t>
            </a:r>
            <a:r>
              <a:rPr lang="en-US" sz="3200">
                <a:latin typeface="Arial" pitchFamily="34" charset="0"/>
                <a:cs typeface="Arial" pitchFamily="34" charset="0"/>
              </a:rPr>
              <a:t>. modalni gl</a:t>
            </a:r>
            <a:r>
              <a:rPr lang="sr-Latn-RS" sz="3200">
                <a:latin typeface="Arial" pitchFamily="34" charset="0"/>
                <a:cs typeface="Arial" pitchFamily="34" charset="0"/>
              </a:rPr>
              <a:t>.</a:t>
            </a:r>
            <a:r>
              <a:rPr lang="en-US" sz="3200">
                <a:latin typeface="Arial" pitchFamily="34" charset="0"/>
                <a:cs typeface="Arial" pitchFamily="34" charset="0"/>
              </a:rPr>
              <a:t> + NDev 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585216" lvl="1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3.</a:t>
            </a:r>
            <a:r>
              <a:rPr lang="en-US" sz="3200">
                <a:latin typeface="Arial" pitchFamily="34" charset="0"/>
                <a:cs typeface="Arial" pitchFamily="34" charset="0"/>
              </a:rPr>
              <a:t> pomoćn</a:t>
            </a:r>
            <a:r>
              <a:rPr lang="sr-Latn-RS" sz="3200">
                <a:latin typeface="Arial" pitchFamily="34" charset="0"/>
                <a:cs typeface="Arial" pitchFamily="34" charset="0"/>
              </a:rPr>
              <a:t>i</a:t>
            </a:r>
            <a:r>
              <a:rPr lang="en-US" sz="3200">
                <a:latin typeface="Arial" pitchFamily="34" charset="0"/>
                <a:cs typeface="Arial" pitchFamily="34" charset="0"/>
              </a:rPr>
              <a:t> (kopulativn</a:t>
            </a:r>
            <a:r>
              <a:rPr lang="sr-Latn-RS" sz="3200">
                <a:latin typeface="Arial" pitchFamily="34" charset="0"/>
                <a:cs typeface="Arial" pitchFamily="34" charset="0"/>
              </a:rPr>
              <a:t>i</a:t>
            </a:r>
            <a:r>
              <a:rPr lang="en-US" sz="3200">
                <a:latin typeface="Arial" pitchFamily="34" charset="0"/>
                <a:cs typeface="Arial" pitchFamily="34" charset="0"/>
              </a:rPr>
              <a:t>) gl. + leksičko jezgro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3200">
                <a:latin typeface="Arial" pitchFamily="34" charset="0"/>
                <a:cs typeface="Arial" pitchFamily="34" charset="0"/>
              </a:rPr>
              <a:t>kopulativno-imenski</a:t>
            </a:r>
            <a:r>
              <a:rPr lang="sr-Latn-RS" sz="3200">
                <a:latin typeface="Arial" pitchFamily="34" charset="0"/>
                <a:cs typeface="Arial" pitchFamily="34" charset="0"/>
              </a:rPr>
              <a:t>: Cop + NDev / NDeadj</a:t>
            </a: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>
            <a:normAutofit/>
          </a:bodyPr>
          <a:lstStyle/>
          <a:p>
            <a:pPr marL="585216" lvl="1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4</a:t>
            </a:r>
            <a:r>
              <a:rPr lang="en-US" sz="3200">
                <a:latin typeface="Arial" pitchFamily="34" charset="0"/>
                <a:cs typeface="Arial" pitchFamily="34" charset="0"/>
              </a:rPr>
              <a:t>. polupomoćni (semikopulativni) gl. +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NDeadj</a:t>
            </a:r>
          </a:p>
          <a:p>
            <a:pPr marL="585216" lvl="1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5</a:t>
            </a:r>
            <a:r>
              <a:rPr lang="en-US" sz="3200">
                <a:latin typeface="Arial" pitchFamily="34" charset="0"/>
                <a:cs typeface="Arial" pitchFamily="34" charset="0"/>
              </a:rPr>
              <a:t>.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sa </a:t>
            </a:r>
            <a:r>
              <a:rPr lang="en-US" sz="3200">
                <a:latin typeface="Arial" pitchFamily="34" charset="0"/>
                <a:cs typeface="Arial" pitchFamily="34" charset="0"/>
              </a:rPr>
              <a:t>perifrazni</a:t>
            </a:r>
            <a:r>
              <a:rPr lang="sr-Latn-RS" sz="3200">
                <a:latin typeface="Arial" pitchFamily="34" charset="0"/>
                <a:cs typeface="Arial" pitchFamily="34" charset="0"/>
              </a:rPr>
              <a:t>m</a:t>
            </a:r>
            <a:r>
              <a:rPr lang="en-US" sz="3200">
                <a:latin typeface="Arial" pitchFamily="34" charset="0"/>
                <a:cs typeface="Arial" pitchFamily="34" charset="0"/>
              </a:rPr>
              <a:t> gl.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3200">
                <a:latin typeface="Arial" pitchFamily="34" charset="0"/>
                <a:cs typeface="Arial" pitchFamily="34" charset="0"/>
              </a:rPr>
              <a:t>dekomponovani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predikat: Semicop / Cop + NDev / NDeadj</a:t>
            </a:r>
          </a:p>
          <a:p>
            <a:pPr lvl="2"/>
            <a:r>
              <a:rPr lang="en-US" sz="3200">
                <a:latin typeface="Arial" pitchFamily="34" charset="0"/>
                <a:cs typeface="Arial" pitchFamily="34" charset="0"/>
              </a:rPr>
              <a:t>perifrastični </a:t>
            </a:r>
            <a:r>
              <a:rPr lang="sr-Latn-RS" sz="3200">
                <a:latin typeface="Arial" pitchFamily="34" charset="0"/>
                <a:cs typeface="Arial" pitchFamily="34" charset="0"/>
              </a:rPr>
              <a:t>predikat: Semicop + NDev / NDeadj</a:t>
            </a:r>
          </a:p>
          <a:p>
            <a:pPr marL="585216" lvl="1" indent="0">
              <a:buNone/>
            </a:pPr>
            <a:r>
              <a:rPr lang="sr-Latn-RS" sz="3200">
                <a:latin typeface="Arial" pitchFamily="34" charset="0"/>
                <a:cs typeface="Arial" pitchFamily="34" charset="0"/>
              </a:rPr>
              <a:t>6</a:t>
            </a:r>
            <a:r>
              <a:rPr lang="en-US" sz="3200">
                <a:latin typeface="Arial" pitchFamily="34" charset="0"/>
                <a:cs typeface="Arial" pitchFamily="34" charset="0"/>
              </a:rPr>
              <a:t>. frazeologizmi, frazeme</a:t>
            </a:r>
            <a:endParaRPr lang="sr-Latn-RS" sz="320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sr-Latn-R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0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fontScale="92500" lnSpcReduction="20000"/>
          </a:bodyPr>
          <a:lstStyle/>
          <a:p>
            <a:r>
              <a:rPr lang="sr-Latn-CS" sz="3200" smtClean="0">
                <a:latin typeface="Arial" pitchFamily="34" charset="0"/>
                <a:cs typeface="Arial" pitchFamily="34" charset="0"/>
              </a:rPr>
              <a:t>Radovanović 1977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Радовановић, 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Милорад.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Декомпоновање предиката. На примерима из српскохрватског језика</a:t>
            </a:r>
            <a:r>
              <a:rPr lang="sr-Latn-CS" sz="3200">
                <a:latin typeface="Arial" pitchFamily="34" charset="0"/>
                <a:cs typeface="Arial" pitchFamily="34" charset="0"/>
              </a:rPr>
              <a:t>. 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У: </a:t>
            </a:r>
            <a:r>
              <a:rPr lang="sr-Latn-CS" sz="3200" i="1" smtClean="0">
                <a:latin typeface="Arial" pitchFamily="34" charset="0"/>
                <a:cs typeface="Arial" pitchFamily="34" charset="0"/>
              </a:rPr>
              <a:t>Јужнословенски </a:t>
            </a:r>
            <a:r>
              <a:rPr lang="sr-Latn-CS" sz="3200" i="1">
                <a:latin typeface="Arial" pitchFamily="34" charset="0"/>
                <a:cs typeface="Arial" pitchFamily="34" charset="0"/>
              </a:rPr>
              <a:t>филолог. 33</a:t>
            </a:r>
            <a:r>
              <a:rPr lang="sr-Latn-CS" sz="3200">
                <a:latin typeface="Arial" pitchFamily="34" charset="0"/>
                <a:cs typeface="Arial" pitchFamily="34" charset="0"/>
              </a:rPr>
              <a:t>: 53-80.</a:t>
            </a:r>
            <a:endParaRPr lang="sr-Latn-RS" sz="3200" i="1">
              <a:latin typeface="Arial" pitchFamily="34" charset="0"/>
              <a:cs typeface="Arial" pitchFamily="34" charset="0"/>
            </a:endParaRPr>
          </a:p>
          <a:p>
            <a:r>
              <a:rPr lang="sr-Latn-CS" sz="3200" smtClean="0">
                <a:latin typeface="Arial" pitchFamily="34" charset="0"/>
                <a:cs typeface="Arial" pitchFamily="34" charset="0"/>
              </a:rPr>
              <a:t>Ivić 1980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Ивић</a:t>
            </a:r>
            <a:r>
              <a:rPr lang="sr-Latn-CS" sz="320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Милка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 Још о декомпонованом предикату</a:t>
            </a:r>
            <a:r>
              <a:rPr lang="sr-Latn-CS" sz="3200" i="1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У: </a:t>
            </a:r>
            <a:r>
              <a:rPr lang="sr-Latn-CS" sz="3200" i="1" smtClean="0">
                <a:latin typeface="Arial" pitchFamily="34" charset="0"/>
                <a:cs typeface="Arial" pitchFamily="34" charset="0"/>
              </a:rPr>
              <a:t>  </a:t>
            </a:r>
            <a:r>
              <a:rPr lang="sr-Latn-CS" sz="3200" i="1">
                <a:latin typeface="Arial" pitchFamily="34" charset="0"/>
                <a:cs typeface="Arial" pitchFamily="34" charset="0"/>
              </a:rPr>
              <a:t>Јужнословенски филолог</a:t>
            </a:r>
            <a:r>
              <a:rPr lang="sr-Latn-CS" sz="3200">
                <a:latin typeface="Arial" pitchFamily="34" charset="0"/>
                <a:cs typeface="Arial" pitchFamily="34" charset="0"/>
              </a:rPr>
              <a:t>. 44: 1-5.</a:t>
            </a:r>
            <a:r>
              <a:rPr lang="sr-Latn-CS" sz="3200" i="1">
                <a:latin typeface="Arial" pitchFamily="34" charset="0"/>
                <a:cs typeface="Arial" pitchFamily="34" charset="0"/>
              </a:rPr>
              <a:t> </a:t>
            </a:r>
            <a:endParaRPr lang="sr-Latn-RS" sz="3200" i="1">
              <a:latin typeface="Arial" pitchFamily="34" charset="0"/>
              <a:cs typeface="Arial" pitchFamily="34" charset="0"/>
            </a:endParaRPr>
          </a:p>
          <a:p>
            <a:r>
              <a:rPr lang="sr-Latn-CS" sz="3200" smtClean="0">
                <a:latin typeface="Arial" pitchFamily="34" charset="0"/>
                <a:cs typeface="Arial" pitchFamily="34" charset="0"/>
              </a:rPr>
              <a:t>Topolinjska 1982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Тополињска</a:t>
            </a:r>
            <a:r>
              <a:rPr lang="sr-Latn-CS" sz="320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Зузана</a:t>
            </a:r>
            <a:r>
              <a:rPr lang="sr-Cyrl-RS" sz="3200">
                <a:latin typeface="Arial" pitchFamily="34" charset="0"/>
                <a:cs typeface="Arial" pitchFamily="34" charset="0"/>
              </a:rPr>
              <a:t>.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 Перифрастични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предикатски изрази на међусловенским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релацијама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 У: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3200" i="1">
                <a:latin typeface="Arial" pitchFamily="34" charset="0"/>
                <a:cs typeface="Arial" pitchFamily="34" charset="0"/>
              </a:rPr>
              <a:t>Јужнословенски филолог</a:t>
            </a:r>
            <a:r>
              <a:rPr lang="sr-Latn-CS" sz="3200">
                <a:latin typeface="Arial" pitchFamily="34" charset="0"/>
                <a:cs typeface="Arial" pitchFamily="34" charset="0"/>
              </a:rPr>
              <a:t>. XXXVIII: </a:t>
            </a:r>
            <a:r>
              <a:rPr lang="sr-Latn-CS" sz="3200">
                <a:latin typeface="Arial" pitchFamily="34" charset="0"/>
                <a:cs typeface="Arial" pitchFamily="34" charset="0"/>
              </a:rPr>
              <a:t>35-50</a:t>
            </a:r>
            <a:r>
              <a:rPr lang="sr-Latn-CS" sz="3200" smtClean="0">
                <a:latin typeface="Arial" pitchFamily="34" charset="0"/>
                <a:cs typeface="Arial" pitchFamily="34" charset="0"/>
              </a:rPr>
              <a:t>.</a:t>
            </a:r>
            <a:endParaRPr lang="sr-Cyrl-RS" sz="320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>
                <a:latin typeface="Arial" pitchFamily="34" charset="0"/>
                <a:cs typeface="Arial" pitchFamily="34" charset="0"/>
              </a:rPr>
              <a:t>Gralis-Korpus: http://www-gewi.kfunigraz.ac.at/ gralis. Stanje</a:t>
            </a:r>
            <a:r>
              <a:rPr lang="sr-Latn-RS" sz="3200">
                <a:latin typeface="Arial" pitchFamily="34" charset="0"/>
                <a:cs typeface="Arial" pitchFamily="34" charset="0"/>
              </a:rPr>
              <a:t>: </a:t>
            </a:r>
            <a:r>
              <a:rPr lang="sr-Cyrl-RS" sz="3200" smtClean="0">
                <a:latin typeface="Arial" pitchFamily="34" charset="0"/>
                <a:cs typeface="Arial" pitchFamily="34" charset="0"/>
              </a:rPr>
              <a:t>15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oktobar 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201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6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i="1">
              <a:latin typeface="Arial" pitchFamily="34" charset="0"/>
              <a:cs typeface="Arial" pitchFamily="34" charset="0"/>
            </a:endParaRPr>
          </a:p>
          <a:p>
            <a:pPr marL="137160" indent="0" algn="ctr">
              <a:buNone/>
            </a:pPr>
            <a:endParaRPr lang="sr-Latn-R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9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66360"/>
          </a:xfrm>
        </p:spPr>
        <p:txBody>
          <a:bodyPr/>
          <a:lstStyle/>
          <a:p>
            <a:pPr lvl="1">
              <a:buNone/>
            </a:pPr>
            <a:r>
              <a:rPr lang="en-US" sz="2800" smtClean="0"/>
              <a:t>3. </a:t>
            </a:r>
            <a:r>
              <a:rPr lang="en-US" sz="2800" err="1" smtClean="0"/>
              <a:t>polupomoćni</a:t>
            </a:r>
            <a:r>
              <a:rPr lang="en-US" sz="2800" smtClean="0"/>
              <a:t> (</a:t>
            </a:r>
            <a:r>
              <a:rPr lang="en-US" sz="2800" err="1" smtClean="0"/>
              <a:t>semikopulativni</a:t>
            </a:r>
            <a:r>
              <a:rPr lang="en-US" sz="2800" smtClean="0"/>
              <a:t>) </a:t>
            </a:r>
            <a:r>
              <a:rPr lang="en-US" sz="2800" err="1" smtClean="0"/>
              <a:t>gl</a:t>
            </a:r>
            <a:r>
              <a:rPr lang="sr-Latn-RS" sz="2800" smtClean="0"/>
              <a:t>agol</a:t>
            </a:r>
            <a:r>
              <a:rPr lang="en-US" sz="2800" smtClean="0"/>
              <a:t> + </a:t>
            </a:r>
            <a:r>
              <a:rPr lang="en-US" sz="2800" err="1" smtClean="0"/>
              <a:t>dopunski</a:t>
            </a:r>
            <a:r>
              <a:rPr lang="en-US" sz="2800" smtClean="0"/>
              <a:t> </a:t>
            </a:r>
            <a:r>
              <a:rPr lang="en-US" sz="2800" err="1" smtClean="0"/>
              <a:t>predikativ</a:t>
            </a:r>
            <a:endParaRPr lang="sr-Latn-RS" sz="2800" smtClean="0"/>
          </a:p>
          <a:p>
            <a:pPr lvl="1">
              <a:buNone/>
            </a:pPr>
            <a:endParaRPr lang="sr-Latn-RS" sz="2800" smtClean="0"/>
          </a:p>
          <a:p>
            <a:pPr lvl="1">
              <a:buNone/>
            </a:pPr>
            <a:r>
              <a:rPr lang="en-US" sz="2800" smtClean="0"/>
              <a:t>4. </a:t>
            </a:r>
            <a:r>
              <a:rPr lang="sr-Latn-RS" sz="2800" smtClean="0"/>
              <a:t>sa </a:t>
            </a:r>
            <a:r>
              <a:rPr lang="en-US" sz="2800" err="1" smtClean="0"/>
              <a:t>perifrazni</a:t>
            </a:r>
            <a:r>
              <a:rPr lang="sr-Latn-RS" sz="2800" smtClean="0"/>
              <a:t>m</a:t>
            </a:r>
            <a:r>
              <a:rPr lang="en-US" sz="2800" smtClean="0"/>
              <a:t> </a:t>
            </a:r>
            <a:r>
              <a:rPr lang="en-US" sz="2800" err="1" smtClean="0"/>
              <a:t>gl</a:t>
            </a:r>
            <a:r>
              <a:rPr lang="sr-Latn-RS" sz="2800" smtClean="0"/>
              <a:t>agolom</a:t>
            </a:r>
          </a:p>
          <a:p>
            <a:pPr lvl="2"/>
            <a:r>
              <a:rPr lang="en-US" sz="2400" err="1" smtClean="0"/>
              <a:t>dekomponovani</a:t>
            </a:r>
            <a:r>
              <a:rPr lang="en-US" sz="2400" smtClean="0"/>
              <a:t> </a:t>
            </a:r>
            <a:r>
              <a:rPr lang="sr-Latn-RS" sz="2400" smtClean="0"/>
              <a:t>predikat</a:t>
            </a:r>
          </a:p>
          <a:p>
            <a:pPr lvl="2"/>
            <a:r>
              <a:rPr lang="en-US" sz="2400" err="1" smtClean="0"/>
              <a:t>perifrastični</a:t>
            </a:r>
            <a:r>
              <a:rPr lang="sr-Latn-RS" sz="2400" smtClean="0"/>
              <a:t> predikat</a:t>
            </a:r>
          </a:p>
          <a:p>
            <a:pPr lvl="2">
              <a:buNone/>
            </a:pPr>
            <a:endParaRPr lang="sr-Latn-RS" sz="2400" smtClean="0"/>
          </a:p>
          <a:p>
            <a:pPr lvl="1">
              <a:buNone/>
            </a:pPr>
            <a:r>
              <a:rPr lang="en-US" sz="2800" smtClean="0"/>
              <a:t>5. </a:t>
            </a:r>
            <a:r>
              <a:rPr lang="en-US" sz="2800" err="1" smtClean="0"/>
              <a:t>frazeologizmi</a:t>
            </a:r>
            <a:r>
              <a:rPr lang="en-US" sz="2800" smtClean="0"/>
              <a:t>, </a:t>
            </a:r>
            <a:r>
              <a:rPr lang="en-US" sz="2800" err="1" smtClean="0"/>
              <a:t>frazeme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Fazni</a:t>
            </a:r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</a:t>
            </a:r>
            <a:r>
              <a:rPr lang="sr-Latn-R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agol</a:t>
            </a:r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NDev</a:t>
            </a:r>
            <a:endParaRPr lang="en-US" sz="32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4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mtClean="0">
                <a:latin typeface="Arial" pitchFamily="34" charset="0"/>
                <a:cs typeface="Arial" pitchFamily="34" charset="0"/>
              </a:rPr>
              <a:t>1. Tim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rečima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Jovanka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završila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razgovor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profesorom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rešena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njega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uzme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pod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svoju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zaštitu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marL="0" indent="0">
              <a:buNone/>
            </a:pPr>
            <a:endParaRPr lang="en-U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Tih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zimskih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meseci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desilo se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prvi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put u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njenom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životu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obustavila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svoje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nedeljne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posete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očevom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grobu</a:t>
            </a:r>
            <a:r>
              <a:rPr lang="en-US" sz="3600" smtClean="0">
                <a:latin typeface="Arial" pitchFamily="34" charset="0"/>
                <a:cs typeface="Arial" pitchFamily="34" charset="0"/>
              </a:rPr>
              <a:t>.</a:t>
            </a:r>
            <a:endParaRPr lang="sr-Latn-RS" sz="36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487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8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apotekara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onoga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Palilulca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mari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stihove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je,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razgovora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vidi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carinski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posrednik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zanimanju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zametnula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glasna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prepirka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kulturi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stihovima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Živeli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dva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goluba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znate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je! - sad </a:t>
            </a:r>
            <a:r>
              <a:rPr lang="en-US" sz="3200" b="1" i="1" err="1" smtClean="0">
                <a:latin typeface="Arial" pitchFamily="34" charset="0"/>
                <a:cs typeface="Arial" pitchFamily="34" charset="0"/>
              </a:rPr>
              <a:t>počinje</a:t>
            </a:r>
            <a:r>
              <a:rPr lang="en-US" sz="32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b="1" i="1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b="1" i="1" err="1" smtClean="0">
                <a:latin typeface="Arial" pitchFamily="34" charset="0"/>
                <a:cs typeface="Arial" pitchFamily="34" charset="0"/>
              </a:rPr>
              <a:t>uvlači</a:t>
            </a:r>
            <a:r>
              <a:rPr lang="en-US" sz="32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err="1" smtClean="0">
                <a:latin typeface="Arial" pitchFamily="34" charset="0"/>
                <a:cs typeface="Arial" pitchFamily="34" charset="0"/>
              </a:rPr>
              <a:t>nesloga</a:t>
            </a:r>
            <a:r>
              <a:rPr lang="en-US" sz="32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err="1" smtClean="0">
                <a:latin typeface="Arial" pitchFamily="34" charset="0"/>
                <a:cs typeface="Arial" pitchFamily="34" charset="0"/>
              </a:rPr>
              <a:t>nerazumevanje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Modalni</a:t>
            </a:r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</a:t>
            </a:r>
            <a:r>
              <a:rPr lang="sr-Latn-R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agol</a:t>
            </a:r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n-US" sz="3200" b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NDev</a:t>
            </a:r>
            <a:endParaRPr lang="en-US" sz="32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zbog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toga je,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zbog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teškog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nepopravljivog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prokletstva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plakala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grizla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se gore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nego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zbog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ma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ličnog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odricanja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morala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podnosi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arabicPeriod"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Pre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nego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moglo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dođe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svađe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 smtClean="0">
                <a:latin typeface="Arial" pitchFamily="34" charset="0"/>
                <a:cs typeface="Arial" pitchFamily="34" charset="0"/>
              </a:rPr>
              <a:t>izvinjenja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nađe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lice u lice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Jovankom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odmah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otpoče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razgovor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živo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oštro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err="1" smtClean="0">
                <a:latin typeface="Arial" pitchFamily="34" charset="0"/>
                <a:cs typeface="Arial" pitchFamily="34" charset="0"/>
              </a:rPr>
              <a:t>nastavlja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711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Nagonski se obzirala oko sebe i prvi put u životu tražila živo biće sa kojim bi se moglo porazgovoriti i posavetovati i kod kog bi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se moglo naći razumevanja i podrške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Uostalom, strina Gospava se nikad i ne obraća njoj, nema za nju ni reči ni pogleda, ali se oseća da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bi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svaki razgovor između njih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morao uzeti neprijatan obrt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Kopulativno-imenski</a:t>
            </a:r>
            <a:r>
              <a:rPr lang="sr-Latn-RS" sz="32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predikat: Cop + NDev / NDeadj</a:t>
            </a:r>
            <a:endParaRPr lang="en-US" sz="32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4419600"/>
          </a:xfrm>
        </p:spPr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, istina, večita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borba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i zamorno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nadmudrivanje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sa moćnim,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nevidljivim neprijateljem.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Ali kad ti je srce zapećaćeno mrtvim voskom, onda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prokletstvo</a:t>
            </a:r>
            <a:r>
              <a:rPr lang="sr-Latn-RS" sz="320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 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Sada, on leži, ima već pola godine, više mrtav nego živ, i niti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je za posao ni za savetovanje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.</a:t>
            </a:r>
            <a:endParaRPr lang="sr-Latn-RS" sz="3200" smtClean="0">
              <a:latin typeface="Arial" pitchFamily="34" charset="0"/>
              <a:cs typeface="Arial" pitchFamily="34" charset="0"/>
            </a:endParaRPr>
          </a:p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8">
      <a:dk1>
        <a:sysClr val="windowText" lastClr="000000"/>
      </a:dk1>
      <a:lt1>
        <a:srgbClr val="000000"/>
      </a:lt1>
      <a:dk2>
        <a:srgbClr val="F8FDCB"/>
      </a:dk2>
      <a:lt2>
        <a:srgbClr val="F8FDCB"/>
      </a:lt2>
      <a:accent1>
        <a:srgbClr val="EDD1D2"/>
      </a:accent1>
      <a:accent2>
        <a:srgbClr val="B0CCB0"/>
      </a:accent2>
      <a:accent3>
        <a:srgbClr val="A8CDD7"/>
      </a:accent3>
      <a:accent4>
        <a:srgbClr val="D9D7CF"/>
      </a:accent4>
      <a:accent5>
        <a:srgbClr val="AAC7AC"/>
      </a:accent5>
      <a:accent6>
        <a:srgbClr val="E8B7B7"/>
      </a:accent6>
      <a:hlink>
        <a:srgbClr val="DD9797"/>
      </a:hlink>
      <a:folHlink>
        <a:srgbClr val="ACC9AC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2000</Words>
  <Application>Microsoft Office PowerPoint</Application>
  <PresentationFormat>On-screen Show (4:3)</PresentationFormat>
  <Paragraphs>178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Apex</vt:lpstr>
      <vt:lpstr>Nataša Kiš (Novi Sad) Filozofski fakultet Univerzitet u Novom Sadu  </vt:lpstr>
      <vt:lpstr>PowerPoint Presentation</vt:lpstr>
      <vt:lpstr>Tipologija predikata</vt:lpstr>
      <vt:lpstr>PowerPoint Presentation</vt:lpstr>
      <vt:lpstr>Fazni glagol + NDev</vt:lpstr>
      <vt:lpstr>PowerPoint Presentation</vt:lpstr>
      <vt:lpstr>Modalni glagol + NDev</vt:lpstr>
      <vt:lpstr>PowerPoint Presentation</vt:lpstr>
      <vt:lpstr>Kopulativno-imenski predikat: Cop + NDev / NDeadj</vt:lpstr>
      <vt:lpstr>PowerPoint Presentation</vt:lpstr>
      <vt:lpstr>PowerPoint Presentation</vt:lpstr>
      <vt:lpstr>Polupomoćni (semikopulativni) glagol + NDeadj</vt:lpstr>
      <vt:lpstr>Dekomponovani predikat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Razdvajanje dekomponovanog predikata u dve rečenične strukture</vt:lpstr>
      <vt:lpstr>PowerPoint Presentation</vt:lpstr>
      <vt:lpstr>Stilski razlozi – dodatne semantičke komponente</vt:lpstr>
      <vt:lpstr>PowerPoint Presentation</vt:lpstr>
      <vt:lpstr>PowerPoint Presentation</vt:lpstr>
      <vt:lpstr>Perifrastični predikat</vt:lpstr>
      <vt:lpstr>PowerPoint Presentation</vt:lpstr>
      <vt:lpstr>Frazeologizmi, frazeme</vt:lpstr>
      <vt:lpstr>PowerPoint Presentation</vt:lpstr>
      <vt:lpstr>Nominalizacione strukture u sastavu složenih predikata u romanu Gospođica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Nataša Kiš (Novi Sad)  Filozofski fakultet Univerzitet u Novom Sadu  natasakis14@gmail.com</dc:title>
  <dc:creator>korisnik</dc:creator>
  <cp:lastModifiedBy>KIS</cp:lastModifiedBy>
  <cp:revision>23</cp:revision>
  <dcterms:created xsi:type="dcterms:W3CDTF">2006-08-16T00:00:00Z</dcterms:created>
  <dcterms:modified xsi:type="dcterms:W3CDTF">2016-11-14T22:24:11Z</dcterms:modified>
</cp:coreProperties>
</file>