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60" r:id="rId3"/>
    <p:sldId id="261" r:id="rId4"/>
    <p:sldId id="292" r:id="rId5"/>
    <p:sldId id="262" r:id="rId6"/>
    <p:sldId id="293" r:id="rId7"/>
    <p:sldId id="294" r:id="rId8"/>
    <p:sldId id="291" r:id="rId9"/>
    <p:sldId id="304" r:id="rId10"/>
    <p:sldId id="280" r:id="rId11"/>
    <p:sldId id="259" r:id="rId12"/>
    <p:sldId id="316" r:id="rId13"/>
    <p:sldId id="300" r:id="rId14"/>
    <p:sldId id="306" r:id="rId15"/>
    <p:sldId id="263" r:id="rId16"/>
    <p:sldId id="272" r:id="rId17"/>
    <p:sldId id="273" r:id="rId18"/>
    <p:sldId id="277" r:id="rId19"/>
    <p:sldId id="307" r:id="rId20"/>
    <p:sldId id="289" r:id="rId21"/>
    <p:sldId id="290" r:id="rId22"/>
    <p:sldId id="301" r:id="rId23"/>
    <p:sldId id="276" r:id="rId24"/>
    <p:sldId id="279" r:id="rId25"/>
    <p:sldId id="308" r:id="rId26"/>
    <p:sldId id="283" r:id="rId27"/>
    <p:sldId id="309" r:id="rId28"/>
    <p:sldId id="282" r:id="rId29"/>
    <p:sldId id="310" r:id="rId30"/>
    <p:sldId id="286" r:id="rId31"/>
    <p:sldId id="285" r:id="rId32"/>
    <p:sldId id="302" r:id="rId33"/>
    <p:sldId id="303" r:id="rId34"/>
    <p:sldId id="317" r:id="rId35"/>
    <p:sldId id="318" r:id="rId36"/>
    <p:sldId id="274" r:id="rId37"/>
    <p:sldId id="311" r:id="rId38"/>
    <p:sldId id="298" r:id="rId39"/>
    <p:sldId id="296" r:id="rId40"/>
    <p:sldId id="312" r:id="rId41"/>
    <p:sldId id="313" r:id="rId42"/>
    <p:sldId id="299" r:id="rId43"/>
    <p:sldId id="315" r:id="rId44"/>
    <p:sldId id="314" r:id="rId45"/>
    <p:sldId id="297" r:id="rId46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22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910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69879-1D5B-44D3-847F-610C5C1B523F}" type="datetimeFigureOut">
              <a:rPr lang="sr-Latn-CS" smtClean="0"/>
              <a:pPr/>
              <a:t>16.11.2016.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63AED-819B-415F-BC2B-FEA55C491559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148091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8F2B7-0A13-4813-BB4A-9B7A785CBB1A}" type="datetimeFigureOut">
              <a:rPr lang="sr-Latn-CS" smtClean="0"/>
              <a:pPr/>
              <a:t>16.11.2016.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6DF56-EF7D-470C-B9DA-C679E4C0D710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4337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6DF56-EF7D-470C-B9DA-C679E4C0D710}" type="slidenum">
              <a:rPr lang="bs-Latn-BA" smtClean="0"/>
              <a:pPr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10084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6DF56-EF7D-470C-B9DA-C679E4C0D710}" type="slidenum">
              <a:rPr lang="bs-Latn-BA" smtClean="0"/>
              <a:pPr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6697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7657234F-215C-4FB8-B905-0279D0A9BF0D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868D-8F8E-4CBC-909B-1E865209CD2C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DC8D5AB-DDAA-4E09-929C-8C98860D881D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EA6B-2CC3-4518-A608-A4823F150898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592CDE4-3FDE-4CC3-A408-C3223B18634A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FB6D-9290-455B-9046-B8B31267B5AB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9D8A-F080-4D71-A44F-50A6040BD5A1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6F7E-3C65-4047-B5A3-22C1BF8C339E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8E8A4-7089-422D-A07D-AE7285F7E40F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FD57E868-250D-41A9-83EA-14D22804F178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80771026-DEBC-418B-99B3-6A357B463539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B8FA810-0BC2-4D5C-B79E-C1333D0407CC}" type="datetime1">
              <a:rPr lang="en-US" smtClean="0"/>
              <a:pPr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126" y="518618"/>
            <a:ext cx="6773940" cy="6127842"/>
          </a:xfrm>
        </p:spPr>
        <p:txBody>
          <a:bodyPr>
            <a:noAutofit/>
          </a:bodyPr>
          <a:lstStyle/>
          <a:p>
            <a:pPr algn="ctr"/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Halidovi</a:t>
            </a:r>
            <a:r>
              <a:rPr lang="bs-Latn-B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 (Tuzla)</a:t>
            </a:r>
            <a:br>
              <a:rPr lang="bs-Latn-B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Filozofski fakultet Univerziteta u Tuzli</a:t>
            </a:r>
            <a:br>
              <a:rPr lang="bs-Latn-B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Odsjek za njemački jezik i književnost</a:t>
            </a:r>
            <a:r>
              <a:rPr lang="bs-Latn-B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alma.halidovic@yahoo.com</a:t>
            </a:r>
            <a:r>
              <a:rPr lang="de-DE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Upotreba konektora </a:t>
            </a:r>
            <a:r>
              <a:rPr lang="de-DE" sz="4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 </a:t>
            </a:r>
            <a:r>
              <a:rPr lang="de-DE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Andri</a:t>
            </a:r>
            <a:r>
              <a:rPr lang="bs-Latn-BA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ćevoj „Gospođici”</a:t>
            </a:r>
            <a:r>
              <a:rPr lang="bs-Latn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Andrićev simpozijum</a:t>
            </a:r>
            <a:r>
              <a:rPr lang="bs-Latn-BA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Beograd, 17.11.2016.</a:t>
            </a:r>
            <a:endParaRPr lang="de-DE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32944" y="877824"/>
            <a:ext cx="3793678" cy="471516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568" y="926593"/>
            <a:ext cx="3633216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3505" y="312313"/>
            <a:ext cx="8158974" cy="1560716"/>
          </a:xfrm>
        </p:spPr>
        <p:txBody>
          <a:bodyPr>
            <a:normAutofit fontScale="90000"/>
          </a:bodyPr>
          <a:lstStyle/>
          <a:p>
            <a:r>
              <a:rPr lang="hr-BA" dirty="0" smtClean="0">
                <a:solidFill>
                  <a:schemeClr val="tx1"/>
                </a:solidFill>
              </a:rPr>
              <a:t>3. Cilj rada</a:t>
            </a:r>
            <a:br>
              <a:rPr lang="hr-BA" dirty="0" smtClean="0">
                <a:solidFill>
                  <a:schemeClr val="tx1"/>
                </a:solidFill>
              </a:rPr>
            </a:br>
            <a:r>
              <a:rPr lang="hr-BA" dirty="0" smtClean="0">
                <a:solidFill>
                  <a:schemeClr val="tx1"/>
                </a:solidFill>
              </a:rPr>
              <a:t/>
            </a:r>
            <a:br>
              <a:rPr lang="hr-BA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3505" y="2338975"/>
            <a:ext cx="7886114" cy="3651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primjena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teorije tri domena Eve Sweet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uvedenim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konektorom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iz Andrićevog djela „Gospođica”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fokus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formal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već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uzima u obzir i govornikovo znanje i rasuđivanje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stvarima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svijetu</a:t>
            </a:r>
            <a:endParaRPr lang="bs-Latn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chemeClr val="tx1"/>
                </a:solidFill>
              </a:rPr>
              <a:t>4. Prikaz u gramatika</a:t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r>
              <a:rPr lang="bs-Latn-BA" dirty="0" smtClean="0">
                <a:solidFill>
                  <a:schemeClr val="tx1"/>
                </a:solidFill>
              </a:rPr>
              <a:t/>
            </a:r>
            <a:br>
              <a:rPr lang="bs-Latn-BA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2292439"/>
            <a:ext cx="8770571" cy="38632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eđusobni odnos i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među glavne i zavisne kondicionalne rečenice ogleda se u ostvarivanju uslova, tj. ostvarivanjem uslova iz zavisne rečenice ostvari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 će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i radnja o kojoj se govori u glavnoj rečenici</a:t>
            </a:r>
          </a:p>
          <a:p>
            <a:pPr marL="0" indent="0" algn="just">
              <a:buNone/>
            </a:pP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opis prototipnih kondicionalnih rečenica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 modelu “ako – onda”</a:t>
            </a: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de-DE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0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670" y="2323476"/>
            <a:ext cx="8770571" cy="3841379"/>
          </a:xfrm>
        </p:spPr>
        <p:txBody>
          <a:bodyPr>
            <a:noAutofit/>
          </a:bodyPr>
          <a:lstStyle/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 gramatikama: opisi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sintaksičke strukture (veznici, glagolsko vrijeme, redoslijed glavna -  zavisna rečenica)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gramatikama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najčešće dvije vrste podjela i to: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- 1.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realne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1.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realne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- 2.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irealne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 2.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potencijalne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irealne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pogodbene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rečenice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/>
          </a:p>
          <a:p>
            <a:pPr marL="0" indent="0" algn="just">
              <a:buFontTx/>
              <a:buChar char="-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bs-Latn-B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92438"/>
            <a:ext cx="8645217" cy="414030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Minović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(1984: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109)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dvije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vrste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irealne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pogodbene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rečenice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Klajn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(2005: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251)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ireal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potencijal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kond. rečenice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Jahić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Halilović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Palić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(2000: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436)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ireal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potencijal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kond. rečenice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Silić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Pranjković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(2007: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348)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stvarne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moguće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potencijalne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nestvarne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irealne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pogodbene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rečenice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de-DE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43955"/>
            <a:ext cx="8770571" cy="3745949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neprototipne kond. rečenice se navode, ali se navode pod npr. eventualnim kond. rečenicama: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BA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dopustite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otpočeo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često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prolazim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pored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botaničkog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vrta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Barić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 2005: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505)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1"/>
                </a:solidFill>
              </a:rPr>
              <a:t>5. Poimanje kondicionalnosti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29060"/>
            <a:ext cx="8770571" cy="396084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komunikaciji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pogodbene </a:t>
            </a:r>
            <a:r>
              <a:rPr lang="de-DE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rečenice oduvijek služile kao sredstvo 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argumentovanja</a:t>
            </a: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konstrukcije “ako ... onda” univerzalne i zajedničke velikom broju jezika služe za iskazivanje mentalnih prostora alternativnog razmišljanja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izražavanje alternativnih situacija koje se u jeziku realizuju u obliku kondicionalnih rečenica</a:t>
            </a:r>
            <a:endParaRPr lang="de-DE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7764" y="5093251"/>
            <a:ext cx="2535936" cy="1365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dirty="0" smtClean="0"/>
              <a:t>“ako p onda q”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chemeClr val="tx1"/>
                </a:solidFill>
              </a:rPr>
              <a:t>6. Korpus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33534"/>
            <a:ext cx="8160971" cy="3703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teorija o tri domene prvenstveno značajna pri analizi govornog jezika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“Gospođica”: 46 primjera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 primjera dijelovi dijaloga</a:t>
            </a:r>
          </a:p>
          <a:p>
            <a:pPr marL="0" indent="0"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analiza rečenica prema odnosu protaze i apodoze </a:t>
            </a:r>
          </a:p>
          <a:p>
            <a:pPr marL="0" indent="0"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tri kognitivna domena</a:t>
            </a:r>
          </a:p>
          <a:p>
            <a:pPr marL="0" indent="0"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interpretacija (transformacije)</a:t>
            </a:r>
          </a:p>
          <a:p>
            <a:pPr marL="0" indent="0"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uloga konteksta</a:t>
            </a:r>
          </a:p>
          <a:p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hr-B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hr-B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korpusa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BA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7.1</a:t>
            </a:r>
            <a:r>
              <a:rPr lang="hr-BA" sz="2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Sadržajna domena/ domena sadržaja</a:t>
            </a:r>
            <a:br>
              <a:rPr lang="hr-BA" sz="2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56834"/>
            <a:ext cx="8666303" cy="409855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odnos apodoze i protaze temelji se na odnosima smještenim u stvarnom svijetu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osnovno značenje kategorije moguće odrediti samo u sadržajnoj domeni</a:t>
            </a: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ostvarenje događaja iz protaze dovoljan je uslov za ispunjenje događaja ili stanja u apodozi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2740" y="1767840"/>
            <a:ext cx="8770571" cy="46024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„Sad su tu dolazili svi oni koji su trenutno u neprilici" i koji traže manje pozajmice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"na heftu“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 na nedelju ), to jest koji su spremni da za svakih deset kruna vrate posle nedelje dana dvanaest ili, </a:t>
            </a: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to ne mogu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da plaćaju po jednu krunu na deset kruna i na nedelju, sve dok ne vrate ceo dug sa utvrđenim interesom” (Andrić 1964: 54).</a:t>
            </a:r>
          </a:p>
          <a:p>
            <a:pPr marL="0" indent="0"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92439"/>
            <a:ext cx="8770571" cy="3797465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između protaze i apodoze postoji uzročni odnos (neizvjesni uzrok)</a:t>
            </a: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nemogućnost plaćanja je uzrok da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mo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že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vrat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novac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model „ako-onda”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66682"/>
            <a:ext cx="8770571" cy="38232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s-Latn-BA" sz="3200" dirty="0" smtClean="0">
                <a:solidFill>
                  <a:schemeClr val="tx1"/>
                </a:solidFill>
              </a:rPr>
              <a:t>1</a:t>
            </a:r>
            <a:r>
              <a:rPr lang="bs-Latn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Uvodna razmatranja</a:t>
            </a:r>
          </a:p>
          <a:p>
            <a:pPr marL="0" indent="0">
              <a:buNone/>
            </a:pPr>
            <a:r>
              <a:rPr lang="bs-Latn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Teorijski okvir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Cilj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rada</a:t>
            </a:r>
            <a:endParaRPr lang="bs-Latn-B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bs-Latn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Prikaz u gramatikama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bs-Latn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Poimanje kondicionalnost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bs-Latn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Korpus</a:t>
            </a:r>
            <a:endParaRPr lang="bs-Latn-B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bs-Latn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Analiza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korpusa</a:t>
            </a: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Zaklju</a:t>
            </a:r>
            <a:r>
              <a:rPr lang="hr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čak</a:t>
            </a:r>
            <a:endParaRPr lang="bs-Latn-B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1633728"/>
            <a:ext cx="8770571" cy="4456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r-B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„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 </a:t>
            </a:r>
            <a:r>
              <a:rPr lang="en-US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dobro</a:t>
            </a:r>
            <a:r>
              <a:rPr lang="en-US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zagledate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videćete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jednog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onih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prozora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</a:t>
            </a:r>
            <a:r>
              <a:rPr lang="hr-B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zavesa i cveća sedi starija žena, nepomična i pognuta,</a:t>
            </a:r>
            <a:r>
              <a:rPr lang="hr-B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onim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odsutnim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usredsre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đen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izrazom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imaju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žena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pognutih</a:t>
            </a:r>
            <a:r>
              <a:rPr lang="hr-B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ručnim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radom</a:t>
            </a:r>
            <a:r>
              <a:rPr lang="hr-B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13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protaza (pažljivo pogledati kuću) izražava uzrok za sadržaj apodoze (jasnija predstava o izgledu kuće)</a:t>
            </a:r>
          </a:p>
          <a:p>
            <a:pPr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38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28045"/>
            <a:ext cx="8574916" cy="37719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„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Teško </a:t>
            </a:r>
            <a:r>
              <a:rPr lang="pl-P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 je što moram da te ostavim suviše 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mladu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još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neiskusnu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ovom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svijetu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tek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potkraj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svoga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života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upoznao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ti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možeš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mi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olakšaš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taj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vidim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shvatila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ovaj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moj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savjet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mi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riječ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ćeš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zapamtiti</a:t>
            </a:r>
            <a:r>
              <a:rPr lang="pl-P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uvijek </a:t>
            </a:r>
            <a:r>
              <a:rPr lang="pl-P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u svemu njega se 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držati” (Andrić 1964: 25).</a:t>
            </a:r>
          </a:p>
          <a:p>
            <a:pPr marL="0" indent="0" algn="just">
              <a:buNone/>
            </a:pPr>
            <a:endParaRPr lang="pl-PL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navedeni uslov (očevo uvjerenje) uvjetuje sadržaj apodoze (olakšavanje očeve boli)</a:t>
            </a:r>
          </a:p>
        </p:txBody>
      </p:sp>
    </p:spTree>
    <p:extLst>
      <p:ext uri="{BB962C8B-B14F-4D97-AF65-F5344CB8AC3E}">
        <p14:creationId xmlns:p14="http://schemas.microsoft.com/office/powerpoint/2010/main" val="15595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05318"/>
            <a:ext cx="8770571" cy="37845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„Uđi d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vidiš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fakturu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kažem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ispadne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lažem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ću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razdijelim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narodu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ban –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badava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61).</a:t>
            </a:r>
          </a:p>
          <a:p>
            <a:pPr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utvrđivanje laži u kauzalnom odnosu sa situacijom da se sve razdijeli narodu ban –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badava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Logička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veza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vremenski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slijed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radnji</a:t>
            </a: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512064"/>
            <a:ext cx="8770571" cy="557784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7.2 </a:t>
            </a:r>
            <a:r>
              <a:rPr lang="hr-BA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Epistemička </a:t>
            </a: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domena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epistemička domena je domena znanja i saznanja o opštim istinitostima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protazom se ne iskazuje uvjet za ostvarenje radnje u apodozi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nema odnosa uzrok – djelovanje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posebno rasuđivanje o istinitosti premise iz protaze dovoljno je za donošenje zaključka o apodozi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q”      -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eć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formula “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p”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779489"/>
            <a:ext cx="8770571" cy="53619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7.2.1 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Zaključak</a:t>
            </a:r>
          </a:p>
          <a:p>
            <a:pPr marL="0" indent="0" algn="just">
              <a:buNone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ne vidiš ti njega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vidi on tebe” (Andrić 1964: 96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pl-P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„Ma koliko da je čovek rasejan, ma koliko da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misli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zauzete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poslovima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oči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prikovane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zemlju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on ne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ponekog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onih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prolaze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odnosno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bivaju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provedeni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ulicom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96).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govornikova pretpostavka: na osnovu konteksta se vidi da se protaza ne može tumačiti kao uslov situacije opisane u apodozi</a:t>
            </a: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na osnovu ranije rečenog govornik prepostavlja/zaključuje u apodozi:</a:t>
            </a:r>
          </a:p>
          <a:p>
            <a:pPr marL="0" indent="0" algn="just">
              <a:buNone/>
            </a:pP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ja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znam da ti ne vidiš njega, zaključujem da vidi on tebe.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719528"/>
            <a:ext cx="8770571" cy="52158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„Me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it-IT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stoji, </a:t>
            </a:r>
            <a:r>
              <a:rPr lang="it-IT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 društvu 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koristi, </a:t>
            </a:r>
            <a:r>
              <a:rPr lang="it-IT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za to treba da mi 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plati, </a:t>
            </a:r>
            <a:r>
              <a:rPr lang="it-IT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hoće da iziđe stvar u </a:t>
            </a:r>
            <a:r>
              <a:rPr lang="it-IT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novinama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48).</a:t>
            </a: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nn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nn-NO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isto </a:t>
            </a:r>
            <a:r>
              <a:rPr lang="nn-NO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vreme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rekao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joj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društvo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vrlo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predusretljivo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elom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ovom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očekuje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će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Gospo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ica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dopustiti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u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sarajevskim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novinama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iziđe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uobičajena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zahvalnost </a:t>
            </a:r>
            <a:r>
              <a:rPr lang="pl-PL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brzom postupku i kulantnoj 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isplati.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Dozvoljavam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pod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uslovom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društvo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uzme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ovih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sedamdeset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šest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kruna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Inače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48).</a:t>
            </a:r>
          </a:p>
        </p:txBody>
      </p:sp>
    </p:spTree>
    <p:extLst>
      <p:ext uri="{BB962C8B-B14F-4D97-AF65-F5344CB8AC3E}">
        <p14:creationId xmlns:p14="http://schemas.microsoft.com/office/powerpoint/2010/main" val="18829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18197"/>
            <a:ext cx="8648651" cy="3284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protaza „ako hoće da izađe stvar u novinama” nikako ne može da se tumači kao uslov za apodozu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kontekst potvrđuje da društvo želi da u novinama izađe zahvalnica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ovornik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donosi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zaključak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nformacije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konteksta</a:t>
            </a:r>
          </a:p>
          <a:p>
            <a:pPr marL="0" indent="0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T: Ako ja znam da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žele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iz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đe stvar u novinama, zaključujem da za to treba da mi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plati.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1199213"/>
            <a:ext cx="8770571" cy="4890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 Domen govornih činova</a:t>
            </a:r>
          </a:p>
          <a:p>
            <a:pPr marL="0" indent="0" algn="just">
              <a:buNone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domeni govornih činova govorni čin u apodozi omogućava sadržaj protaze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protaze se razumiju kao izjave koje osiguravaju izvršenje govorn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og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čin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apodozi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govornik 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rečenicom u protazi traži odobravanje, prihvatanje sadržaja apodoze</a:t>
            </a:r>
          </a:p>
          <a:p>
            <a:pPr marL="0" indent="0" algn="just">
              <a:buNone/>
            </a:pP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pl-P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pl-P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bs-Latn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pl-PL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6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7.3.1 </a:t>
            </a:r>
            <a:r>
              <a:rPr lang="de-DE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Komentar na raniju izjavu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9994" y="2252869"/>
            <a:ext cx="8770571" cy="3527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ovo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Đubre neka je a ne roba, 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 ne radimo sa gubitkom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(Andrić 1964: 61).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it-I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Pedeset kruna polažem, pedeset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mojih sirotinjskih na tvojih          pet gazdinskih i kladim se: da sa gubitkom radimo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61).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komentiranje ranije rečenog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pozivanje na ranije navedeni sadržaj –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svojevrsno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potvrđivanje sadržaja iz konteksta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solidFill>
                  <a:schemeClr val="tx1"/>
                </a:solidFill>
              </a:rPr>
              <a:t>1.Uvodna razmatranja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29061"/>
            <a:ext cx="8770571" cy="44764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pogodbene (uvjetne, kondicionalne) rečenice su veoma kontroverzna tema u savremenoj lingvističkoj teoriji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ea typeface="Yu Gothic" panose="020B0400000000000000" pitchFamily="34" charset="-128"/>
                <a:cs typeface="Arial" pitchFamily="34" charset="0"/>
              </a:rPr>
              <a:t>Ako </a:t>
            </a: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ea typeface="Yu Gothic" panose="020B0400000000000000" pitchFamily="34" charset="-128"/>
                <a:cs typeface="Arial" pitchFamily="34" charset="0"/>
              </a:rPr>
              <a:t>budeš učio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ea typeface="Yu Gothic" panose="020B0400000000000000" pitchFamily="34" charset="-128"/>
                <a:cs typeface="Arial" pitchFamily="34" charset="0"/>
              </a:rPr>
              <a:t>, položit ćeš ispit.</a:t>
            </a:r>
          </a:p>
          <a:p>
            <a:pPr algn="just">
              <a:buFontTx/>
              <a:buChar char="-"/>
            </a:pP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ea typeface="Yu Gothic" panose="020B0400000000000000" pitchFamily="34" charset="-128"/>
                <a:cs typeface="Arial" pitchFamily="34" charset="0"/>
              </a:rPr>
              <a:t>Ako </a:t>
            </a: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ea typeface="Yu Gothic" panose="020B0400000000000000" pitchFamily="34" charset="-128"/>
                <a:cs typeface="Arial" pitchFamily="34" charset="0"/>
              </a:rPr>
              <a:t>smijem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ea typeface="Yu Gothic" panose="020B0400000000000000" pitchFamily="34" charset="-128"/>
                <a:cs typeface="Arial" pitchFamily="34" charset="0"/>
              </a:rPr>
              <a:t>, otvorio bih prozor. </a:t>
            </a:r>
            <a:endParaRPr lang="bs-Latn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bs-Latn-B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avisnosložene rečenice uvedene konektorom </a:t>
            </a:r>
            <a:r>
              <a:rPr lang="bs-Latn-BA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</a:p>
          <a:p>
            <a:pPr algn="just">
              <a:buNone/>
            </a:pPr>
            <a:endParaRPr lang="bs-Latn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bs-Latn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de-DE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20896"/>
            <a:ext cx="2706624" cy="273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748" y="2266121"/>
            <a:ext cx="8532230" cy="34720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„Ne 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vrijedi ti ni naslijediti ni steći ni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imati, </a:t>
            </a:r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to ne 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umiješ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(Andrić 1964: 24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hr-B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Treba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znaš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jednom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zauvijek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nikad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zaboraviš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je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svaki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čovjek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umije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uredi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odnos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između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svojih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prihoda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rashoda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onako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kako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njega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traži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unaprijed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osu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propast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1964: 24) 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navođenje ranije izjave koja se ne odobrava, ne potvrđuje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distanca govornika                - protaza nije uslov </a:t>
            </a: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7.3.2 </a:t>
            </a:r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Naglašavanje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29061"/>
            <a:ext cx="8770571" cy="39608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</a:t>
            </a:r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 nešto što je više i svetlije u ovom njenom 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životu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sačinjenom od sitnih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briga, štednje, 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rada i prkosne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samoće, 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je sećanje na toga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ujaka” (Andrić 1964: 29).</a:t>
            </a:r>
          </a:p>
          <a:p>
            <a:pPr marL="0" indent="0" algn="just">
              <a:buNone/>
            </a:pP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T: Ako ima nešto što je više i svetlije u ovom njenom životu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sačinjenom od sitnih briga, štednje, rada i prkosne samoće, (naglašavam ti) to je sećanje na toga ujaka” (Andrić 1964: 29).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sadržaj protaze upućuje na bitnost sadržaja koji slijedi u apodozi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protaza u funkciji naglašavanja sadržaja apodoze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hr-B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3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7.3.3 </a:t>
            </a:r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Floskule iz učtivosti</a:t>
            </a:r>
            <a:r>
              <a:rPr lang="hr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89350"/>
            <a:ext cx="8295083" cy="3651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ti je pravo tako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ti bi mogla da ostaneš” (Andrić 1964: 38)  </a:t>
            </a:r>
          </a:p>
          <a:p>
            <a:pPr marL="0" indent="0" algn="just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T: „</a:t>
            </a: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ti je pravo tako (a nadam se/očekujem da jeste)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ti bi mogla da ostaneš” (Andrić 1964: 38)  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govornik priprema slušatelja tj. već unaprijed očekuje pozitivan odgovor odn. barem prihvatanje i odobravanje</a:t>
            </a:r>
          </a:p>
          <a:p>
            <a:pPr marL="0" indent="0" algn="just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gotove formule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učtivosti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koje garantuju uspješno obavljanje govornog čina u apodozi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1779" y="542071"/>
            <a:ext cx="8770571" cy="156071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7.3.</a:t>
            </a: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Korigovanje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779" y="2283339"/>
            <a:ext cx="8770571" cy="365150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„Sad je već bolje pratila i njihov razgovor, </a:t>
            </a: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razgovorom može nazvati ta hučna i 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vesela graja izukrštanih glasova, smeha i 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kliktanja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just"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(Andrić 1964: 180).</a:t>
            </a: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sadržaj apodoze biva u protazi korigovan</a:t>
            </a: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navode se iste fraze (razgovor – razgovor)</a:t>
            </a:r>
          </a:p>
          <a:p>
            <a:pPr algn="just">
              <a:buFontTx/>
              <a:buChar char="-"/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bs-Latn-BA" sz="2800" dirty="0" smtClean="0">
                <a:latin typeface="Arial" pitchFamily="34" charset="0"/>
                <a:cs typeface="Arial" pitchFamily="34" charset="0"/>
              </a:rPr>
            </a:b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7.3.5 Frazeološki kondicionali</a:t>
            </a:r>
            <a:endParaRPr lang="bs-Latn-BA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“Šta je ovo, </a:t>
            </a: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ko boga zna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(Andrić 1086: 117).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ustaljeni modeli </a:t>
            </a:r>
          </a:p>
          <a:p>
            <a:pPr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frazeološki izrazi</a:t>
            </a:r>
          </a:p>
          <a:p>
            <a:pPr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izrazi čuđenja, preklinjanja, nezadovoljstvo, prijekor i dr.</a:t>
            </a:r>
          </a:p>
          <a:p>
            <a:pPr>
              <a:buFontTx/>
              <a:buChar char="-"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nema kauzalnog, logičkog, vremenskog odnosa protaze i apodoze</a:t>
            </a:r>
            <a:endParaRPr lang="bs-Latn-B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7.3.6 Rezignacija govornika</a:t>
            </a:r>
            <a:endParaRPr lang="bs-Latn-BA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“Ostali mogu </a:t>
            </a: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hoće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vrat da lome, kao što su i počeli, a ja 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neću da moju magazu zapale ili da mi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uću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opljačkaju” (Andrić 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1964: 87).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T: “Ostali mogu </a:t>
            </a: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hoće (što je meni svejedno)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vrat da lome, kao što su i počeli, a ja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neću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moju magazu zapale ili da mi luću opljačkaju” (Andrić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1964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87).</a:t>
            </a:r>
          </a:p>
          <a:p>
            <a:pPr>
              <a:buNone/>
            </a:pPr>
            <a:endParaRPr lang="bs-Latn-BA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>
                <a:solidFill>
                  <a:schemeClr val="tx1"/>
                </a:solidFill>
              </a:rPr>
              <a:t>8. Zaključak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66682"/>
            <a:ext cx="8770571" cy="38232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obzirom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nedostatnosti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formalog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kondicionalnih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preovladava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većini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standardnih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gramatika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naših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prostora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rad se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bavio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promišljanjem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novom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pristupu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ovakvih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struktura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kondic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onalnih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moguć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formule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logičke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q”.</a:t>
            </a:r>
            <a:endParaRPr lang="bs-Latn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liza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zasnivala na teoriji kognitivne i konstrutivističke gramatike.</a:t>
            </a: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Takav pristup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omoguća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kondicionalnih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svojom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formom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podsjećaju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kondicionalne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sadržajem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ognitivni pristup analizi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nužan jer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osim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ondicionalne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konstrukcije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uključuje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govornikovu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perspektivu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rasuđivanja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zaključivanju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stvarnom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svijetu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okružuje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2129061"/>
            <a:ext cx="8770571" cy="454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Ukupno 46 primjera ako – rečenica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sadžajni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domen: 17 primjera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epistemički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domen: 4 primjera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 govornih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činova: 24 primjera</a:t>
            </a:r>
          </a:p>
          <a:p>
            <a:pPr marL="0" indent="0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22 primjera unutar dijaloga</a:t>
            </a:r>
          </a:p>
          <a:p>
            <a:pPr marL="0" indent="0">
              <a:buFontTx/>
              <a:buChar char="-"/>
            </a:pP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kondicionali u domeni govornih činova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najčešći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Literatura:</a:t>
            </a:r>
            <a:br>
              <a:rPr lang="hr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2244970"/>
            <a:ext cx="8770571" cy="4091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Baric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al.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2005: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Barić et. al., Eugenija.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Hrvatska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gramatika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Zagreb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Buscha 1989: Buscha,Joachim. Lexikon der deutschen Konjunktionen. Leipzig.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Eisenberg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1994: Eisenberg,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Peter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Grammatik der deutschen Sprache. Stuttgart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Engel,  1996: Engel, Ulrich. Deutsche Grammatik. Heidelberg.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Glück, 2010: Gl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ück,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Helmut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Metzler Lexikon Sprache. Stuttgart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35123"/>
            <a:ext cx="8770571" cy="42846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zavisna surečenica – protaza </a:t>
            </a:r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</a:t>
            </a: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protasis pružanje naprijed)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glavna surečenica – apodoza (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hr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</a:t>
            </a: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apodosis – davati unatrag)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de-DE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 kiša više pada</a:t>
            </a:r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(protaza), </a:t>
            </a:r>
            <a:r>
              <a:rPr lang="de-DE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plodovi budu veći i sočniji</a:t>
            </a:r>
            <a:r>
              <a:rPr lang="de-DE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(apodoza).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protaza: uslov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bs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apodoza: posljedica ostvarivanja ili neostvarivanja navedenog u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slova</a:t>
            </a:r>
            <a:endParaRPr lang="bs-Latn-BA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129060"/>
            <a:ext cx="8770571" cy="39608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Gohl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2002: Gohl,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Christine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Zwischen Kausalität und Konditionalität: Berlin.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ahić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Halilović, Senahid/Palić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2000: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Jahić, Dževad; Halilović, Senahid; Palić, Ismail: Gramatika 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bosanskog jezika. Zenica.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čić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2002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Katičić, Radoslav.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Sintaksa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hrvatskoga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književnog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jezika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Velika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hrvatska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gramatika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Zagreb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40924"/>
            <a:ext cx="8770571" cy="38489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Klajn 2005: Klajn, Ivan.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Gramatika srpskog jezika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Zavod za udžbenike i nastavna sredstvna. Beograd.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Kostrowa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1998: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Kostrowa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Olga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Satz und Äußerung: einfach und komplex. Samara.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Kunzmann-Muller 2004: Kunzmann-Muller, Barbara. Veznici u suvremenom hrvatskom standardnom jeziku. In: Zagrebačka slavistička škola. Zagreb.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508" y="2266682"/>
            <a:ext cx="8770571" cy="349403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Lalević, M.S. 1957: Lalević, M.S. Kategorije reči srpskohrvatskog jezika. Beograd.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Pasch et al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2001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Pasch et al. Handbuch der deutschen Konnektoren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Berlin. 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Pranjkovic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2002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Pranjković, Ivo.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Hrvatska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skladnja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Rasprave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sintakse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hrvatskoga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standardnog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jezika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Zagreb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None/>
            </a:pPr>
            <a:endParaRPr lang="bs-Latn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914399"/>
            <a:ext cx="8770571" cy="12146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53802"/>
            <a:ext cx="8770571" cy="38361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Ravetto/Blühdorn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2010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Ravetto/Miriam, Blühdorn/Hardarik 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Die Kausalkonjunktionen denn, weil, da im Deutschen und perché, poiché, siccome im Italienischen. In</a:t>
            </a:r>
            <a:r>
              <a:rPr lang="de-AT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Konnektoren im Deutschen und im Sprachvergleich. Tübingen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Silić/Pranjković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2007: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Silić, Josip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Pranjković, Ivo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Gramatika hrvatskog jezika. Zagreb.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Srdić 2008: Srdi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ć, Smilja.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Morphologie der deutschen Sprache. Beograd.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79560"/>
            <a:ext cx="8892491" cy="35177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Sweetser 1991: Sweetser, Eve: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From Etymology t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Pragmatics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Cambridge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Volodina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2011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Volodina, Anna.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Konditionalität und Kausalität im Diskurs. Tübingen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Weinrich 2007: Weinrich,Harald. Textgrammatik der deutschen Sprache. Hildesheim.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Zielinski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1981: Zielinski, </a:t>
            </a:r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Wolf-Dietrich: ABC der deutschen Nebensätze. Ismaning</a:t>
            </a:r>
            <a:r>
              <a:rPr lang="hr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Zifonun et al. 1997: Zifonun et al.Grammatik der deutschen Sprache. Berlin.</a:t>
            </a:r>
          </a:p>
          <a:p>
            <a:pPr lvl="0">
              <a:buNone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92824"/>
            <a:ext cx="8770571" cy="3797080"/>
          </a:xfrm>
        </p:spPr>
        <p:txBody>
          <a:bodyPr>
            <a:noAutofit/>
          </a:bodyPr>
          <a:lstStyle/>
          <a:p>
            <a:pPr>
              <a:buNone/>
            </a:pPr>
            <a:endParaRPr lang="hr-B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Hvala na pažnji!</a:t>
            </a:r>
          </a:p>
          <a:p>
            <a:pPr>
              <a:buNone/>
            </a:pPr>
            <a:endParaRPr lang="hr-B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doc.dr. Alma Halidović</a:t>
            </a:r>
          </a:p>
          <a:p>
            <a:pPr>
              <a:buNone/>
            </a:pPr>
            <a:r>
              <a:rPr lang="hr-BA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alma_husamovic@yahoo.com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>
                <a:solidFill>
                  <a:schemeClr val="tx1"/>
                </a:solidFill>
              </a:rPr>
              <a:t>2. Teorijski okvir</a:t>
            </a:r>
            <a:br>
              <a:rPr lang="bs-Latn-BA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779" y="1261235"/>
            <a:ext cx="8770571" cy="4725128"/>
          </a:xfrm>
        </p:spPr>
        <p:txBody>
          <a:bodyPr>
            <a:noAutofit/>
          </a:bodyPr>
          <a:lstStyle/>
          <a:p>
            <a:pPr marL="0" indent="0">
              <a:buFontTx/>
              <a:buChar char="-"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Char char="-"/>
            </a:pPr>
            <a:r>
              <a:rPr lang="hr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konstruktivistički pristup</a:t>
            </a:r>
          </a:p>
          <a:p>
            <a:pPr marL="0" indent="0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model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Sweetser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1990)</a:t>
            </a:r>
          </a:p>
          <a:p>
            <a:pPr marL="0" indent="0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značenje kondicionalne rečenice sačinjava niz korelacija oblik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značenje</a:t>
            </a: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specifičnih samo za kondicionalne rečenice</a:t>
            </a:r>
          </a:p>
          <a:p>
            <a:pPr marL="0" indent="0">
              <a:buNone/>
            </a:pP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353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699" y="2232508"/>
            <a:ext cx="8770571" cy="3936471"/>
          </a:xfrm>
        </p:spPr>
        <p:txBody>
          <a:bodyPr>
            <a:noAutofit/>
          </a:bodyPr>
          <a:lstStyle/>
          <a:p>
            <a:pPr marL="0" indent="0" algn="just">
              <a:buFontTx/>
              <a:buChar char="-"/>
            </a:pP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kogniti</a:t>
            </a:r>
            <a:r>
              <a:rPr lang="en-US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vni</a:t>
            </a: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pristup</a:t>
            </a:r>
          </a:p>
          <a:p>
            <a:pPr marL="0" indent="0" algn="just">
              <a:buFontTx/>
              <a:buChar char="-"/>
            </a:pP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značenje metafore</a:t>
            </a:r>
            <a:endParaRPr lang="bs-Latn-BA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r>
              <a:rPr lang="bs-Latn-B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leksička struktura </a:t>
            </a:r>
          </a:p>
          <a:p>
            <a:pPr marL="0" indent="0" algn="just">
              <a:buFontTx/>
              <a:buChar char="-"/>
            </a:pP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osnovno značenje (sadržajni domen)</a:t>
            </a:r>
          </a:p>
          <a:p>
            <a:pPr marL="0" indent="0" algn="just">
              <a:buFontTx/>
              <a:buChar char="-"/>
            </a:pPr>
            <a:r>
              <a:rPr lang="bs-Latn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ekstenzije drugih značenja (epistemički domen i domen govornih činova)</a:t>
            </a:r>
            <a:endParaRPr lang="hr-BA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46531"/>
            <a:ext cx="8331659" cy="3651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rečenica se ne posmatra isključivo na razini sintakse i semantike, nego joj se pripisuje i određena pragmatička priroda</a:t>
            </a:r>
          </a:p>
          <a:p>
            <a:pPr algn="just">
              <a:buFontTx/>
              <a:buChar char="-"/>
            </a:pP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tumačenje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kond. konstrukcije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 kognitivne domene: domena sadržaja  (“content domain”), epistemički domen (“epistemic domain”) i domen govornih činova (“speech act domain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”)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Sweetser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1990)</a:t>
            </a:r>
            <a:endParaRPr lang="hr-BA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46987"/>
            <a:ext cx="8770571" cy="404396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Sadržajni </a:t>
            </a:r>
            <a:r>
              <a:rPr lang="bs-Latn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</a:t>
            </a:r>
            <a:r>
              <a:rPr lang="de-D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bs-Latn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domen realnog svijeta </a:t>
            </a:r>
            <a:r>
              <a:rPr lang="de-D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(odnos uzrok-posljedica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hr-BA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BA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budeš učio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nešto ćeš i naučiti.</a:t>
            </a:r>
          </a:p>
          <a:p>
            <a:pPr algn="just">
              <a:buNone/>
            </a:pPr>
            <a:endParaRPr lang="de-D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bs-Latn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Epistemički </a:t>
            </a:r>
            <a:r>
              <a:rPr lang="bs-Latn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</a:t>
            </a:r>
            <a:r>
              <a:rPr lang="de-D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bs-Latn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domen znanja i saznanja </a:t>
            </a:r>
            <a:r>
              <a:rPr lang="de-D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s-Latn-B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logičko zaključivanje 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govornika)</a:t>
            </a:r>
          </a:p>
          <a:p>
            <a:pPr algn="just">
              <a:buNone/>
            </a:pPr>
            <a:r>
              <a:rPr lang="de-DE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Ako svjetlo gori</a:t>
            </a:r>
            <a:r>
              <a:rPr lang="de-D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on je stigao ku</a:t>
            </a:r>
            <a:r>
              <a:rPr lang="hr-B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ći.</a:t>
            </a:r>
          </a:p>
          <a:p>
            <a:pPr algn="just">
              <a:buNone/>
            </a:pPr>
            <a:endParaRPr lang="de-DE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de-D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6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61127"/>
            <a:ext cx="8770571" cy="3651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de-DE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Domen govornih 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činova: pragmatička domena u kojoj protaza ima funkciju komentara govornih činova u apodozi (rasuđivanje, odobravanje, naglašavanje, komentiranje, metaforički kondicionali itd.)</a:t>
            </a:r>
          </a:p>
          <a:p>
            <a:pPr algn="just">
              <a:buNone/>
            </a:pPr>
            <a:r>
              <a:rPr lang="en-US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hr-BA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dopuštaš</a:t>
            </a:r>
            <a:r>
              <a:rPr lang="hr-BA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izašao bih prije ostalih.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1284</TotalTime>
  <Words>2323</Words>
  <Application>Microsoft Office PowerPoint</Application>
  <PresentationFormat>Widescreen</PresentationFormat>
  <Paragraphs>224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Yu Gothic</vt:lpstr>
      <vt:lpstr>Arial</vt:lpstr>
      <vt:lpstr>Calibri</vt:lpstr>
      <vt:lpstr>Century Schoolbook</vt:lpstr>
      <vt:lpstr>Corbel</vt:lpstr>
      <vt:lpstr>Feathered</vt:lpstr>
      <vt:lpstr>Alma Halidović (Tuzla)  Filozofski fakultet Univerziteta u Tuzli Odsjek za njemački jezik i književnost  alma.halidovic@yahoo.com Upotreba konektora ako u Andrićevoj „Gospođici” 9. Andrićev simpozijum Beograd, 17.11.2016.</vt:lpstr>
      <vt:lpstr>PowerPoint Presentation</vt:lpstr>
      <vt:lpstr>1.Uvodna razmatranja</vt:lpstr>
      <vt:lpstr>PowerPoint Presentation</vt:lpstr>
      <vt:lpstr>2. Teorijski okvir </vt:lpstr>
      <vt:lpstr>PowerPoint Presentation</vt:lpstr>
      <vt:lpstr>PowerPoint Presentation</vt:lpstr>
      <vt:lpstr>PowerPoint Presentation</vt:lpstr>
      <vt:lpstr>PowerPoint Presentation</vt:lpstr>
      <vt:lpstr>3. Cilj rada  </vt:lpstr>
      <vt:lpstr>4. Prikaz u gramatika     </vt:lpstr>
      <vt:lpstr>PowerPoint Presentation</vt:lpstr>
      <vt:lpstr>PowerPoint Presentation</vt:lpstr>
      <vt:lpstr>PowerPoint Presentation</vt:lpstr>
      <vt:lpstr>5. Poimanje kondicionalnosti</vt:lpstr>
      <vt:lpstr>6. Korpus</vt:lpstr>
      <vt:lpstr>7. Analiza korpusa  7.1. Sadržajna domena/ domena sadržaja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7.3.1 Komentar na raniju izjavu</vt:lpstr>
      <vt:lpstr>PowerPoint Presentation</vt:lpstr>
      <vt:lpstr> 7.3.2 Naglašavanje </vt:lpstr>
      <vt:lpstr> 7.3.3 Floskule iz učtivosti </vt:lpstr>
      <vt:lpstr> 7.3.4 Korigovanje   </vt:lpstr>
      <vt:lpstr> 7.3.5 Frazeološki kondicionali</vt:lpstr>
      <vt:lpstr> 7.3.6 Rezignacija govornika</vt:lpstr>
      <vt:lpstr>8. Zaključak</vt:lpstr>
      <vt:lpstr>PowerPoint Presentation</vt:lpstr>
      <vt:lpstr>PowerPoint Presentation</vt:lpstr>
      <vt:lpstr>Literatura: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Upotreba konektora ako u Andrićevoj „Gospođici“</dc:title>
  <dc:creator>Alma Halidovic</dc:creator>
  <cp:lastModifiedBy>x</cp:lastModifiedBy>
  <cp:revision>466</cp:revision>
  <dcterms:created xsi:type="dcterms:W3CDTF">2016-10-31T10:49:22Z</dcterms:created>
  <dcterms:modified xsi:type="dcterms:W3CDTF">2016-11-16T18:47:56Z</dcterms:modified>
</cp:coreProperties>
</file>