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0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86" r:id="rId9"/>
    <p:sldId id="287" r:id="rId10"/>
    <p:sldId id="288" r:id="rId11"/>
    <p:sldId id="290" r:id="rId12"/>
    <p:sldId id="289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91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sa" initials="N" lastIdx="2" clrIdx="0">
    <p:extLst>
      <p:ext uri="{19B8F6BF-5375-455C-9EA6-DF929625EA0E}">
        <p15:presenceInfo xmlns:p15="http://schemas.microsoft.com/office/powerpoint/2012/main" userId="Natas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FDF14-04D3-45D5-90F6-F14317D29CC0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03320-5CAE-42D3-8DBD-82ED8F78F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3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Maskulinizirajuća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Gospođice</a:t>
            </a:r>
            <a:r>
              <a:rPr lang="en-US" dirty="0"/>
              <a:t>,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defeminizacija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brisanje</a:t>
            </a:r>
            <a:r>
              <a:rPr lang="en-US" dirty="0"/>
              <a:t> </a:t>
            </a:r>
            <a:r>
              <a:rPr lang="en-US" dirty="0" err="1"/>
              <a:t>atributa</a:t>
            </a:r>
            <a:r>
              <a:rPr lang="en-US" dirty="0"/>
              <a:t> </a:t>
            </a:r>
            <a:r>
              <a:rPr lang="en-US" dirty="0" err="1"/>
              <a:t>ženstvenosti</a:t>
            </a:r>
            <a:r>
              <a:rPr lang="sr-Latn-RS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3320-5CAE-42D3-8DBD-82ED8F78F90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992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Vidi: Raičević 2010: 147.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3320-5CAE-42D3-8DBD-82ED8F78F90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83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Vidi</a:t>
            </a:r>
            <a:r>
              <a:rPr lang="en-US" dirty="0"/>
              <a:t>: </a:t>
            </a:r>
            <a:r>
              <a:rPr lang="en-US" dirty="0" err="1"/>
              <a:t>Vladušić</a:t>
            </a:r>
            <a:r>
              <a:rPr lang="en-US" dirty="0"/>
              <a:t> 2007: 102.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3320-5CAE-42D3-8DBD-82ED8F78F90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488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Vidi: Batler 2001;</a:t>
            </a:r>
            <a:r>
              <a:rPr lang="sr-Latn-RS" baseline="0" dirty="0"/>
              <a:t> </a:t>
            </a:r>
            <a:r>
              <a:rPr lang="sr-Latn-RS" dirty="0"/>
              <a:t>Batler 2010;</a:t>
            </a:r>
            <a:r>
              <a:rPr lang="sr-Latn-RS" baseline="0" dirty="0"/>
              <a:t> Batler 2012.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3320-5CAE-42D3-8DBD-82ED8F78F90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448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/>
              <a:t>Otac</a:t>
            </a:r>
            <a:r>
              <a:rPr lang="sr-Latn-RS" baseline="0" dirty="0"/>
              <a:t> je oslovljava sa sine, a nadimak Gospođica označava njen status u društvu: neudata i bezdetna.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3320-5CAE-42D3-8DBD-82ED8F78F909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959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163857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189297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0318142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162200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6255771"/>
      </p:ext>
    </p:extLst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319847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514791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57629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174792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86485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73515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907632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034719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447028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29672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406701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FC37-9B72-4782-8CFE-3BEF82E16034}" type="datetimeFigureOut">
              <a:rPr lang="en-GB" smtClean="0"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75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  <p:sldLayoutId id="2147484043" r:id="rId13"/>
    <p:sldLayoutId id="2147484044" r:id="rId14"/>
    <p:sldLayoutId id="2147484045" r:id="rId15"/>
    <p:sldLayoutId id="2147484046" r:id="rId16"/>
  </p:sldLayoutIdLst>
  <p:transition spd="slow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113947"/>
          </a:xfrm>
          <a:pattFill prst="diagBrick">
            <a:fgClr>
              <a:schemeClr val="accent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r-Latn-RS" sz="36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Nataša Drakulić (Novi Sad)</a:t>
            </a:r>
            <a:br>
              <a:rPr lang="sr-Latn-RS" sz="3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sr-Latn-RS" sz="16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Filozofski fakultet</a:t>
            </a:r>
            <a:br>
              <a:rPr lang="sr-Latn-RS" sz="16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sr-Latn-RS" sz="16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Univerzitet u Novom Sadu</a:t>
            </a:r>
          </a:p>
          <a:p>
            <a:pPr marL="0" indent="0" algn="ctr">
              <a:buNone/>
            </a:pPr>
            <a:r>
              <a:rPr lang="sr-Latn-RS" sz="1400" b="1" dirty="0">
                <a:latin typeface="Arial" pitchFamily="34" charset="0"/>
                <a:cs typeface="Arial" pitchFamily="34" charset="0"/>
              </a:rPr>
              <a:t>natdrakulic</a:t>
            </a:r>
            <a:r>
              <a:rPr lang="en-GB" sz="1400" b="1" dirty="0">
                <a:latin typeface="Arial" pitchFamily="34" charset="0"/>
                <a:cs typeface="Arial" pitchFamily="34" charset="0"/>
              </a:rPr>
              <a:t>@</a:t>
            </a:r>
            <a:r>
              <a:rPr lang="sr-Latn-RS" sz="1400" b="1" dirty="0">
                <a:latin typeface="Arial" pitchFamily="34" charset="0"/>
                <a:cs typeface="Arial" pitchFamily="34" charset="0"/>
              </a:rPr>
              <a:t>gmail.com</a:t>
            </a:r>
          </a:p>
          <a:p>
            <a:pPr marL="0" indent="0" algn="ctr">
              <a:buNone/>
            </a:pPr>
            <a:r>
              <a:rPr lang="sr-Latn-RS" sz="4800" b="1" dirty="0">
                <a:latin typeface="Arial" pitchFamily="34" charset="0"/>
                <a:cs typeface="Arial" pitchFamily="34" charset="0"/>
              </a:rPr>
              <a:t>Maskulinizirajuća uloga Gospođice</a:t>
            </a:r>
          </a:p>
          <a:p>
            <a:pPr marL="0" indent="0" algn="ctr">
              <a:buNone/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9</a:t>
            </a:r>
            <a:r>
              <a:rPr lang="sr-Latn-RS" sz="2600" b="1" dirty="0">
                <a:latin typeface="Arial" pitchFamily="34" charset="0"/>
                <a:cs typeface="Arial" pitchFamily="34" charset="0"/>
              </a:rPr>
              <a:t>. simpozij(um)</a:t>
            </a:r>
          </a:p>
          <a:p>
            <a:pPr marL="0" indent="0" algn="ctr"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Beograd</a:t>
            </a:r>
            <a:r>
              <a:rPr lang="sr-Latn-RS" sz="24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17</a:t>
            </a:r>
            <a:r>
              <a:rPr lang="sr-Latn-RS" sz="24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11</a:t>
            </a:r>
            <a:r>
              <a:rPr lang="sr-Latn-RS" sz="2400" b="1" dirty="0">
                <a:latin typeface="Arial" pitchFamily="34" charset="0"/>
                <a:cs typeface="Arial" pitchFamily="34" charset="0"/>
              </a:rPr>
              <a:t>. 201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6</a:t>
            </a:r>
            <a:r>
              <a:rPr lang="sr-Latn-RS" sz="2400" b="1" dirty="0">
                <a:latin typeface="Arial" pitchFamily="34" charset="0"/>
                <a:cs typeface="Arial" pitchFamily="34" charset="0"/>
              </a:rPr>
              <a:t>.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69360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b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Teorijski okvir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200" i="1" dirty="0">
                <a:latin typeface="Arial" panose="020B0604020202020204" pitchFamily="34" charset="0"/>
                <a:cs typeface="Arial" panose="020B0604020202020204" pitchFamily="34" charset="0"/>
              </a:rPr>
              <a:t>Na taj način se pokazuje da je ono što smatramo „unutrašnjom“ odlikom nas samih u stvari nešto što anticipiramo i proizvodimo posredstvom izvesnih telesnih činova</a:t>
            </a: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(Batler 2010: 18)</a:t>
            </a:r>
            <a:r>
              <a:rPr lang="sr-Latn-RS" sz="3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449801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b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Teorijski okvir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Zapravo, identitet (polni i rodni) proizveden je od strane sistema moći gde se feminino smatra potčinjenim u odnosu na maskulino.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325227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b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Teorijski okvir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Gospođica</a:t>
            </a: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bi se u tom ključu mogla čitati kao svojevrsna kritika zamene rodnog identiteta što se dovodi do krajnosti pripisivanjem liku Rajke Radaković osobine tvrdičluka i volje za štednjom.</a:t>
            </a:r>
            <a:endParaRPr lang="en-US" sz="3200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70573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itchFamily="34" charset="0"/>
                <a:cs typeface="Arial" pitchFamily="34" charset="0"/>
              </a:rPr>
              <a:t>12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Maskulino kod Gospođice</a:t>
            </a:r>
            <a:endParaRPr lang="en-GB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i="1" dirty="0">
                <a:latin typeface="Arial" pitchFamily="34" charset="0"/>
                <a:cs typeface="Arial" pitchFamily="34" charset="0"/>
              </a:rPr>
              <a:t>Niko ne pamti da je ikad žensko stvorenje bilo poslovan čovek koji radi novcem i hartijama od vrednosti, i to ovakav titiz i kamatnik. Nikad se to nije videlo ni u jednoj veri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 (Andrić 1981: 71).</a:t>
            </a:r>
            <a:endParaRPr lang="en-GB" sz="3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61067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sr-Latn-RS" sz="3200" dirty="0">
                <a:latin typeface="Arial" pitchFamily="34" charset="0"/>
                <a:cs typeface="Arial" pitchFamily="34" charset="0"/>
              </a:rPr>
              <a:t>13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Maskulino kod Gospođice</a:t>
            </a:r>
            <a:endParaRPr lang="en-GB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Izgledom Gospođica liči na muškarca, ona je visoka, mrkog pogleda, nosi uvek isti zagasitosivi kostim muškog kroja, cipele sa niskom petom i star šešir crne boje (Andrić 1981: 74).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589041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sr-Latn-RS" sz="3200" dirty="0">
                <a:latin typeface="Arial" pitchFamily="34" charset="0"/>
                <a:cs typeface="Arial" pitchFamily="34" charset="0"/>
              </a:rPr>
              <a:t>14</a:t>
            </a:r>
            <a:br>
              <a:rPr lang="sr-Latn-RS" sz="3200" dirty="0"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Maskulino kod Gospođice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Rajka Radaković gubi atribute ženstvenosti na više nivoa:</a:t>
            </a:r>
          </a:p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1) telesnom (ne rađa),</a:t>
            </a:r>
          </a:p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2) pojavnom (odelo i držanje),</a:t>
            </a:r>
          </a:p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3) društvenom (muška uloga). 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509895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sr-Latn-RS" sz="3200" dirty="0">
                <a:latin typeface="Arial" pitchFamily="34" charset="0"/>
                <a:cs typeface="Arial" pitchFamily="34" charset="0"/>
              </a:rPr>
              <a:t>15</a:t>
            </a:r>
            <a:br>
              <a:rPr lang="sr-Latn-RS" sz="3200" dirty="0"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Maskulino kod Gospođice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Tragovi femininog; naklonost prema dajdži Vladi i Ratkoviću koji je podseća na rođaka; raspršavaju se u trenutku razočarenja i prerastaju u ponovno osamljenje i tvrdičluk.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13631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16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Maskulino kod Gospođice</a:t>
            </a:r>
            <a:endParaRPr lang="en-GB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i="1" dirty="0">
                <a:latin typeface="Arial" pitchFamily="34" charset="0"/>
                <a:cs typeface="Arial" pitchFamily="34" charset="0"/>
              </a:rPr>
              <a:t>Ali jača i veća od svega bila je njena potreba da jauče nad izgubljenim novcem i svojim neobjašnjivim trenutnim slepilom, da ječi kao ranjenik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 (Andrić 1981: 194).</a:t>
            </a:r>
            <a:endParaRPr lang="en-GB" sz="3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305051"/>
      </p:ext>
    </p:extLst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b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Umnožavanje novca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Ona ostaje u bezvremenoj tami opsesivne štedljivosti, pokušavajući da skrpi i istrpi sve što se skrpiti i istrpeti može.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448726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itchFamily="34" charset="0"/>
                <a:cs typeface="Arial" pitchFamily="34" charset="0"/>
              </a:rPr>
              <a:t>18</a:t>
            </a:r>
            <a:br>
              <a:rPr lang="sr-Latn-RS" sz="3200" dirty="0"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Umnožavanje novca</a:t>
            </a:r>
            <a:endParaRPr lang="en-GB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Ženska osobina plodnosti i majčinstva prenosi se na nesuvislo nagomilavanje novca koji joj, istina, omogućava slobodu i samoću, ali je čini odsečenom od društva.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506892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>
                <a:latin typeface="Arial" pitchFamily="34" charset="0"/>
                <a:cs typeface="Arial" pitchFamily="34" charset="0"/>
              </a:rPr>
              <a:t>1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en-GB" sz="3200" dirty="0">
                <a:effectLst/>
                <a:latin typeface="Arial" pitchFamily="34" charset="0"/>
                <a:cs typeface="Arial" pitchFamily="34" charset="0"/>
              </a:rPr>
              <a:t>Sadr</a:t>
            </a:r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žaj</a:t>
            </a:r>
            <a:endParaRPr lang="en-GB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1) Uvod</a:t>
            </a:r>
          </a:p>
          <a:p>
            <a:pPr marL="0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2)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Teorijski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okvir</a:t>
            </a:r>
            <a:endParaRPr lang="sr-Latn-RS" sz="3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3)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Maskulino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kod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Gospo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đice</a:t>
            </a:r>
            <a:endParaRPr lang="sr-Latn-RS" sz="3200" cap="small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4) Umnožavanje novca</a:t>
            </a:r>
          </a:p>
          <a:p>
            <a:pPr marL="0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5) Zaključak</a:t>
            </a:r>
          </a:p>
          <a:p>
            <a:pPr marL="0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6) Izvori i literatura</a:t>
            </a:r>
          </a:p>
        </p:txBody>
      </p:sp>
    </p:spTree>
    <p:extLst>
      <p:ext uri="{BB962C8B-B14F-4D97-AF65-F5344CB8AC3E}">
        <p14:creationId xmlns:p14="http://schemas.microsoft.com/office/powerpoint/2010/main" val="1589520356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b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Umnožavanje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novca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Njen život je oslikan kao mrtvilo, ona nema potomke kojima bi ostavila bogatstvo.</a:t>
            </a:r>
          </a:p>
          <a:p>
            <a:pPr marL="82296" indent="0">
              <a:buNone/>
            </a:pPr>
            <a:r>
              <a:rPr lang="sr-Latn-RS" sz="3200" i="1" dirty="0">
                <a:latin typeface="Arial" pitchFamily="34" charset="0"/>
                <a:cs typeface="Arial" pitchFamily="34" charset="0"/>
              </a:rPr>
              <a:t>Samo oštri reljef pisma i likova na njima pokazuje da je to novac, mrtvi metal 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(Andrić 1981: 209).</a:t>
            </a:r>
            <a:endParaRPr lang="en-GB" sz="3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41385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b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Umnožavanje novca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Novac je za Gospođicu život, a odsustvo novca smrt.</a:t>
            </a:r>
          </a:p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Na samom kraju romana Rajka vidi smrt kao lopova, nekog ko krade novac, a ne ljudski život.</a:t>
            </a:r>
            <a:endParaRPr lang="sr-Latn-R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785064"/>
      </p:ext>
    </p:extLst>
  </p:cSld>
  <p:clrMapOvr>
    <a:masterClrMapping/>
  </p:clrMapOvr>
  <p:transition spd="slow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b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Umnožavanje novca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GB" sz="3200" i="1" dirty="0">
                <a:latin typeface="Arial" pitchFamily="34" charset="0"/>
                <a:cs typeface="Arial" pitchFamily="34" charset="0"/>
              </a:rPr>
              <a:t>Od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svega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ostade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samo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strašna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pomisao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da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nije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, da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tu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u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mraku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stoji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onaj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što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neznan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nevidljiv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celog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života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vreba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ovakve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kao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što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je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ona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onaj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što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pre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ili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posle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dolazi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po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novac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(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Andrić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1981: 213).</a:t>
            </a:r>
          </a:p>
          <a:p>
            <a:pPr marL="82296" indent="0">
              <a:buNone/>
            </a:pP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174323"/>
      </p:ext>
    </p:extLst>
  </p:cSld>
  <p:clrMapOvr>
    <a:masterClrMapping/>
  </p:clrMapOvr>
  <p:transition spd="slow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22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Zaključak</a:t>
            </a:r>
            <a:endParaRPr lang="en-GB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Andrićeva </a:t>
            </a:r>
            <a:r>
              <a:rPr lang="en-GB" sz="3200" cap="small" dirty="0" err="1">
                <a:latin typeface="Arial" pitchFamily="34" charset="0"/>
                <a:cs typeface="Arial" pitchFamily="34" charset="0"/>
              </a:rPr>
              <a:t>Gospođica</a:t>
            </a:r>
            <a:r>
              <a:rPr lang="en-GB" sz="3200" cap="small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kritički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pristupa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idealizaciji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muškog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principa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kao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prelasku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iz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femininog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u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maskulin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domen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moći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3069417"/>
      </p:ext>
    </p:extLst>
  </p:cSld>
  <p:clrMapOvr>
    <a:masterClrMapping/>
  </p:clrMapOvr>
  <p:transition spd="slow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itchFamily="34" charset="0"/>
                <a:cs typeface="Arial" pitchFamily="34" charset="0"/>
              </a:rPr>
              <a:t>23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Zaključak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GB" sz="3200" dirty="0" err="1">
                <a:latin typeface="Arial" pitchFamily="34" charset="0"/>
                <a:cs typeface="Arial" pitchFamily="34" charset="0"/>
              </a:rPr>
              <a:t>Iznad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svega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, to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je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roman o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ljudskoj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nesreći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periodu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tranzicije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u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kom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pojedinac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nadilazi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zajednicu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, pa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kolektiv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.</a:t>
            </a:r>
            <a:endParaRPr lang="sr-Latn-RS" sz="3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Materija nadrasta ne samo duh već i telesnost.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817472"/>
      </p:ext>
    </p:extLst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itchFamily="34" charset="0"/>
                <a:cs typeface="Arial" pitchFamily="34" charset="0"/>
              </a:rPr>
              <a:t>24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Zaključak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Novac postaje opsesija Rajke Radaković pri čemu porok tvrdičluka zadobija strašnije obrise s obzirom da je oslikan kroz žensku psihologiju.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145561"/>
      </p:ext>
    </p:extLst>
  </p:cSld>
  <p:clrMapOvr>
    <a:masterClrMapping/>
  </p:clrMapOvr>
  <p:transition spd="slow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25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Zaključak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Već nominacijom ova junakinja ostaje osuđena na neispunjavanje ženske fiziološke funkcije da bude majka.</a:t>
            </a:r>
          </a:p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Njen je život </a:t>
            </a:r>
            <a:r>
              <a:rPr lang="sr-Latn-RS" sz="3200" i="1" dirty="0">
                <a:latin typeface="Arial" pitchFamily="34" charset="0"/>
                <a:cs typeface="Arial" pitchFamily="34" charset="0"/>
              </a:rPr>
              <a:t>smrtonosna pustinja štednje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 (Andrić 1981: 211).</a:t>
            </a:r>
          </a:p>
        </p:txBody>
      </p:sp>
    </p:spTree>
    <p:extLst>
      <p:ext uri="{BB962C8B-B14F-4D97-AF65-F5344CB8AC3E}">
        <p14:creationId xmlns:p14="http://schemas.microsoft.com/office/powerpoint/2010/main" val="484999981"/>
      </p:ext>
    </p:extLst>
  </p:cSld>
  <p:clrMapOvr>
    <a:masterClrMapping/>
  </p:clrMapOvr>
  <p:transition spd="slow">
    <p:randomBar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26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Zaključak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Lik Gospođice se posebno izdvaja od drugih junakinja iz Andrićevog opusa, jer njena tragičnost nije u razornom erosu i naglašenoj ženskoj polnosti. 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242086"/>
      </p:ext>
    </p:extLst>
  </p:cSld>
  <p:clrMapOvr>
    <a:masterClrMapping/>
  </p:clrMapOvr>
  <p:transition spd="slow"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b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Njena nesreća je u gubljenju femininih i zadobijanju maskulinih atributa što vodi ka potpunoj dehumanizaciji.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504224"/>
      </p:ext>
    </p:extLst>
  </p:cSld>
  <p:clrMapOvr>
    <a:masterClrMapping/>
  </p:clrMapOvr>
  <p:transition spd="slow">
    <p:randomBar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28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Izvori i literatura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lvl="0" indent="0">
              <a:buClr>
                <a:srgbClr val="90C226"/>
              </a:buClr>
              <a:buNone/>
            </a:pPr>
            <a:r>
              <a:rPr lang="sr-Latn-R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Andrić 1981: Andrić, Ivo. </a:t>
            </a:r>
            <a:r>
              <a:rPr lang="sr-Latn-RS" sz="3200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Gospođica</a:t>
            </a:r>
            <a:r>
              <a:rPr lang="sr-Latn-R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. Sarajevo.</a:t>
            </a:r>
          </a:p>
          <a:p>
            <a:pPr marL="82296" lvl="0" indent="0">
              <a:buClr>
                <a:srgbClr val="90C226"/>
              </a:buClr>
              <a:buNone/>
            </a:pPr>
            <a:r>
              <a:rPr lang="sr-Latn-R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Batler 2001: Batler, Džudit. </a:t>
            </a:r>
            <a:r>
              <a:rPr lang="sr-Latn-RS" sz="3200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Tela koja nešto znače</a:t>
            </a:r>
            <a:r>
              <a:rPr lang="sr-Latn-R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. Beograd.</a:t>
            </a:r>
          </a:p>
          <a:p>
            <a:pPr marL="82296" lvl="0" indent="0">
              <a:buClr>
                <a:srgbClr val="90C226"/>
              </a:buClr>
              <a:buNone/>
            </a:pPr>
            <a:r>
              <a:rPr lang="sr-Latn-R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Batler 2010: Batler, Džudit. </a:t>
            </a:r>
            <a:r>
              <a:rPr lang="sr-Latn-RS" sz="3200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Nevolja s rodom</a:t>
            </a:r>
            <a:r>
              <a:rPr lang="sr-Latn-R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. Loznica.</a:t>
            </a:r>
          </a:p>
          <a:p>
            <a:pPr marL="82296" indent="0">
              <a:buNone/>
            </a:pPr>
            <a:endParaRPr lang="sr-Latn-R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277315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>
                <a:latin typeface="Arial" pitchFamily="34" charset="0"/>
                <a:cs typeface="Arial" pitchFamily="34" charset="0"/>
              </a:rPr>
              <a:t>2</a:t>
            </a:r>
            <a:br>
              <a:rPr lang="sr-Latn-RS" sz="3200" dirty="0"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Uvod</a:t>
            </a:r>
            <a:endParaRPr lang="en-GB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Andrićev roman </a:t>
            </a:r>
            <a:r>
              <a:rPr lang="sr-Latn-RS" sz="3200" cap="small" dirty="0">
                <a:latin typeface="Arial" pitchFamily="34" charset="0"/>
                <a:cs typeface="Arial" pitchFamily="34" charset="0"/>
              </a:rPr>
              <a:t>Gospođica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 oslikava jednu od najkarakterističnijih junakinja moderne književnosti.</a:t>
            </a:r>
          </a:p>
        </p:txBody>
      </p:sp>
    </p:spTree>
    <p:extLst>
      <p:ext uri="{BB962C8B-B14F-4D97-AF65-F5344CB8AC3E}">
        <p14:creationId xmlns:p14="http://schemas.microsoft.com/office/powerpoint/2010/main" val="417612748"/>
      </p:ext>
    </p:extLst>
  </p:cSld>
  <p:clrMapOvr>
    <a:masterClrMapping/>
  </p:clrMapOvr>
  <p:transition spd="slow">
    <p:randomBar dir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29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Izvori i literatura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lvl="0" indent="0">
              <a:buClr>
                <a:srgbClr val="90C226"/>
              </a:buClr>
              <a:buNone/>
            </a:pPr>
            <a:r>
              <a:rPr lang="sr-Latn-R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Batler 2012: Batler, Džudit. </a:t>
            </a:r>
            <a:r>
              <a:rPr lang="sr-Latn-RS" sz="3200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Psihički život moći</a:t>
            </a:r>
            <a:r>
              <a:rPr lang="sr-Latn-R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. Beograd.</a:t>
            </a:r>
            <a:endParaRPr lang="en-GB" sz="32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Đukić Perišić 2012: Đukić Perišić, Žaneta. </a:t>
            </a:r>
            <a:r>
              <a:rPr lang="sr-Latn-RS" sz="3200" i="1" dirty="0">
                <a:latin typeface="Arial" panose="020B0604020202020204" pitchFamily="34" charset="0"/>
                <a:cs typeface="Arial" panose="020B0604020202020204" pitchFamily="34" charset="0"/>
              </a:rPr>
              <a:t>Pisac i priča: Stvaralačka biografija Ive Andrića</a:t>
            </a: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. Novi Sad.</a:t>
            </a:r>
          </a:p>
        </p:txBody>
      </p:sp>
    </p:spTree>
    <p:extLst>
      <p:ext uri="{BB962C8B-B14F-4D97-AF65-F5344CB8AC3E}">
        <p14:creationId xmlns:p14="http://schemas.microsoft.com/office/powerpoint/2010/main" val="1407040074"/>
      </p:ext>
    </p:extLst>
  </p:cSld>
  <p:clrMapOvr>
    <a:masterClrMapping/>
  </p:clrMapOvr>
  <p:transition spd="slow">
    <p:randomBar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itchFamily="34" charset="0"/>
                <a:cs typeface="Arial" pitchFamily="34" charset="0"/>
              </a:rPr>
              <a:t>30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Izvori i litertura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GB" sz="3200" dirty="0" err="1">
                <a:latin typeface="Arial" pitchFamily="34" charset="0"/>
                <a:cs typeface="Arial" pitchFamily="34" charset="0"/>
              </a:rPr>
              <a:t>Kiš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2000: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Kiš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, Danilo. O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Andrićevoj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Gospođici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. In: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 Kiš, Danilo.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Eseji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: </a:t>
            </a:r>
            <a:r>
              <a:rPr lang="en-GB" sz="3200" i="1" dirty="0" err="1">
                <a:latin typeface="Arial" pitchFamily="34" charset="0"/>
                <a:cs typeface="Arial" pitchFamily="34" charset="0"/>
              </a:rPr>
              <a:t>autopoetike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. Novi Sad. S. 148–151.</a:t>
            </a:r>
          </a:p>
        </p:txBody>
      </p:sp>
    </p:spTree>
    <p:extLst>
      <p:ext uri="{BB962C8B-B14F-4D97-AF65-F5344CB8AC3E}">
        <p14:creationId xmlns:p14="http://schemas.microsoft.com/office/powerpoint/2010/main" val="708319598"/>
      </p:ext>
    </p:extLst>
  </p:cSld>
  <p:clrMapOvr>
    <a:masterClrMapping/>
  </p:clrMapOvr>
  <p:transition spd="slow">
    <p:randomBar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31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Izvori i literatura</a:t>
            </a:r>
            <a:endParaRPr lang="en-GB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Raičević 2010: Raičević, Gorana. Destruktivnost erosa – žena i polnost u Andrićevom delu. In: Raičević, Gorana. </a:t>
            </a:r>
            <a:r>
              <a:rPr lang="sr-Latn-RS" sz="3200" i="1" dirty="0">
                <a:latin typeface="Arial" pitchFamily="34" charset="0"/>
                <a:cs typeface="Arial" pitchFamily="34" charset="0"/>
              </a:rPr>
              <a:t>Krotitelji sudbine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. Beograd. S. 131–159.</a:t>
            </a:r>
            <a:endParaRPr lang="sr-Cyrl-R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419725"/>
      </p:ext>
    </p:extLst>
  </p:cSld>
  <p:clrMapOvr>
    <a:masterClrMapping/>
  </p:clrMapOvr>
  <p:transition spd="slow">
    <p:randomBar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>
                <a:effectLst/>
                <a:latin typeface="Arial" pitchFamily="34" charset="0"/>
                <a:cs typeface="Arial" pitchFamily="34" charset="0"/>
              </a:rPr>
              <a:t>32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latin typeface="Arial" pitchFamily="34" charset="0"/>
                <a:cs typeface="Arial" pitchFamily="34" charset="0"/>
              </a:rPr>
              <a:t>Izvori i literatura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Vladušić 2007: Vladušić, Slobodan. Od moderne veštice do anahrone starice. In: Vladušić, Slobodan. </a:t>
            </a:r>
            <a:r>
              <a:rPr lang="sr-Latn-RS" sz="3200" i="1" dirty="0">
                <a:latin typeface="Arial" pitchFamily="34" charset="0"/>
                <a:cs typeface="Arial" pitchFamily="34" charset="0"/>
              </a:rPr>
              <a:t>Portret hermeneutičara u tranziciji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. Novi Sad. S. 99–127.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395091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>
                <a:latin typeface="Arial" pitchFamily="34" charset="0"/>
                <a:cs typeface="Arial" pitchFamily="34" charset="0"/>
              </a:rPr>
              <a:t>3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en-GB" sz="3200" dirty="0" err="1">
                <a:effectLst/>
                <a:latin typeface="Arial" pitchFamily="34" charset="0"/>
                <a:cs typeface="Arial" pitchFamily="34" charset="0"/>
              </a:rPr>
              <a:t>Uvod</a:t>
            </a:r>
            <a:endParaRPr lang="en-GB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Savremeni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proučavaoci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ovog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Andrićevog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dela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opovrgavaju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reč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romanu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karaktera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pak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naravi</a:t>
            </a: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zbog stepena njene individualizacije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3483219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>
                <a:effectLst/>
                <a:latin typeface="Arial" pitchFamily="34" charset="0"/>
                <a:cs typeface="Arial" pitchFamily="34" charset="0"/>
              </a:rPr>
              <a:t>4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Uvod</a:t>
            </a:r>
            <a:endParaRPr lang="en-GB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Pretpostavljamo da se specifičnost Gospođice nalazi u njenoj defeminizaciji, pri čemu ona rano gubi želju za ispunjavanjem ženske fiziološke funkcije,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odnosno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 rađanja.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955008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>
                <a:latin typeface="Arial" pitchFamily="34" charset="0"/>
                <a:cs typeface="Arial" pitchFamily="34" charset="0"/>
              </a:rPr>
              <a:t>5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Uvod</a:t>
            </a:r>
            <a:endParaRPr lang="en-GB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Nakon očeve smrti, preuzima mušku društvenu ulogu. Njen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tvrdi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čluk prerasta u maniju, bolesnu veru u novac, čijem plođenju posvećuje čitav život.</a:t>
            </a:r>
          </a:p>
        </p:txBody>
      </p:sp>
    </p:spTree>
    <p:extLst>
      <p:ext uri="{BB962C8B-B14F-4D97-AF65-F5344CB8AC3E}">
        <p14:creationId xmlns:p14="http://schemas.microsoft.com/office/powerpoint/2010/main" val="723804649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itchFamily="34" charset="0"/>
                <a:cs typeface="Arial" pitchFamily="34" charset="0"/>
              </a:rPr>
              <a:t>6</a:t>
            </a:r>
            <a:br>
              <a:rPr lang="sr-Latn-RS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3200" dirty="0">
                <a:effectLst/>
                <a:latin typeface="Arial" pitchFamily="34" charset="0"/>
                <a:cs typeface="Arial" pitchFamily="34" charset="0"/>
              </a:rPr>
              <a:t>Uvod</a:t>
            </a:r>
            <a:endParaRPr lang="en-GB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sr-Latn-RS" sz="3200" dirty="0">
                <a:latin typeface="Arial" pitchFamily="34" charset="0"/>
                <a:cs typeface="Arial" pitchFamily="34" charset="0"/>
              </a:rPr>
              <a:t>Njena tragičnost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RS" sz="3200" dirty="0">
                <a:latin typeface="Arial" pitchFamily="34" charset="0"/>
                <a:cs typeface="Arial" pitchFamily="34" charset="0"/>
              </a:rPr>
              <a:t>se ogleda u odsustvu svesti o svetu u tranziciji, kao i uzdizanju novca na nivo apsoluta, neutaživoj želji za njegovim umnožavanjem.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305296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b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Teorijski okvir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Prilikom analize lika Gospođice oslanjaćemo se na rodne studije. Pre svega na knjige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žudit Batler: </a:t>
            </a:r>
            <a:r>
              <a:rPr lang="sr-Latn-RS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Nevolja s rodom</a:t>
            </a: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RS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Psihički život moći</a:t>
            </a: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sr-Latn-RS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Tela koja nešto znače</a:t>
            </a: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323717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b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Teorijski okvir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Džudit Batler razmatra pojam polnog i rodnog identiteta smatrajući ih društvenom konstrukcijom.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098976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910</TotalTime>
  <Words>995</Words>
  <Application>Microsoft Office PowerPoint</Application>
  <PresentationFormat>On-screen Show (4:3)</PresentationFormat>
  <Paragraphs>94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Trebuchet MS</vt:lpstr>
      <vt:lpstr>Wingdings 3</vt:lpstr>
      <vt:lpstr>Facet</vt:lpstr>
      <vt:lpstr>PowerPoint Presentation</vt:lpstr>
      <vt:lpstr>1 Sadržaj</vt:lpstr>
      <vt:lpstr>2 Uvod</vt:lpstr>
      <vt:lpstr>3 Uvod</vt:lpstr>
      <vt:lpstr>4 Uvod</vt:lpstr>
      <vt:lpstr>5 Uvod</vt:lpstr>
      <vt:lpstr>6 Uvod</vt:lpstr>
      <vt:lpstr>7 Teorijski okvir</vt:lpstr>
      <vt:lpstr>8 Teorijski okvir</vt:lpstr>
      <vt:lpstr>9 Teorijski okvir</vt:lpstr>
      <vt:lpstr>10 Teorijski okvir</vt:lpstr>
      <vt:lpstr>11 Teorijski okvir</vt:lpstr>
      <vt:lpstr>12 Maskulino kod Gospođice</vt:lpstr>
      <vt:lpstr>13 Maskulino kod Gospođice</vt:lpstr>
      <vt:lpstr>14 Maskulino kod Gospođice</vt:lpstr>
      <vt:lpstr>15 Maskulino kod Gospođice</vt:lpstr>
      <vt:lpstr>16 Maskulino kod Gospođice</vt:lpstr>
      <vt:lpstr>17 Umnožavanje novca</vt:lpstr>
      <vt:lpstr>18 Umnožavanje novca</vt:lpstr>
      <vt:lpstr>19 Umnožavanje novca</vt:lpstr>
      <vt:lpstr>20 Umnožavanje novca</vt:lpstr>
      <vt:lpstr>21 Umnožavanje novca</vt:lpstr>
      <vt:lpstr>22 Zaključak</vt:lpstr>
      <vt:lpstr>23 Zaključak</vt:lpstr>
      <vt:lpstr>24 Zaključak</vt:lpstr>
      <vt:lpstr>25 Zaključak</vt:lpstr>
      <vt:lpstr>26 Zaključak</vt:lpstr>
      <vt:lpstr>27 Zaključak</vt:lpstr>
      <vt:lpstr>28 Izvori i literatura</vt:lpstr>
      <vt:lpstr>29 Izvori i literatura</vt:lpstr>
      <vt:lpstr>30 Izvori i litertura</vt:lpstr>
      <vt:lpstr>31 Izvori i literatura</vt:lpstr>
      <vt:lpstr>32 Izvori i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mama</dc:title>
  <dc:creator>Natasa Drakulic</dc:creator>
  <cp:lastModifiedBy>Natasa</cp:lastModifiedBy>
  <cp:revision>92</cp:revision>
  <dcterms:created xsi:type="dcterms:W3CDTF">2015-09-21T04:40:26Z</dcterms:created>
  <dcterms:modified xsi:type="dcterms:W3CDTF">2016-11-14T17:46:13Z</dcterms:modified>
</cp:coreProperties>
</file>