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4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6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9" r:id="rId36"/>
    <p:sldId id="295" r:id="rId37"/>
    <p:sldId id="296" r:id="rId38"/>
    <p:sldId id="297" r:id="rId39"/>
    <p:sldId id="300" r:id="rId40"/>
    <p:sldId id="301" r:id="rId41"/>
    <p:sldId id="314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F48DB-0CB5-41F7-9E7D-1BAE6EC9EE03}" type="datetimeFigureOut">
              <a:rPr lang="bs-Latn-BA" smtClean="0"/>
              <a:t>14.11.2016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05AFA-9F05-408B-A316-C916F229B384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442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04F9-D836-4996-9049-48CEDCC2CDBE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5E45-766D-4143-B042-8ECDF8CD4827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876-1516-457B-822E-2F99278FBEF5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78770-F237-4F75-B4AD-EC37EBDE4E0E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98C4-BB06-465A-8109-A90DA188D715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FEC2-7AB6-43D4-AAC7-00B6956349D1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7D211-1082-4C70-AEA8-50FFC20CBA8D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7FAE4-558B-463C-BDB5-7141451F62C4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6457D-55AB-4C7F-B90B-95463671BA8B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17AE3-B1AE-41D3-9415-75FF12B7CB74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BA47-D92A-4DD5-B70B-45F4D8F666D3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E408340-3285-4BE5-9FBE-F88F19F31994}" type="datetime1">
              <a:rPr lang="bs-Latn-BA" smtClean="0"/>
              <a:t>14.11.2016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9F9D8A5-EE6D-49DD-AD55-1C5C7EF4CE5A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492895"/>
          </a:xfrm>
        </p:spPr>
        <p:txBody>
          <a:bodyPr>
            <a:normAutofit fontScale="90000"/>
          </a:bodyPr>
          <a:lstStyle/>
          <a:p>
            <a:r>
              <a:rPr lang="bs-Latn-B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Merima Delić (Lukavac)</a:t>
            </a:r>
            <a:br>
              <a:rPr lang="bs-Latn-B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Odsjek za njemački jezik i književnost</a:t>
            </a:r>
            <a:br>
              <a:rPr lang="bs-Latn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Filozofskog fakulteta Univerziteta u Tuzli</a:t>
            </a:r>
            <a:br>
              <a:rPr lang="bs-Latn-BA" sz="1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meriima.delic@gmil.com</a:t>
            </a:r>
            <a:endParaRPr lang="bs-Latn-BA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9144000" cy="4437112"/>
          </a:xfrm>
        </p:spPr>
        <p:txBody>
          <a:bodyPr>
            <a:noAutofit/>
          </a:bodyPr>
          <a:lstStyle/>
          <a:p>
            <a:r>
              <a:rPr lang="bs-Latn-BA" sz="4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Kontrastivna analiza somatizama sa konstituentom ruka/Hand u bosanskom i njemačkom jeziku</a:t>
            </a:r>
          </a:p>
          <a:p>
            <a:r>
              <a:rPr lang="bs-Latn-BA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9. Andrićev simpozij  posvećen romanu „Gospo</a:t>
            </a:r>
            <a:r>
              <a:rPr lang="vi-VN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bs-Latn-BA" sz="2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icaˮ</a:t>
            </a:r>
          </a:p>
          <a:p>
            <a:endParaRPr lang="bs-Latn-BA" sz="2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bs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Beograd, 17.11.2016</a:t>
            </a:r>
            <a:endParaRPr lang="bs-Latn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4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8496944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10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79802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grčka riječi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μεταφορά </a:t>
            </a: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prenošenje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2848" y="3356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11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4222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Aristotel:</a:t>
            </a: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„Metafora je prenošenje riječi koja se upotrebljava u prenesenom značenju i to bilo s roda na vrstu ili s vrste na rod  ili s jedne vrste na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drugu...ˮ</a:t>
            </a: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(usp.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Fuhrmann 2003:67)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060219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7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prenošenjem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roda na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vrstu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podrazumijevamo:</a:t>
            </a:r>
            <a:r>
              <a:rPr lang="bs-Latn-BA" sz="2800" dirty="0" smtClean="0">
                <a:solidFill>
                  <a:schemeClr val="tx1"/>
                </a:solidFill>
                <a:latin typeface="Calibri"/>
                <a:cs typeface="Calibri"/>
              </a:rPr>
              <a:t>‘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Moj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brod mirno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stoji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ʼ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jer biti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ʻ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usidren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usidriti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ʼ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neka vrsta mirovanja.  Pod prenošenjem s vrste na rod podrazumijevamo: 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ʻ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Zaista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Odisej je učinio deset hiljada dobrih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stvari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ʼ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ʻDeset hiljada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ʼ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naime 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ʻ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mnogoʼ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umjesto 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ʻ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mnogoʼ </a:t>
            </a:r>
            <a:r>
              <a:rPr lang="vi-VN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upotrijebljena je riječ 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deset hiljadaʼ</a:t>
            </a:r>
            <a:r>
              <a:rPr lang="vi-VN" sz="2800" dirty="0" smtClean="0">
                <a:solidFill>
                  <a:schemeClr val="tx1"/>
                </a:solidFill>
                <a:latin typeface="Calibri"/>
                <a:cs typeface="Calibri"/>
              </a:rPr>
              <a:t>ˮ</a:t>
            </a:r>
            <a:endParaRPr lang="bs-Latn-BA" sz="2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(usp. Fuhrmann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2003:67).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220593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1" y="2132856"/>
            <a:ext cx="8640960" cy="43924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Kvantilijan: </a:t>
            </a: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„Metafora je skraćena poredba”</a:t>
            </a:r>
          </a:p>
          <a:p>
            <a:pPr marL="0" indent="0" algn="ctr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Aristotelovoj Retorici:</a:t>
            </a: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„Poredba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je, na primjer, kad pjesnik o Ahileju kaže: k'o lav se baci, a metafora kad kaže lav se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baci”</a:t>
            </a: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(usp. K. Bagić, 2012:191)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25381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Kvantilijan:</a:t>
            </a: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„Metafora je dar prirode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kojeg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često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upotrebljava i neobrazovana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svjetina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toliko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privlačna i lijepa da se i u najizvrsnijem govoru odlikuje svojim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sjajem”</a:t>
            </a: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usp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K. Bagić, 2012:191-192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31979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2348880"/>
            <a:ext cx="8239154" cy="3705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glavni </a:t>
            </a:r>
            <a:r>
              <a:rPr lang="pl-PL" sz="3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začetnici teorije konceptualne </a:t>
            </a:r>
            <a:r>
              <a:rPr lang="pl-PL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metafore:</a:t>
            </a:r>
          </a:p>
          <a:p>
            <a:pPr marL="0" indent="0" algn="ctr">
              <a:buNone/>
            </a:pPr>
            <a:endParaRPr lang="bs-Latn-BA" sz="3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Lakoff  </a:t>
            </a:r>
            <a:r>
              <a:rPr lang="bs-Latn-B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Johnsonn </a:t>
            </a:r>
            <a:r>
              <a:rPr lang="bs-Latn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(1980):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„Metaphors 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Live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By”</a:t>
            </a:r>
            <a:endParaRPr lang="bs-Latn-BA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  <a:endParaRPr lang="bs-Latn-BA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16</a:t>
            </a:fld>
            <a:endParaRPr lang="bs-Latn-BA"/>
          </a:p>
        </p:txBody>
      </p:sp>
      <p:sp>
        <p:nvSpPr>
          <p:cNvPr id="5" name="Down Arrow 4"/>
          <p:cNvSpPr/>
          <p:nvPr/>
        </p:nvSpPr>
        <p:spPr>
          <a:xfrm>
            <a:off x="4517900" y="3429000"/>
            <a:ext cx="484632" cy="11917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910599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„Naš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konceptualni sistem igra ključnu ulogu u definisanju naše stvarnosti, tako da je konceptualni sistem u velikoj mjeri metaforičan, jer način na koji razmišljamo, doživljavamo stvari i sve ono što radimo svaki dan je stvar metafore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Lakoff</a:t>
            </a:r>
            <a:r>
              <a:rPr lang="pl-PL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pl-PL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Johnsonn 1980:4).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961995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Konceptualna metafora:</a:t>
            </a:r>
          </a:p>
          <a:p>
            <a:pPr marL="0" indent="0">
              <a:buNone/>
            </a:pPr>
            <a:endParaRPr lang="bs-Latn-B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18</a:t>
            </a:fld>
            <a:endParaRPr lang="bs-Latn-BA"/>
          </a:p>
        </p:txBody>
      </p:sp>
      <p:sp>
        <p:nvSpPr>
          <p:cNvPr id="5" name="Oval 4"/>
          <p:cNvSpPr/>
          <p:nvPr/>
        </p:nvSpPr>
        <p:spPr>
          <a:xfrm>
            <a:off x="2339752" y="3717032"/>
            <a:ext cx="180020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bs-Latn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zvorna domena</a:t>
            </a:r>
            <a:endParaRPr lang="bs-Latn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36096" y="3738736"/>
            <a:ext cx="1798419" cy="17064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bs-Latn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iljna domena</a:t>
            </a:r>
            <a:endParaRPr lang="bs-Latn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9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564904"/>
            <a:ext cx="8136904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bs-Latn-BA" dirty="0" smtClean="0"/>
              <a:t>„</a:t>
            </a: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Konceptualna </a:t>
            </a:r>
            <a:r>
              <a:rPr lang="bs-Latn-B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metafora jedan od kognitivnih procesa konstruiranja značenja na temelju kojeg povezujemo dvije konceptualne domene: izvornu i ciljnu </a:t>
            </a: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domenu. </a:t>
            </a:r>
            <a:r>
              <a:rPr lang="bs-Latn-B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onceptualna </a:t>
            </a:r>
            <a:r>
              <a:rPr lang="bs-Latn-BA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metafora kao spoznajna sposobnost odražava u jeziku, što znači da razlikujemo dvije razine: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metaforički jezični izraz i konceptualnu </a:t>
            </a: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metaforu</a:t>
            </a: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pPr marL="0" indent="0" algn="ctr">
              <a:buNone/>
            </a:pP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Stanojević, M.(2009:340).</a:t>
            </a:r>
            <a:endParaRPr lang="bs-Latn-B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19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metofora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9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276872"/>
            <a:ext cx="9144000" cy="45811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Uvod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Somatizmi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Pojam metafore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Korpus i metode istraživanja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 Analiza korpusa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VIII Zaključak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Izvori i literatura</a:t>
            </a:r>
            <a:r>
              <a:rPr lang="bs-Latn-BA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Pregled:</a:t>
            </a:r>
            <a:endParaRPr lang="bs-Latn-BA" sz="3200" b="1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7762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4281925"/>
          </a:xfrm>
        </p:spPr>
        <p:txBody>
          <a:bodyPr/>
          <a:lstStyle/>
          <a:p>
            <a:pPr marL="0" indent="0" algn="ctr">
              <a:buNone/>
            </a:pPr>
            <a:r>
              <a:rPr lang="bs-Latn-BA" b="1" dirty="0" smtClean="0">
                <a:solidFill>
                  <a:schemeClr val="tx1"/>
                </a:solidFill>
              </a:rPr>
              <a:t>Podjela </a:t>
            </a:r>
            <a:r>
              <a:rPr lang="bs-Latn-BA" b="1" dirty="0">
                <a:solidFill>
                  <a:schemeClr val="tx1"/>
                </a:solidFill>
              </a:rPr>
              <a:t>metafora na osnovu </a:t>
            </a:r>
            <a:r>
              <a:rPr lang="bs-Latn-BA" b="1" dirty="0" smtClean="0">
                <a:solidFill>
                  <a:schemeClr val="tx1"/>
                </a:solidFill>
              </a:rPr>
              <a:t>funkcije po Z</a:t>
            </a:r>
            <a:r>
              <a:rPr lang="bs-Latn-BA" b="1" dirty="0">
                <a:solidFill>
                  <a:schemeClr val="tx1"/>
                </a:solidFill>
              </a:rPr>
              <a:t>. Kövecses i</a:t>
            </a:r>
          </a:p>
          <a:p>
            <a:pPr marL="0" indent="0" algn="ctr">
              <a:buNone/>
            </a:pPr>
            <a:r>
              <a:rPr lang="bs-Latn-BA" b="1" dirty="0" smtClean="0">
                <a:solidFill>
                  <a:schemeClr val="tx1"/>
                </a:solidFill>
              </a:rPr>
              <a:t>Lakoffu/Johnsonu:</a:t>
            </a:r>
          </a:p>
          <a:p>
            <a:endParaRPr lang="bs-Latn-BA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20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 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3645024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trukturne metafore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1" y="4653136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ntološke metafore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1880" y="5661248"/>
            <a:ext cx="2448273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3.orijentacijske metafore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10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strukturne metafore</a:t>
            </a:r>
          </a:p>
          <a:p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21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95736" y="3429000"/>
            <a:ext cx="2520280" cy="162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VRIJEME JE NOVAC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76056" y="3427365"/>
            <a:ext cx="2376264" cy="1623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RASPRAVA JE RAT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86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ontološke metafore</a:t>
            </a:r>
          </a:p>
          <a:p>
            <a:pPr marL="0" indent="0">
              <a:buNone/>
            </a:pP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22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3648" y="3645024"/>
            <a:ext cx="59766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 JE MAŠINA.</a:t>
            </a:r>
          </a:p>
          <a:p>
            <a:pPr algn="ctr"/>
            <a:r>
              <a:rPr lang="bs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Moj mozak danas ne radi.</a:t>
            </a:r>
            <a:endParaRPr lang="bs-Latn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03648" y="5013176"/>
            <a:ext cx="597666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 JE LOMLJIV OBJEKAT.</a:t>
            </a:r>
          </a:p>
          <a:p>
            <a:pPr algn="ctr"/>
            <a:r>
              <a:rPr lang="bs-Latn-B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Njeno samopoštovanje je veoma krhko.</a:t>
            </a:r>
            <a:endParaRPr lang="bs-Latn-BA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19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bs-Latn-BA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orijentacijske metafore</a:t>
            </a:r>
          </a:p>
          <a:p>
            <a:pPr marL="0" indent="0">
              <a:buNone/>
            </a:pPr>
            <a:endParaRPr lang="bs-Latn-BA" dirty="0"/>
          </a:p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23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Konceptualna metafora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3788" y="3284984"/>
            <a:ext cx="399644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IMATI KONTROLU </a:t>
            </a:r>
            <a:r>
              <a:rPr lang="bs-Latn-BA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bs-Latn-BA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GORE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je na vrhuncu svoje </a:t>
            </a:r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moći.</a:t>
            </a:r>
            <a:endParaRPr lang="bs-Latn-BA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1800" y="4725144"/>
            <a:ext cx="388843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BITI POD KONTROLOM JE </a:t>
            </a:r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DOLJE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Imam kontrolu nad njom.</a:t>
            </a:r>
          </a:p>
        </p:txBody>
      </p:sp>
    </p:spTree>
    <p:extLst>
      <p:ext uri="{BB962C8B-B14F-4D97-AF65-F5344CB8AC3E}">
        <p14:creationId xmlns:p14="http://schemas.microsoft.com/office/powerpoint/2010/main" val="219883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- 214 stranica Andrićevog književnog teksta</a:t>
            </a:r>
          </a:p>
          <a:p>
            <a:pPr marL="0" indent="0">
              <a:buNone/>
            </a:pP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- 20 primjera somatizama sa komponentom </a:t>
            </a:r>
            <a:r>
              <a:rPr lang="bs-Latn-BA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endParaRPr lang="bs-Latn-BA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bs-Latn-BA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Somatizmi </a:t>
            </a: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verificirani u frazeološkim i općim rječnicima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bs-Latn-BA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Lexikon der sprichwörtlichen Redensarten (Röhrich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Deutsches Wörterbuch (Wahrig)</a:t>
            </a:r>
            <a:endParaRPr lang="bs-Latn-BA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Hrvatsko- njemački frazeološki rječnik (Matešić),</a:t>
            </a: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Bosanski frazeološki rječnik (Ćoralić/Midžić),</a:t>
            </a: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Registar frazema (U: Halilović/Tanović/Šehović)</a:t>
            </a: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Rječnik bosanskog jezika 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(Halilović</a:t>
            </a:r>
            <a:r>
              <a:rPr lang="bs-Latn-BA" sz="3000" dirty="0" smtClean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lang="bs-Latn-BA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Palić/Šehović)</a:t>
            </a:r>
            <a:endParaRPr lang="bs-Latn-BA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- Hrvatski jezični portal.</a:t>
            </a: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24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Korpus i metode istraživanja</a:t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762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564904"/>
            <a:ext cx="8640959" cy="35612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Konceptualna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analiza pogodna je za proučavanje leksema koje 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označavaju emocije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pa su koncepti metonimije i metafore od centralnog značaja za 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semantičku analizu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somatizama 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Kövecses 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2005).</a:t>
            </a:r>
          </a:p>
          <a:p>
            <a:pPr marL="0" indent="0">
              <a:buNone/>
            </a:pP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25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Korpus i metode istraživanja</a:t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55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132856"/>
            <a:ext cx="8496943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Konceptualna analiza  u kognitivnoj semantici </a:t>
            </a:r>
            <a:r>
              <a:rPr lang="bs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bs-Latn-BA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metaforički – analiza konceptualnih metafora kao mehanizma </a:t>
            </a:r>
            <a:r>
              <a:rPr lang="bs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mišljenja pomoću </a:t>
            </a: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kojih konkretizujemo i razumijevamo emocije i druge apstraktne </a:t>
            </a:r>
            <a:r>
              <a:rPr lang="bs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entitete.</a:t>
            </a:r>
            <a:endParaRPr lang="bs-Latn-BA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prototipski – opis prototipskih situacija, otkrivanje kognitivnih scenarija </a:t>
            </a:r>
            <a:r>
              <a:rPr lang="bs-Latn-BA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kojima </a:t>
            </a: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nastaju emocije. </a:t>
            </a:r>
            <a:endParaRPr lang="bs-Latn-BA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ovom radu će biti primenjen samo metaforički pristup.</a:t>
            </a: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26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Korpus i metode istraživanja</a:t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5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340768"/>
            <a:ext cx="8568952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radu su 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utvrđen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sl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edeć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izvorn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domen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pc="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vi-VN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vi-V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MOĆ/KONTROLU/VLAST</a:t>
            </a:r>
            <a:endParaRPr lang="vi-V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POMOĆ/SPAS</a:t>
            </a:r>
            <a:endParaRPr lang="vi-V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TOPLINU/PRISNOST/BLISKOST</a:t>
            </a:r>
            <a:endParaRPr lang="vi-V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RAVNODUŠNOST/NEZAINTERESOVANOST</a:t>
            </a:r>
            <a:endParaRPr lang="vi-VN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vi-VN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ŠKRTOST</a:t>
            </a:r>
            <a:endParaRPr lang="bs-Latn-B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OSOBENOST/SPRETNOST/SMJELOST</a:t>
            </a: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SLOBODA</a:t>
            </a: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BRZINA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ODUSTAJANJE/ GUBITAK VOLJE</a:t>
            </a:r>
            <a:endParaRPr lang="bs-Latn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bs-Latn-BA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POBOŽNOST/POKORNOST</a:t>
            </a:r>
            <a:endParaRPr lang="bs-Latn-BA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27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Korpus i metode istraživanja</a:t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375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12776"/>
            <a:ext cx="8640959" cy="4713387"/>
          </a:xfrm>
        </p:spPr>
        <p:txBody>
          <a:bodyPr/>
          <a:lstStyle/>
          <a:p>
            <a:pPr marL="0" indent="0">
              <a:buNone/>
            </a:pPr>
            <a:endParaRPr lang="bs-Latn-BA" dirty="0" smtClean="0"/>
          </a:p>
          <a:p>
            <a:pPr marL="0" indent="0">
              <a:buNone/>
            </a:pPr>
            <a:endParaRPr lang="bs-Latn-BA" dirty="0"/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MOĆ/KONTROLA/VLAST</a:t>
            </a:r>
          </a:p>
          <a:p>
            <a:pPr marL="0" indent="0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hebrejska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riječi </a:t>
            </a:r>
            <a:r>
              <a:rPr lang="bs-Latn-BA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jâd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moć</a:t>
            </a:r>
          </a:p>
          <a:p>
            <a:pPr marL="0" indent="0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28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 Analiza korpusa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427984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20626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1700808"/>
            <a:ext cx="8568952" cy="4608511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u &lt;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koga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halten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 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zaostavljaju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onim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čvrsto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držiš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 to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onoj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mjeri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onoliko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koliko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iznosi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imaš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koliko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vještine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snage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umiješ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čuvaš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braniš.ˮ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(25)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=„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machen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halt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du fest in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deinen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hältst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und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auch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entsprechend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Größe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deines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Besitzes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der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Geschicklichkeit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Kraft,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 du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ihn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hütest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bewahrst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(28)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29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19103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060848"/>
            <a:ext cx="889248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Ivo Andrić :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dobitnik Nobelove nagrade za književnost 1961. godine   za roman „Na Drini ćuprijaˮ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pisac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kratkih priča, romansijer, esejist,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pjesnik</a:t>
            </a:r>
          </a:p>
          <a:p>
            <a:pPr>
              <a:buFontTx/>
              <a:buChar char="-"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„Gospo</a:t>
            </a:r>
            <a:r>
              <a:rPr lang="vi-VN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icaˮ (1945):</a:t>
            </a:r>
          </a:p>
          <a:p>
            <a:pPr marL="0" indent="0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realističko- psihološki roman</a:t>
            </a:r>
          </a:p>
          <a:p>
            <a:pPr marL="0" indent="0"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„najklasičniji</a:t>
            </a:r>
            <a:r>
              <a:rPr lang="bs-Latn-BA" sz="2800" dirty="0" smtClean="0">
                <a:solidFill>
                  <a:schemeClr val="tx1"/>
                </a:solidFill>
                <a:latin typeface="Calibri"/>
                <a:cs typeface="Calibri"/>
              </a:rPr>
              <a:t>ˮ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roman u Andrićevom opusu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uopšte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Uvod 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49351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4608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držati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konce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ruci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uzde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&lt;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die/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Fäden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&lt;fest&gt;  in der Hand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haben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halten</a:t>
            </a:r>
            <a:endParaRPr lang="bs-Latn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ie/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der Hand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haben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mojim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30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97547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2132856"/>
            <a:ext cx="8640959" cy="41764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nečijim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in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jmds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Hand/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sein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 Sad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kuća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mojim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već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posle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polugodišnjeg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parastosa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…ˮ (37)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„ ,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Jetzt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das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Haus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meinen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sagte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Halbjahresseelenmessen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,…ˮ (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44)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31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418933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420888"/>
            <a:ext cx="8424936" cy="3705275"/>
          </a:xfrm>
        </p:spPr>
        <p:txBody>
          <a:bodyPr/>
          <a:lstStyle/>
          <a:p>
            <a:pPr marL="0" indent="0" algn="ctr">
              <a:buNone/>
            </a:pP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držati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koga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u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šaci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šakama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ruci</a:t>
            </a:r>
            <a:endParaRPr lang="bs-Latn-BA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etwas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in der Hand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haben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jmds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Hand/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liegen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stehen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32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880545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3960440"/>
          </a:xfrm>
        </p:spPr>
        <p:txBody>
          <a:bodyPr/>
          <a:lstStyle/>
          <a:p>
            <a:pPr marL="0" lvl="0" indent="0">
              <a:buNone/>
            </a:pP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uzeti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nešto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etw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in die Hand/in seine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nehmen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uzela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vodila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način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(149)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Das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Fräulein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nahm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wiederum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führte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auf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Weise. (195)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33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515013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uzeti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držati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vlast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rukama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34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MOĆ/KONTROLA/VLAST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1803333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hebrejski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jâd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moć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spoznaja</a:t>
            </a:r>
            <a:endParaRPr lang="bs-Latn-BA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35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TOPLIN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/PRISNOST/BLISKOST</a:t>
            </a:r>
            <a:endParaRPr lang="bs-Latn-BA" sz="3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0" y="3212976"/>
            <a:ext cx="115212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75856" y="3212976"/>
            <a:ext cx="1296144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551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1" cy="41044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pružiti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kome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= 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jemandem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Hand </a:t>
            </a:r>
            <a:r>
              <a:rPr lang="en-US" sz="2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reichen</a:t>
            </a:r>
            <a:r>
              <a:rPr lang="en-US" sz="2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bs-Latn-BA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sz="26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njom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nije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niko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zagrlio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nije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joj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niko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pružio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pa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ipak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drhtala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urođene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odvratnosti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prema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ljubljenju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nelagodnosti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koju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njoj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izazivaju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večite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suze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,…(125)</a:t>
            </a:r>
            <a:endParaRPr lang="bs-Latn-BA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Niemand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umarmte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niemand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reichte</a:t>
            </a: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und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trotzdem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zitterte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angeborenen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Willen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gegen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Küsseund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Ekel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den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ewigen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Tränen</a:t>
            </a:r>
            <a:r>
              <a:rPr lang="en-US" sz="26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,…(161)</a:t>
            </a:r>
            <a:endParaRPr lang="bs-Latn-BA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36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TOPLIN</a:t>
            </a:r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/PRISNOST/BLISKOST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72555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Hand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geben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Hand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drücken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schütteln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37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TOPLIN</a:t>
            </a:r>
            <a:r>
              <a:rPr lang="bs-Latn-BA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/PRISNOST/BLISKOST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203952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420888"/>
            <a:ext cx="8424935" cy="3561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iako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bio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ujak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nešto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stariji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uvek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činilo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nejako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ume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se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snađe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pomogne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trebalo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pružiti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 da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tog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vrtloga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iziđe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,…(29)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obwohl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Onkel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etwas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älter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war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erschien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kleines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schwaches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Kind, das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helfen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wusste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reichen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brauchte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damit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diesem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Wirbel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herauskäme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,…(33) 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38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STOJI ZA POMOĆ/SPAS</a:t>
            </a:r>
            <a:endParaRPr lang="bs-Latn-B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46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204864"/>
            <a:ext cx="8424935" cy="403244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ostati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praznih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leeren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„…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izlazili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radnje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kuće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praznih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.ˮ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(73)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=„…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verließen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Rajkas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Laden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Haus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leeren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Händen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.ˮ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(91)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  <a:p>
            <a:pPr marL="0" indent="0" algn="ctr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ići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doći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&lt;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nekome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praznih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39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RUKA </a:t>
            </a:r>
            <a:r>
              <a:rPr lang="bs-Latn-BA" sz="3200" b="1" dirty="0" smtClean="0">
                <a:solidFill>
                  <a:schemeClr val="tx1"/>
                </a:solidFill>
              </a:rPr>
              <a:t>JE </a:t>
            </a:r>
            <a:r>
              <a:rPr lang="en-US" sz="3200" b="1" dirty="0" smtClean="0">
                <a:solidFill>
                  <a:schemeClr val="tx1"/>
                </a:solidFill>
              </a:rPr>
              <a:t>ŠKRT</a:t>
            </a:r>
            <a:r>
              <a:rPr lang="bs-Latn-BA" sz="3200" b="1" dirty="0" smtClean="0">
                <a:solidFill>
                  <a:schemeClr val="tx1"/>
                </a:solidFill>
              </a:rPr>
              <a:t>OST</a:t>
            </a:r>
            <a:endParaRPr lang="bs-Latn-B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726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„Pod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somatizmima se podrazumevaju frazeologizmi koji u svom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sastavu sadrže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komponentu kojom se imenuje neki deo tela (glava, oko, noga i sl.), organa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 telesne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tečnosti i uglavnom označavaju čovekove psihičke i fizičke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osobine. </a:t>
            </a:r>
          </a:p>
          <a:p>
            <a:pPr marL="0" indent="0" algn="just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Njihov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karakter je univerzalan, počivaju na tradicionalnoj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simbolici delova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tela, gestovima, mimici svakodnevnice, narodnog verovanja,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tradicije i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praznoverja i pripadaju jednom od najstarijih slojeva u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frazeologiji</a:t>
            </a:r>
            <a:r>
              <a:rPr lang="bs-Latn-BA" sz="2800" dirty="0" smtClean="0">
                <a:solidFill>
                  <a:schemeClr val="tx1"/>
                </a:solidFill>
                <a:latin typeface="Calibri"/>
                <a:cs typeface="Calibri"/>
              </a:rPr>
              <a:t>ˮ</a:t>
            </a: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(Mršević-Radović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1987: 30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Somatizmi 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653629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8424936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s-Latn-BA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sjetiti nečiju ruku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Zato Rajka nije mogla naprečac da prekine sa tom tradicijom, ali je i darivanje prosjaka uzela u svoje ruke, kao i sve ostalo.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Prosjaci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odmah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osjetili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njenu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sada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doče</a:t>
            </a: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ivala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način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strogo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hladno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ispitujući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oštrim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pogledom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zaslužuje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pomoć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ne…(47)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Deshalb konnte Rajka diesen Brauch nicht plötzlich abbrechen, doch nahm sie von nun an das Beschenken der Bettler wie alles übrige in ihre Hand. 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Bettler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spürten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sofort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die Hand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empfing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jetzt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auf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Art und Weise: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kühl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scharfem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Blick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prüfend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Hilfe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verdient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nicht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(57)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40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RUKA </a:t>
            </a:r>
            <a:r>
              <a:rPr lang="bs-Latn-BA" sz="3200" b="1" dirty="0">
                <a:solidFill>
                  <a:schemeClr val="tx1"/>
                </a:solidFill>
              </a:rPr>
              <a:t>JE </a:t>
            </a:r>
            <a:r>
              <a:rPr lang="en-US" sz="3200" b="1" dirty="0">
                <a:solidFill>
                  <a:schemeClr val="tx1"/>
                </a:solidFill>
              </a:rPr>
              <a:t>ŠKRT</a:t>
            </a:r>
            <a:r>
              <a:rPr lang="bs-Latn-BA" sz="3200" b="1" dirty="0">
                <a:solidFill>
                  <a:schemeClr val="tx1"/>
                </a:solidFill>
              </a:rPr>
              <a:t>OST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296808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ine feste Hand fühlen/spüren müssen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feste, strenge Führung haben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(Wahrig 2002: 597) </a:t>
            </a: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41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RUKA </a:t>
            </a:r>
            <a:r>
              <a:rPr lang="bs-Latn-BA" b="1" dirty="0">
                <a:solidFill>
                  <a:schemeClr val="tx1"/>
                </a:solidFill>
              </a:rPr>
              <a:t>JE </a:t>
            </a:r>
            <a:r>
              <a:rPr lang="en-US" b="1" dirty="0">
                <a:solidFill>
                  <a:schemeClr val="tx1"/>
                </a:solidFill>
              </a:rPr>
              <a:t>ŠKRT</a:t>
            </a:r>
            <a:r>
              <a:rPr lang="bs-Latn-BA" b="1" dirty="0">
                <a:solidFill>
                  <a:schemeClr val="tx1"/>
                </a:solidFill>
              </a:rPr>
              <a:t>OST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810460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2" cy="4248472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čula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često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se o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govori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Hadži-Vasića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kući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stvorenju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pojavila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lično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upoznala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odmah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zbližila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Gospođicom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(154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 Das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Fräulein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oft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gehört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Hause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Hadži-Vasić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von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einem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sehr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eigenartigen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Geschöpf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sprach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Tages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persönlich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erschien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Fräulein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bekannt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gleich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anschloss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(201)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42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s-Latn-BA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sz="31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OSOBENOST/SPRETNOST/SMJELOST</a:t>
            </a:r>
            <a:r>
              <a:rPr lang="bs-Latn-BA" sz="3100" dirty="0"/>
              <a:t/>
            </a:r>
            <a:br>
              <a:rPr lang="bs-Latn-BA" sz="3100" dirty="0"/>
            </a:br>
            <a:endParaRPr lang="bs-Latn-BA" sz="3100" dirty="0"/>
          </a:p>
        </p:txBody>
      </p:sp>
    </p:spTree>
    <p:extLst>
      <p:ext uri="{BB962C8B-B14F-4D97-AF65-F5344CB8AC3E}">
        <p14:creationId xmlns:p14="http://schemas.microsoft.com/office/powerpoint/2010/main" val="150059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2420888"/>
            <a:ext cx="8352928" cy="37052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uraditi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&lt;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nešto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&gt;= auf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Faust</a:t>
            </a:r>
          </a:p>
          <a:p>
            <a:pPr marL="0" lv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već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šegrt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jednoj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galanterijskoj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radnji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počeo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trguje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,…(62)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Schon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Lehrling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Galanteriewarenhandlung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Rafo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auf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eigene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Rechnung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Geschäfte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machen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,…(76)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43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OSOBENOST/SPRETNOST/SMJELOST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863542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348880"/>
            <a:ext cx="8496943" cy="3777283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slobodne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freie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haben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Konforti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slabu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konkurenciju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slobodne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(102)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Konforti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schwache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Konkurrenz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freie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(130) 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44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</a:rPr>
            </a:br>
            <a:r>
              <a:rPr lang="bs-Latn-BA" sz="3200" b="1" dirty="0">
                <a:solidFill>
                  <a:schemeClr val="tx1"/>
                </a:solidFill>
              </a:rPr>
              <a:t/>
            </a:r>
            <a:br>
              <a:rPr lang="bs-Latn-BA" sz="3200" b="1" dirty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RUKA </a:t>
            </a:r>
            <a:r>
              <a:rPr lang="bs-Latn-BA" sz="3200" b="1" dirty="0" smtClean="0">
                <a:solidFill>
                  <a:schemeClr val="tx1"/>
                </a:solidFill>
              </a:rPr>
              <a:t>JE </a:t>
            </a:r>
            <a:r>
              <a:rPr lang="en-US" sz="3200" b="1" dirty="0" smtClean="0">
                <a:solidFill>
                  <a:schemeClr val="tx1"/>
                </a:solidFill>
              </a:rPr>
              <a:t>SLOBOD</a:t>
            </a:r>
            <a:r>
              <a:rPr lang="bs-Latn-BA" sz="3200" b="1" dirty="0" smtClean="0">
                <a:solidFill>
                  <a:schemeClr val="tx1"/>
                </a:solidFill>
              </a:rPr>
              <a:t>A</a:t>
            </a:r>
            <a:r>
              <a:rPr lang="bs-Latn-BA" sz="3200" dirty="0">
                <a:solidFill>
                  <a:schemeClr val="tx1"/>
                </a:solidFill>
              </a:rPr>
              <a:t/>
            </a:r>
            <a:br>
              <a:rPr lang="bs-Latn-BA" sz="3200" dirty="0">
                <a:solidFill>
                  <a:schemeClr val="tx1"/>
                </a:solidFill>
              </a:rPr>
            </a:br>
            <a:endParaRPr lang="bs-Latn-B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3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348880"/>
            <a:ext cx="8496944" cy="3777283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brzu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auf die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Schnelle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radnjama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ustvari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bile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brzu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opravljeni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uski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poluprazni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dućani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stoji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nove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tezge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pored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male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hladne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peći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španski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Jevrejin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Anaf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ili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Medina… (152)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In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diesen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„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Geschäftsräumen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”, die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Grunde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sehr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eilig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hergerichtete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schmale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halbleere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Läden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waren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stand hinter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neuen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Ladentisch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neben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der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Kasse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einem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kleinen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erkalteten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spanischer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Jude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namens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Anaf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Medina….(199)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45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BRZINA</a:t>
            </a:r>
            <a:endParaRPr lang="bs-Latn-BA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4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424935" cy="44644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dići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nečega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seine Hand von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jemandem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abziehen</a:t>
            </a: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posle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pet-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šest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nedelja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savila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svoje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brojeve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novena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zauvek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digla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od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Ratka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da bi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spustila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druge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izabranike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(200)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Erst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nach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fünf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sechs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Wochen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packet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Zeitungsnummern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für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immer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ein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ließ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vom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Fräulein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und von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Ratko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um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Hand auf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andere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Auserwälte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niederzulassen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(262)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46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</a:rPr>
            </a:br>
            <a:r>
              <a:rPr lang="bs-Latn-BA" sz="3200" b="1" dirty="0" smtClean="0">
                <a:solidFill>
                  <a:schemeClr val="tx1"/>
                </a:solidFill>
              </a:rPr>
              <a:t>RUKA JE ODUSTAJANJE/GUBITAK VOLJE</a:t>
            </a:r>
            <a:endParaRPr lang="bs-Latn-B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7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3" cy="475252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sklopiti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(,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moliti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očekivati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’) = die </a:t>
            </a:r>
            <a:r>
              <a:rPr lang="en-US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falten</a:t>
            </a:r>
            <a:endParaRPr lang="bs-Latn-BA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žena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da je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čekala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briznu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glasan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plač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raširi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onda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sklopi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lice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iznenađene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djevojke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Gospođice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ovako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Vas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molim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sklopljenih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Bog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što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(58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Die Frau,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hätte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nur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darauf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gewartet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began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laut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zu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weinen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breitete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die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Hände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faltete</a:t>
            </a:r>
            <a:r>
              <a:rPr lang="en-US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dann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vor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Gesicht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des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überraschten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Mädchens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bs-Latn-BA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Fräulein, ich flehe Sie mit gefalteten Händen an, so wie man zu Gott betet.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(70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47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JE POBOŽNOST/POKORNOST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634080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353347"/>
          </a:xfrm>
        </p:spPr>
        <p:txBody>
          <a:bodyPr/>
          <a:lstStyle/>
          <a:p>
            <a:pPr marL="0" indent="0" algn="ctr">
              <a:buNone/>
            </a:pP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dignuti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('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predati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se'),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lomiti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ruke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('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očajavati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razočarati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se'),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odmahnuti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rukom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odmahnuti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glavom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('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nemati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interesa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'),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slegnuti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ramenima</a:t>
            </a:r>
            <a:r>
              <a:rPr lang="en-US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('ne </a:t>
            </a:r>
            <a:r>
              <a:rPr lang="en-US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znati</a:t>
            </a:r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')</a:t>
            </a:r>
            <a:endParaRPr lang="bs-Latn-BA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(Kovačević, B. 2012:18)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48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POBOŽNOST/POKORNOST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7350264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8064895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49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POBOŽNOST/POKORNOST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3166198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64904"/>
            <a:ext cx="7632847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5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72621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92896"/>
            <a:ext cx="792087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50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POBOŽNOST/POKORNOST</a:t>
            </a: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njemačk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riječ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i: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Minne</a:t>
            </a:r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vitešk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ljubav</a:t>
            </a:r>
            <a:r>
              <a:rPr lang="bs-Latn-BA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Sang=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pjesm</a:t>
            </a:r>
            <a:r>
              <a:rPr lang="bs-Latn-B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endParaRPr lang="bs-Latn-B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158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1" cy="554461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Kontrastivna analiza somatizama sa konstituentom </a:t>
            </a:r>
            <a:r>
              <a:rPr lang="bs-Latn-BA" b="1" spc="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ruka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bosanskog jezika sa prijevodnim ekvivalentima njemačkog jezika u romanu „Gospođica”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postojanje kulturoloških sličnosti u oba jezika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na nivou metafore nema nikakve razlike u značenju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razlike na leksičkom nivou: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značajna grupa somatizama predstavlja potpune ili apsolutne prijevodne ekvivalente u oba jezika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postojanje određenih razlika: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ne postoji odgovarajući ekvivalent bosanskom somatizmu u njemačkom jeziku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postojanje parcijalne ili djelimične ekvivalencije u nekim primjerima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zamjena ili dopuna lekseme somatizma u bosanskom jeziku nekom drugom leksemom u njemačkom jeziku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51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VIII ZAKLJUČAK</a:t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28180669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1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Andrić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1981: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Andrić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Ivo.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Gospodjica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Sarajevo: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Svjetlost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Schneeweis 1983: Schneeweis, Edmund (Übersetzter). Das Fräulein. München: Carl Hanser Verlag.</a:t>
            </a:r>
          </a:p>
          <a:p>
            <a:pPr marL="0" indent="0">
              <a:buNone/>
            </a:pP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Bagić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2012: Bagić, Krešimir. Rječnik stilskih figura. Zagreb.</a:t>
            </a:r>
          </a:p>
          <a:p>
            <a:pPr marL="0" indent="0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Fuhrmann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2003: Fuhrmann, Manfred (Übersetzer und Herausgeber). Aristoteles Poetik. Griechisch. Stuttgart </a:t>
            </a:r>
          </a:p>
          <a:p>
            <a:pPr marL="0" indent="0">
              <a:buNone/>
            </a:pP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Gadebusch </a:t>
            </a: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Bondio 2010: Gadebusch Bondio, Mariacarla (Hg.). Die Hand. Elemente einer Medizin-und Kulturgeschichte. Berlin: LIT Verlag Dr. W. Hopf.</a:t>
            </a:r>
            <a:endParaRPr lang="bs-Latn-BA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4. Kovačević 2012: Kovačević, Barbara. Hrvatski frazemi od glave do pete. </a:t>
            </a:r>
            <a:r>
              <a:rPr lang="bs-Latn-B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Zagreb: Institut za hrvatski jezik i jezikoslovlje.</a:t>
            </a:r>
            <a:endParaRPr lang="bs-Latn-B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bs-Latn-B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52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IZVORI I LITERATURA</a:t>
            </a:r>
            <a:b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2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340768"/>
            <a:ext cx="8640959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5. Kövecses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2005: Kövecses, Zoltán. Metaphor in Culture. Universality and Variation. New York: Cambridge University Pres.</a:t>
            </a:r>
          </a:p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6. Kövecses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Zoltan (2010): Metaphor. A Practical </a:t>
            </a: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Introduction. New York: Oxford University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Pres.</a:t>
            </a:r>
          </a:p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7. Lakoff/Johnson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1980: Lakoff, Georg/Johnson,Mark. Metaphors We Live By. Chicago and </a:t>
            </a: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London: Chihago Press. </a:t>
            </a:r>
            <a:endParaRPr lang="bs-Latn-BA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8. Mršević-Radović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1987: Mršević-Radović, Dragana. Frazeološke glagolsko–imeničke sintagme u savremenom srpskohrvatskom jeziku. </a:t>
            </a: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Beograd: Filološki fakultet.</a:t>
            </a:r>
            <a:endParaRPr lang="bs-Latn-BA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9. Skirl/Schwarz-Friesel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2013: Skirl, Helge/Schwarz-Friesel, Monika. Metapher. </a:t>
            </a: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Heidelberg: Ubiversitätsverlag Winter.</a:t>
            </a:r>
            <a:endParaRPr lang="bs-Latn-BA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10. Stanojević </a:t>
            </a:r>
            <a:r>
              <a:rPr lang="bs-Latn-BA" sz="3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2009: Stanojević, Mateusz-Milan. Konceptualna metafora u kognitivnoj lingvistici: pregled pojmova, str. 339-366</a:t>
            </a:r>
            <a:r>
              <a:rPr lang="bs-Latn-BA" sz="3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bs-Latn-BA" sz="3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bs-Latn-B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53</a:t>
            </a:fld>
            <a:endParaRPr lang="bs-Latn-B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</a:t>
            </a: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IZVORI </a:t>
            </a:r>
            <a:r>
              <a:rPr lang="bs-Latn-BA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LITERATURA</a:t>
            </a:r>
            <a:endParaRPr lang="bs-Latn-BA" sz="3200" dirty="0"/>
          </a:p>
        </p:txBody>
      </p:sp>
    </p:spTree>
    <p:extLst>
      <p:ext uri="{BB962C8B-B14F-4D97-AF65-F5344CB8AC3E}">
        <p14:creationId xmlns:p14="http://schemas.microsoft.com/office/powerpoint/2010/main" val="420070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85689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6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11048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3"/>
            <a:ext cx="864096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7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44209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 smtClean="0"/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Mariacarla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Gadebusch Bondio </a:t>
            </a: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(2010):</a:t>
            </a:r>
          </a:p>
          <a:p>
            <a:pPr marL="0" indent="0" algn="ctr">
              <a:buNone/>
            </a:pPr>
            <a:r>
              <a:rPr lang="bs-Latn-B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„Die Hand. Elemente einer Medizin-und </a:t>
            </a:r>
            <a:r>
              <a:rPr lang="bs-Latn-BA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Kulturgeschichte”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8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7667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s-Latn-BA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Ruka kao simbol</a:t>
            </a:r>
            <a:endParaRPr lang="bs-Latn-BA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8640960" cy="388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D8A5-EE6D-49DD-AD55-1C5C7EF4CE5A}" type="slidenum">
              <a:rPr lang="bs-Latn-BA" smtClean="0"/>
              <a:t>9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80930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953</TotalTime>
  <Words>2380</Words>
  <Application>Microsoft Office PowerPoint</Application>
  <PresentationFormat>On-screen Show (4:3)</PresentationFormat>
  <Paragraphs>333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Waveform</vt:lpstr>
      <vt:lpstr>Merima Delić (Lukavac)  Odsjek za njemački jezik i književnost Filozofskog fakulteta Univerziteta u Tuzli  meriima.delic@gmil.com</vt:lpstr>
      <vt:lpstr>Pregled:</vt:lpstr>
      <vt:lpstr>I Uvod </vt:lpstr>
      <vt:lpstr>II Somatizmi </vt:lpstr>
      <vt:lpstr>III Ruka kao simbol</vt:lpstr>
      <vt:lpstr>III Ruka kao simbol</vt:lpstr>
      <vt:lpstr>III Ruka kao simbol</vt:lpstr>
      <vt:lpstr>III Ruka kao simbol</vt:lpstr>
      <vt:lpstr>III Ruka kao simbol</vt:lpstr>
      <vt:lpstr>III Ruka kao simbol</vt:lpstr>
      <vt:lpstr>IV Pojam metafore</vt:lpstr>
      <vt:lpstr>IV Pojam metafore</vt:lpstr>
      <vt:lpstr>IV Pojam metafore</vt:lpstr>
      <vt:lpstr>IV Pojam metafore</vt:lpstr>
      <vt:lpstr>IV Pojam metafore</vt:lpstr>
      <vt:lpstr>IV Pojam metafore</vt:lpstr>
      <vt:lpstr>V Konceptualna metafora</vt:lpstr>
      <vt:lpstr>V Konceptualna metafora</vt:lpstr>
      <vt:lpstr>V Konceptualna metofora</vt:lpstr>
      <vt:lpstr>V Konceptualna metafora </vt:lpstr>
      <vt:lpstr>V Konceptualna metafora</vt:lpstr>
      <vt:lpstr>V Konceptualna metafora</vt:lpstr>
      <vt:lpstr>V Konceptualna metafora</vt:lpstr>
      <vt:lpstr>VI Korpus i metode istraživanja </vt:lpstr>
      <vt:lpstr>VI Korpus i metode istraživanja </vt:lpstr>
      <vt:lpstr>VI Korpus i metode istraživanja </vt:lpstr>
      <vt:lpstr>VI Korpus i metode istraživanja </vt:lpstr>
      <vt:lpstr>VII Analiza korpusa</vt:lpstr>
      <vt:lpstr>  RUKA JE MOĆ/KONTROLA/VLAST </vt:lpstr>
      <vt:lpstr> RUKA JE MOĆ/KONTROLA/VLAST</vt:lpstr>
      <vt:lpstr> RUKA JE MOĆ/KONTROLA/VLAST</vt:lpstr>
      <vt:lpstr> RUKA JE MOĆ/KONTROLA/VLAST</vt:lpstr>
      <vt:lpstr> RUKA JE MOĆ/KONTROLA/VLAST</vt:lpstr>
      <vt:lpstr> RUKA JE MOĆ/KONTROLA/VLAST</vt:lpstr>
      <vt:lpstr>RUKA JE TOPLINA/PRISNOST/BLISKOST</vt:lpstr>
      <vt:lpstr>  RUKA JE TOPLINA/PRISNOST/BLISKOST </vt:lpstr>
      <vt:lpstr>  RUKA JE TOPLINA/PRISNOST/BLISKOST </vt:lpstr>
      <vt:lpstr> RUKA STOJI ZA POMOĆ/SPAS</vt:lpstr>
      <vt:lpstr>RUKA JE ŠKRTOST</vt:lpstr>
      <vt:lpstr>RUKA JE ŠKRTOST</vt:lpstr>
      <vt:lpstr>RUKA JE ŠKRTOST</vt:lpstr>
      <vt:lpstr> RUKA JE OSOBENOST/SPRETNOST/SMJELOST </vt:lpstr>
      <vt:lpstr>RUKA JE OSOBENOST/SPRETNOST/SMJELOST</vt:lpstr>
      <vt:lpstr>  RUKA JE SLOBODA </vt:lpstr>
      <vt:lpstr> RUKA JE BRZINA</vt:lpstr>
      <vt:lpstr> RUKA JE ODUSTAJANJE/GUBITAK VOLJE</vt:lpstr>
      <vt:lpstr> RUKA JE POBOŽNOST/POKORNOST </vt:lpstr>
      <vt:lpstr> RUKA JE POBOŽNOST/POKORNOST</vt:lpstr>
      <vt:lpstr> RUKA JE POBOŽNOST/POKORNOST</vt:lpstr>
      <vt:lpstr>RUKA JE POBOŽNOST/POKORNOST  njemačke riječi: Minne=viteška ljubav                   Sang= pjesma</vt:lpstr>
      <vt:lpstr>VIII ZAKLJUČAK </vt:lpstr>
      <vt:lpstr>  IV IZVORI I LITERATURA  </vt:lpstr>
      <vt:lpstr>IV IZVORI I LITERATURA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Merima Delić (Lukavac)  Odsjek za njemački jezik i književnost Filozofskog fakulteta Univerziteta u Tuzli  meriima.delic@gmil.com</dc:title>
  <dc:creator>Dell</dc:creator>
  <cp:lastModifiedBy>Dell</cp:lastModifiedBy>
  <cp:revision>82</cp:revision>
  <dcterms:created xsi:type="dcterms:W3CDTF">2016-11-11T08:59:19Z</dcterms:created>
  <dcterms:modified xsi:type="dcterms:W3CDTF">2016-11-14T18:35:44Z</dcterms:modified>
</cp:coreProperties>
</file>