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slides/slide4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47"/>
  </p:notesMasterIdLst>
  <p:sldIdLst>
    <p:sldId id="256" r:id="rId2"/>
    <p:sldId id="289" r:id="rId3"/>
    <p:sldId id="257" r:id="rId4"/>
    <p:sldId id="286" r:id="rId5"/>
    <p:sldId id="270" r:id="rId6"/>
    <p:sldId id="281" r:id="rId7"/>
    <p:sldId id="282" r:id="rId8"/>
    <p:sldId id="285" r:id="rId9"/>
    <p:sldId id="291" r:id="rId10"/>
    <p:sldId id="273" r:id="rId11"/>
    <p:sldId id="292" r:id="rId12"/>
    <p:sldId id="274" r:id="rId13"/>
    <p:sldId id="283" r:id="rId14"/>
    <p:sldId id="275" r:id="rId15"/>
    <p:sldId id="284" r:id="rId16"/>
    <p:sldId id="276" r:id="rId17"/>
    <p:sldId id="293" r:id="rId18"/>
    <p:sldId id="277" r:id="rId19"/>
    <p:sldId id="278" r:id="rId20"/>
    <p:sldId id="294" r:id="rId21"/>
    <p:sldId id="295" r:id="rId22"/>
    <p:sldId id="296" r:id="rId23"/>
    <p:sldId id="279" r:id="rId24"/>
    <p:sldId id="297" r:id="rId25"/>
    <p:sldId id="298" r:id="rId26"/>
    <p:sldId id="300" r:id="rId27"/>
    <p:sldId id="280" r:id="rId28"/>
    <p:sldId id="301" r:id="rId29"/>
    <p:sldId id="302" r:id="rId30"/>
    <p:sldId id="303" r:id="rId31"/>
    <p:sldId id="288" r:id="rId32"/>
    <p:sldId id="304" r:id="rId33"/>
    <p:sldId id="272" r:id="rId34"/>
    <p:sldId id="258" r:id="rId35"/>
    <p:sldId id="259" r:id="rId36"/>
    <p:sldId id="260" r:id="rId37"/>
    <p:sldId id="261" r:id="rId38"/>
    <p:sldId id="262" r:id="rId39"/>
    <p:sldId id="263" r:id="rId40"/>
    <p:sldId id="264" r:id="rId41"/>
    <p:sldId id="265" r:id="rId42"/>
    <p:sldId id="266" r:id="rId43"/>
    <p:sldId id="267" r:id="rId44"/>
    <p:sldId id="268" r:id="rId45"/>
    <p:sldId id="269" r:id="rId4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6" d="100"/>
          <a:sy n="66" d="100"/>
        </p:scale>
        <p:origin x="-1506" y="-10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notesMaster" Target="notesMasters/notesMaster1.xml"/><Relationship Id="rId50"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BE77254-CCF2-4610-AE3E-14F4606083F2}" type="datetimeFigureOut">
              <a:rPr lang="en-US" smtClean="0"/>
              <a:pPr/>
              <a:t>9/21/2015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36F59DB-BDC4-4D9D-821A-5D5BD3666551}"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A36F59DB-BDC4-4D9D-821A-5D5BD3666551}" type="slidenum">
              <a:rPr lang="en-US" smtClean="0"/>
              <a:pPr/>
              <a:t>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A36F59DB-BDC4-4D9D-821A-5D5BD3666551}" type="slidenum">
              <a:rPr lang="en-US" smtClean="0"/>
              <a:pPr/>
              <a:t>3</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43899A4-E496-4444-B631-2556F32B7998}" type="datetime1">
              <a:rPr lang="en-US" smtClean="0"/>
              <a:pPr/>
              <a:t>9/21/2015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B33B883-9F8E-48AE-A1F1-D511E46258C3}"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C7C397D-FDFA-41F8-8819-CD526BE9E3DA}" type="datetime1">
              <a:rPr lang="en-US" smtClean="0"/>
              <a:pPr/>
              <a:t>9/21/2015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B33B883-9F8E-48AE-A1F1-D511E46258C3}"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A0559B3-395E-4E71-A899-EF876F96875E}" type="datetime1">
              <a:rPr lang="en-US" smtClean="0"/>
              <a:pPr/>
              <a:t>9/21/2015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B33B883-9F8E-48AE-A1F1-D511E46258C3}"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A72D2FC-D4DF-433C-AE7B-739318329784}" type="datetime1">
              <a:rPr lang="en-US" smtClean="0"/>
              <a:pPr/>
              <a:t>9/21/2015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B33B883-9F8E-48AE-A1F1-D511E46258C3}"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A482640-A807-44B2-ADD9-A35A3DACD987}" type="datetime1">
              <a:rPr lang="en-US" smtClean="0"/>
              <a:pPr/>
              <a:t>9/21/2015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B33B883-9F8E-48AE-A1F1-D511E46258C3}"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4C6BE11-AC8E-4FB7-BA4D-C120E9249831}" type="datetime1">
              <a:rPr lang="en-US" smtClean="0"/>
              <a:pPr/>
              <a:t>9/21/2015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B33B883-9F8E-48AE-A1F1-D511E46258C3}"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C1011DC-0E8D-4994-A9F6-1920A0FCBB58}" type="datetime1">
              <a:rPr lang="en-US" smtClean="0"/>
              <a:pPr/>
              <a:t>9/21/2015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B33B883-9F8E-48AE-A1F1-D511E46258C3}"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2F743BA-DD09-475E-B143-896A4C129100}" type="datetime1">
              <a:rPr lang="en-US" smtClean="0"/>
              <a:pPr/>
              <a:t>9/21/2015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B33B883-9F8E-48AE-A1F1-D511E46258C3}"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F8F2FB2-9714-416A-99E6-DA9FAC576290}" type="datetime1">
              <a:rPr lang="en-US" smtClean="0"/>
              <a:pPr/>
              <a:t>9/21/2015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B33B883-9F8E-48AE-A1F1-D511E46258C3}"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5208067-E0FC-4A2D-B9D7-CC26F6A3A411}" type="datetime1">
              <a:rPr lang="en-US" smtClean="0"/>
              <a:pPr/>
              <a:t>9/21/2015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B33B883-9F8E-48AE-A1F1-D511E46258C3}"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836B683-CF97-4F33-B2EC-A1BDF272D680}" type="datetime1">
              <a:rPr lang="en-US" smtClean="0"/>
              <a:pPr/>
              <a:t>9/21/2015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B33B883-9F8E-48AE-A1F1-D511E46258C3}"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CBF2401-26A0-4E1F-98EF-8E6AE6203EB7}" type="datetime1">
              <a:rPr lang="en-US" smtClean="0"/>
              <a:pPr/>
              <a:t>9/21/2015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B33B883-9F8E-48AE-A1F1-D511E46258C3}"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milanapoucki@gmail.com"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28600"/>
            <a:ext cx="8001000" cy="6629399"/>
          </a:xfrm>
        </p:spPr>
        <p:txBody>
          <a:bodyPr>
            <a:normAutofit/>
          </a:bodyPr>
          <a:lstStyle/>
          <a:p>
            <a:r>
              <a:rPr lang="sr-Cyrl-CS" sz="3600" b="1" dirty="0" smtClean="0">
                <a:latin typeface="Arial" pitchFamily="34" charset="0"/>
                <a:cs typeface="Arial" pitchFamily="34" charset="0"/>
              </a:rPr>
              <a:t>Милана Поучки </a:t>
            </a:r>
            <a:r>
              <a:rPr lang="sr-Cyrl-CS" sz="3600" dirty="0" smtClean="0">
                <a:latin typeface="Arial" pitchFamily="34" charset="0"/>
                <a:cs typeface="Arial" pitchFamily="34" charset="0"/>
              </a:rPr>
              <a:t>(Нови Сад)</a:t>
            </a:r>
            <a:br>
              <a:rPr lang="sr-Cyrl-CS" sz="3600" dirty="0" smtClean="0">
                <a:latin typeface="Arial" pitchFamily="34" charset="0"/>
                <a:cs typeface="Arial" pitchFamily="34" charset="0"/>
              </a:rPr>
            </a:br>
            <a:r>
              <a:rPr lang="en-US" sz="3600" dirty="0" smtClean="0">
                <a:latin typeface="Arial" pitchFamily="34" charset="0"/>
                <a:cs typeface="Arial" pitchFamily="34" charset="0"/>
              </a:rPr>
              <a:t/>
            </a:r>
            <a:br>
              <a:rPr lang="en-US" sz="3600" dirty="0" smtClean="0">
                <a:latin typeface="Arial" pitchFamily="34" charset="0"/>
                <a:cs typeface="Arial" pitchFamily="34" charset="0"/>
              </a:rPr>
            </a:br>
            <a:r>
              <a:rPr lang="sr-Cyrl-CS" sz="1600" b="1" dirty="0" smtClean="0">
                <a:latin typeface="Arial" pitchFamily="34" charset="0"/>
                <a:cs typeface="Arial" pitchFamily="34" charset="0"/>
              </a:rPr>
              <a:t>Универзитет у Новом Саду</a:t>
            </a:r>
            <a:br>
              <a:rPr lang="sr-Cyrl-CS" sz="1600" b="1" dirty="0" smtClean="0">
                <a:latin typeface="Arial" pitchFamily="34" charset="0"/>
                <a:cs typeface="Arial" pitchFamily="34" charset="0"/>
              </a:rPr>
            </a:br>
            <a:r>
              <a:rPr lang="sr-Cyrl-CS" sz="1600" b="1" dirty="0" smtClean="0">
                <a:latin typeface="Arial" pitchFamily="34" charset="0"/>
                <a:cs typeface="Arial" pitchFamily="34" charset="0"/>
              </a:rPr>
              <a:t>Филозофски факултет</a:t>
            </a:r>
            <a:r>
              <a:rPr lang="en-US" sz="1600" b="1" dirty="0" smtClean="0">
                <a:latin typeface="Arial" pitchFamily="34" charset="0"/>
                <a:cs typeface="Arial" pitchFamily="34" charset="0"/>
              </a:rPr>
              <a:t/>
            </a:r>
            <a:br>
              <a:rPr lang="en-US" sz="1600" b="1" dirty="0" smtClean="0">
                <a:latin typeface="Arial" pitchFamily="34" charset="0"/>
                <a:cs typeface="Arial" pitchFamily="34" charset="0"/>
              </a:rPr>
            </a:br>
            <a:r>
              <a:rPr lang="sr-Latn-CS" sz="1600" b="1" dirty="0" smtClean="0">
                <a:latin typeface="Arial" pitchFamily="34" charset="0"/>
                <a:cs typeface="Arial" pitchFamily="34" charset="0"/>
              </a:rPr>
              <a:t/>
            </a:r>
            <a:br>
              <a:rPr lang="sr-Latn-CS" sz="1600" b="1" dirty="0" smtClean="0">
                <a:latin typeface="Arial" pitchFamily="34" charset="0"/>
                <a:cs typeface="Arial" pitchFamily="34" charset="0"/>
              </a:rPr>
            </a:br>
            <a:r>
              <a:rPr lang="sr-Latn-CS" sz="1400" b="1" dirty="0" smtClean="0">
                <a:latin typeface="Arial" pitchFamily="34" charset="0"/>
                <a:cs typeface="Arial" pitchFamily="34" charset="0"/>
                <a:hlinkClick r:id="rId3"/>
              </a:rPr>
              <a:t>milanapoucki</a:t>
            </a:r>
            <a:r>
              <a:rPr lang="en-US" sz="1400" b="1" dirty="0" smtClean="0">
                <a:latin typeface="Arial" pitchFamily="34" charset="0"/>
                <a:cs typeface="Arial" pitchFamily="34" charset="0"/>
                <a:hlinkClick r:id="rId3"/>
              </a:rPr>
              <a:t>@</a:t>
            </a:r>
            <a:r>
              <a:rPr lang="en-US" sz="1400" b="1" dirty="0" err="1" smtClean="0">
                <a:latin typeface="Arial" pitchFamily="34" charset="0"/>
                <a:cs typeface="Arial" pitchFamily="34" charset="0"/>
                <a:hlinkClick r:id="rId3"/>
              </a:rPr>
              <a:t>gmail.com</a:t>
            </a:r>
            <a:r>
              <a:rPr lang="en-US" sz="1400" b="1" dirty="0" smtClean="0">
                <a:latin typeface="Arial" pitchFamily="34" charset="0"/>
                <a:cs typeface="Arial" pitchFamily="34" charset="0"/>
              </a:rPr>
              <a:t/>
            </a:r>
            <a:br>
              <a:rPr lang="en-US" sz="1400" b="1" dirty="0" smtClean="0">
                <a:latin typeface="Arial" pitchFamily="34" charset="0"/>
                <a:cs typeface="Arial" pitchFamily="34" charset="0"/>
              </a:rPr>
            </a:br>
            <a:r>
              <a:rPr lang="en-US" sz="1400" b="1" dirty="0">
                <a:latin typeface="Arial" pitchFamily="34" charset="0"/>
                <a:cs typeface="Arial" pitchFamily="34" charset="0"/>
              </a:rPr>
              <a:t/>
            </a:r>
            <a:br>
              <a:rPr lang="en-US" sz="1400" b="1" dirty="0">
                <a:latin typeface="Arial" pitchFamily="34" charset="0"/>
                <a:cs typeface="Arial" pitchFamily="34" charset="0"/>
              </a:rPr>
            </a:br>
            <a:r>
              <a:rPr lang="sr-Cyrl-CS" sz="4800" b="1" dirty="0" smtClean="0">
                <a:latin typeface="Arial" pitchFamily="34" charset="0"/>
                <a:cs typeface="Arial" pitchFamily="34" charset="0"/>
              </a:rPr>
              <a:t>Андрићев доживљај човека и св(иј)ета у Знаковима поред пута</a:t>
            </a:r>
            <a:br>
              <a:rPr lang="sr-Cyrl-CS" sz="4800" b="1" dirty="0" smtClean="0">
                <a:latin typeface="Arial" pitchFamily="34" charset="0"/>
                <a:cs typeface="Arial" pitchFamily="34" charset="0"/>
              </a:rPr>
            </a:br>
            <a:r>
              <a:rPr lang="sr-Cyrl-CS" sz="4800" b="1" dirty="0" smtClean="0">
                <a:latin typeface="Arial" pitchFamily="34" charset="0"/>
                <a:cs typeface="Arial" pitchFamily="34" charset="0"/>
              </a:rPr>
              <a:t/>
            </a:r>
            <a:br>
              <a:rPr lang="sr-Cyrl-CS" sz="4800" b="1" dirty="0" smtClean="0">
                <a:latin typeface="Arial" pitchFamily="34" charset="0"/>
                <a:cs typeface="Arial" pitchFamily="34" charset="0"/>
              </a:rPr>
            </a:br>
            <a:r>
              <a:rPr lang="sr-Cyrl-CS" sz="2600" b="1" dirty="0" smtClean="0">
                <a:latin typeface="Arial" pitchFamily="34" charset="0"/>
                <a:cs typeface="Arial" pitchFamily="34" charset="0"/>
              </a:rPr>
              <a:t>8. Симпозијум о Иви Андрићу</a:t>
            </a:r>
            <a:r>
              <a:rPr lang="sr-Cyrl-CS" sz="2400" b="1" dirty="0" smtClean="0">
                <a:latin typeface="Arial" pitchFamily="34" charset="0"/>
                <a:cs typeface="Arial" pitchFamily="34" charset="0"/>
              </a:rPr>
              <a:t/>
            </a:r>
            <a:br>
              <a:rPr lang="sr-Cyrl-CS" sz="2400" b="1" dirty="0" smtClean="0">
                <a:latin typeface="Arial" pitchFamily="34" charset="0"/>
                <a:cs typeface="Arial" pitchFamily="34" charset="0"/>
              </a:rPr>
            </a:br>
            <a:r>
              <a:rPr lang="sr-Cyrl-CS" sz="2400" b="1" dirty="0" smtClean="0">
                <a:latin typeface="Arial" pitchFamily="34" charset="0"/>
                <a:cs typeface="Arial" pitchFamily="34" charset="0"/>
              </a:rPr>
              <a:t>Грац, 24.09.2015</a:t>
            </a:r>
            <a:r>
              <a:rPr lang="en-US" sz="1600" b="1" dirty="0" smtClean="0">
                <a:latin typeface="Arial" pitchFamily="34" charset="0"/>
                <a:cs typeface="Arial" pitchFamily="34" charset="0"/>
              </a:rPr>
              <a:t/>
            </a:r>
            <a:br>
              <a:rPr lang="en-US" sz="1600" b="1" dirty="0" smtClean="0">
                <a:latin typeface="Arial" pitchFamily="34" charset="0"/>
                <a:cs typeface="Arial" pitchFamily="34" charset="0"/>
              </a:rPr>
            </a:br>
            <a:endParaRPr lang="en-US" sz="3600" b="1" dirty="0">
              <a:latin typeface="Arial" pitchFamily="34" charset="0"/>
              <a:cs typeface="Arial" pitchFamily="34" charset="0"/>
            </a:endParaRPr>
          </a:p>
        </p:txBody>
      </p:sp>
      <p:sp>
        <p:nvSpPr>
          <p:cNvPr id="3" name="Subtitle 2"/>
          <p:cNvSpPr>
            <a:spLocks noGrp="1"/>
          </p:cNvSpPr>
          <p:nvPr>
            <p:ph type="subTitle" idx="1"/>
          </p:nvPr>
        </p:nvSpPr>
        <p:spPr>
          <a:xfrm flipV="1">
            <a:off x="1371600" y="6858000"/>
            <a:ext cx="4724400" cy="381000"/>
          </a:xfrm>
        </p:spPr>
        <p:txBody>
          <a:bodyPr>
            <a:normAutofit/>
          </a:bodyPr>
          <a:lstStyle/>
          <a:p>
            <a:endParaRPr lang="en-US" sz="14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sr-Cyrl-CS" sz="3200" dirty="0" smtClean="0">
                <a:latin typeface="Arial" pitchFamily="34" charset="0"/>
                <a:cs typeface="Arial" pitchFamily="34" charset="0"/>
              </a:rPr>
              <a:t>У нашем свету живот несрећи људској служи, али Човек јој се успе одупрети, некад</a:t>
            </a:r>
            <a:endParaRPr lang="en-US" sz="3200" dirty="0"/>
          </a:p>
        </p:txBody>
      </p:sp>
      <p:sp>
        <p:nvSpPr>
          <p:cNvPr id="3" name="Content Placeholder 2"/>
          <p:cNvSpPr>
            <a:spLocks noGrp="1"/>
          </p:cNvSpPr>
          <p:nvPr>
            <p:ph idx="1"/>
          </p:nvPr>
        </p:nvSpPr>
        <p:spPr/>
        <p:txBody>
          <a:bodyPr/>
          <a:lstStyle/>
          <a:p>
            <a:r>
              <a:rPr lang="sr-Cyrl-CS" dirty="0" smtClean="0">
                <a:latin typeface="Arial" pitchFamily="34" charset="0"/>
                <a:cs typeface="Arial" pitchFamily="34" charset="0"/>
              </a:rPr>
              <a:t>Подела на тематске аспекте унутар ове целине.</a:t>
            </a:r>
            <a:r>
              <a:rPr lang="sr-Cyrl-CS" dirty="0" smtClean="0"/>
              <a:t> </a:t>
            </a:r>
          </a:p>
          <a:p>
            <a:r>
              <a:rPr lang="sr-Cyrl-CS" dirty="0" smtClean="0">
                <a:latin typeface="Arial" pitchFamily="34" charset="0"/>
                <a:cs typeface="Arial" pitchFamily="34" charset="0"/>
              </a:rPr>
              <a:t>Покушаћемо да укажемо на најзначајније ствари до којих смо анализом дошли.</a:t>
            </a:r>
            <a:endParaRPr lang="en-US" dirty="0" smtClean="0">
              <a:latin typeface="Arial" pitchFamily="34" charset="0"/>
              <a:cs typeface="Arial" pitchFamily="34" charset="0"/>
            </a:endParaRPr>
          </a:p>
          <a:p>
            <a:endParaRPr lang="en-US" dirty="0">
              <a:latin typeface="Arial" pitchFamily="34" charset="0"/>
              <a:cs typeface="Arial" pitchFamily="34" charset="0"/>
            </a:endParaRPr>
          </a:p>
        </p:txBody>
      </p:sp>
      <p:sp>
        <p:nvSpPr>
          <p:cNvPr id="4" name="Slide Number Placeholder 3"/>
          <p:cNvSpPr>
            <a:spLocks noGrp="1"/>
          </p:cNvSpPr>
          <p:nvPr>
            <p:ph type="sldNum" sz="quarter" idx="12"/>
          </p:nvPr>
        </p:nvSpPr>
        <p:spPr/>
        <p:txBody>
          <a:bodyPr/>
          <a:lstStyle/>
          <a:p>
            <a:fld id="{BB33B883-9F8E-48AE-A1F1-D511E46258C3}" type="slidenum">
              <a:rPr lang="en-US" smtClean="0"/>
              <a:pPr/>
              <a:t>10</a:t>
            </a:fld>
            <a:endParaRPr 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sr-Cyrl-CS" dirty="0" smtClean="0">
                <a:latin typeface="Arial" pitchFamily="34" charset="0"/>
                <a:cs typeface="Arial" pitchFamily="34" charset="0"/>
              </a:rPr>
              <a:t>Видећемо да је </a:t>
            </a:r>
            <a:r>
              <a:rPr lang="ru-RU" dirty="0" smtClean="0">
                <a:latin typeface="Arial" pitchFamily="34" charset="0"/>
                <a:cs typeface="Arial" pitchFamily="34" charset="0"/>
              </a:rPr>
              <a:t>Андрић неретко парадоксалан и контрадикторан, али уверићемо се да из њега извире и непресушни и непоколебљиви оптимизам и вера у Бога, иако живот доживљава као период ропства, многе људе као звери, а свет као простор тамнице. </a:t>
            </a:r>
            <a:endParaRPr lang="en-US" dirty="0">
              <a:latin typeface="Arial" pitchFamily="34" charset="0"/>
              <a:cs typeface="Arial" pitchFamily="34" charset="0"/>
            </a:endParaRPr>
          </a:p>
        </p:txBody>
      </p:sp>
      <p:sp>
        <p:nvSpPr>
          <p:cNvPr id="4" name="Slide Number Placeholder 3"/>
          <p:cNvSpPr>
            <a:spLocks noGrp="1"/>
          </p:cNvSpPr>
          <p:nvPr>
            <p:ph type="sldNum" sz="quarter" idx="12"/>
          </p:nvPr>
        </p:nvSpPr>
        <p:spPr/>
        <p:txBody>
          <a:bodyPr/>
          <a:lstStyle/>
          <a:p>
            <a:fld id="{BB33B883-9F8E-48AE-A1F1-D511E46258C3}" type="slidenum">
              <a:rPr lang="en-US" smtClean="0"/>
              <a:pPr/>
              <a:t>11</a:t>
            </a:fld>
            <a:endParaRPr 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lvl="0"/>
            <a:r>
              <a:rPr lang="sr-Cyrl-CS" dirty="0" smtClean="0"/>
              <a:t>„</a:t>
            </a:r>
            <a:r>
              <a:rPr lang="sr-Cyrl-CS" dirty="0" smtClean="0">
                <a:latin typeface="Arial" pitchFamily="34" charset="0"/>
                <a:cs typeface="Arial" pitchFamily="34" charset="0"/>
              </a:rPr>
              <a:t>Ко у овом свету не уме да организује свој живот, није вредан да живи, а ко га са успехом организује, изгуби при томе толико снаге и свежине да му и не вреди много што живи</a:t>
            </a:r>
            <a:r>
              <a:rPr lang="en-US" dirty="0" smtClean="0">
                <a:latin typeface="Arial" pitchFamily="34" charset="0"/>
                <a:cs typeface="Arial" pitchFamily="34" charset="0"/>
              </a:rPr>
              <a:t>”</a:t>
            </a:r>
            <a:r>
              <a:rPr lang="sr-Cyrl-CS" dirty="0" smtClean="0">
                <a:latin typeface="Arial" pitchFamily="34" charset="0"/>
                <a:cs typeface="Arial" pitchFamily="34" charset="0"/>
              </a:rPr>
              <a:t> (Андрић 2007: 31). </a:t>
            </a:r>
            <a:endParaRPr lang="en-US" dirty="0" smtClean="0">
              <a:latin typeface="Arial" pitchFamily="34" charset="0"/>
              <a:cs typeface="Arial" pitchFamily="34" charset="0"/>
            </a:endParaRPr>
          </a:p>
          <a:p>
            <a:endParaRPr lang="en-US" dirty="0"/>
          </a:p>
        </p:txBody>
      </p:sp>
      <p:sp>
        <p:nvSpPr>
          <p:cNvPr id="4" name="Slide Number Placeholder 3"/>
          <p:cNvSpPr>
            <a:spLocks noGrp="1"/>
          </p:cNvSpPr>
          <p:nvPr>
            <p:ph type="sldNum" sz="quarter" idx="12"/>
          </p:nvPr>
        </p:nvSpPr>
        <p:spPr/>
        <p:txBody>
          <a:bodyPr/>
          <a:lstStyle/>
          <a:p>
            <a:fld id="{BB33B883-9F8E-48AE-A1F1-D511E46258C3}" type="slidenum">
              <a:rPr lang="en-US" smtClean="0"/>
              <a:pPr/>
              <a:t>12</a:t>
            </a:fld>
            <a:endParaRPr 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sr-Cyrl-CS" dirty="0" smtClean="0">
                <a:latin typeface="Arial" pitchFamily="34" charset="0"/>
                <a:cs typeface="Arial" pitchFamily="34" charset="0"/>
              </a:rPr>
              <a:t>Светлана Велмар Јанковић инсистира на </a:t>
            </a:r>
            <a:r>
              <a:rPr lang="en-US" dirty="0" smtClean="0">
                <a:latin typeface="Arial" pitchFamily="34" charset="0"/>
                <a:cs typeface="Arial" pitchFamily="34" charset="0"/>
              </a:rPr>
              <a:t>‘</a:t>
            </a:r>
            <a:r>
              <a:rPr lang="sr-Cyrl-CS" dirty="0" smtClean="0">
                <a:latin typeface="Arial" pitchFamily="34" charset="0"/>
                <a:cs typeface="Arial" pitchFamily="34" charset="0"/>
              </a:rPr>
              <a:t>природности</a:t>
            </a:r>
            <a:r>
              <a:rPr lang="en-US" dirty="0" smtClean="0">
                <a:latin typeface="Arial" pitchFamily="34" charset="0"/>
                <a:cs typeface="Arial" pitchFamily="34" charset="0"/>
              </a:rPr>
              <a:t>’</a:t>
            </a:r>
            <a:r>
              <a:rPr lang="sr-Cyrl-CS" dirty="0" smtClean="0">
                <a:latin typeface="Arial" pitchFamily="34" charset="0"/>
                <a:cs typeface="Arial" pitchFamily="34" charset="0"/>
              </a:rPr>
              <a:t> Андрићевог стила и наглашава да је та особина последица и резултат пишчевог огромног искуства које је стекао „сударајући</a:t>
            </a:r>
            <a:r>
              <a:rPr lang="en-US" dirty="0" smtClean="0">
                <a:latin typeface="Arial" pitchFamily="34" charset="0"/>
                <a:cs typeface="Arial" pitchFamily="34" charset="0"/>
              </a:rPr>
              <a:t>”</a:t>
            </a:r>
            <a:r>
              <a:rPr lang="sr-Cyrl-CS" dirty="0" smtClean="0">
                <a:latin typeface="Arial" pitchFamily="34" charset="0"/>
                <a:cs typeface="Arial" pitchFamily="34" charset="0"/>
              </a:rPr>
              <a:t> се током живота са светом и људима (Види Велмар Јанковић 2013).</a:t>
            </a:r>
            <a:endParaRPr lang="en-US" dirty="0" smtClean="0">
              <a:latin typeface="Arial" pitchFamily="34" charset="0"/>
              <a:cs typeface="Arial" pitchFamily="34" charset="0"/>
            </a:endParaRPr>
          </a:p>
          <a:p>
            <a:endParaRPr lang="en-US" dirty="0"/>
          </a:p>
        </p:txBody>
      </p:sp>
      <p:sp>
        <p:nvSpPr>
          <p:cNvPr id="4" name="Slide Number Placeholder 3"/>
          <p:cNvSpPr>
            <a:spLocks noGrp="1"/>
          </p:cNvSpPr>
          <p:nvPr>
            <p:ph type="sldNum" sz="quarter" idx="12"/>
          </p:nvPr>
        </p:nvSpPr>
        <p:spPr/>
        <p:txBody>
          <a:bodyPr/>
          <a:lstStyle/>
          <a:p>
            <a:fld id="{BB33B883-9F8E-48AE-A1F1-D511E46258C3}" type="slidenum">
              <a:rPr lang="en-US" smtClean="0"/>
              <a:pPr/>
              <a:t>13</a:t>
            </a:fld>
            <a:endParaRPr 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sr-Cyrl-CS" sz="3600" dirty="0" smtClean="0">
                <a:latin typeface="Arial" pitchFamily="34" charset="0"/>
                <a:cs typeface="Arial" pitchFamily="34" charset="0"/>
              </a:rPr>
              <a:t>Човек је човеку ознака харача среће, а не знак светла и руке пријатељске</a:t>
            </a:r>
            <a:r>
              <a:rPr lang="en-US" dirty="0" smtClean="0"/>
              <a:t/>
            </a:r>
            <a:br>
              <a:rPr lang="en-US" dirty="0" smtClean="0"/>
            </a:br>
            <a:endParaRPr lang="en-US" dirty="0"/>
          </a:p>
        </p:txBody>
      </p:sp>
      <p:sp>
        <p:nvSpPr>
          <p:cNvPr id="3" name="Content Placeholder 2"/>
          <p:cNvSpPr>
            <a:spLocks noGrp="1"/>
          </p:cNvSpPr>
          <p:nvPr>
            <p:ph idx="1"/>
          </p:nvPr>
        </p:nvSpPr>
        <p:spPr/>
        <p:txBody>
          <a:bodyPr/>
          <a:lstStyle/>
          <a:p>
            <a:pPr lvl="0"/>
            <a:r>
              <a:rPr lang="sr-Cyrl-CS" dirty="0" smtClean="0">
                <a:latin typeface="Arial" pitchFamily="34" charset="0"/>
                <a:cs typeface="Arial" pitchFamily="34" charset="0"/>
              </a:rPr>
              <a:t>Прва тематска целина говори о Андрићевом виђењу човека.</a:t>
            </a:r>
          </a:p>
          <a:p>
            <a:pPr lvl="0"/>
            <a:r>
              <a:rPr lang="sr-Cyrl-CS" dirty="0" smtClean="0"/>
              <a:t>„</a:t>
            </a:r>
            <a:r>
              <a:rPr lang="sr-Cyrl-CS" dirty="0" smtClean="0">
                <a:latin typeface="Arial" pitchFamily="34" charset="0"/>
                <a:cs typeface="Arial" pitchFamily="34" charset="0"/>
              </a:rPr>
              <a:t>Такав је живот да човек мора да се стиди онога што је најлепше у њему и да управо то скрива од света, па и од оних који су му најближи</a:t>
            </a:r>
            <a:r>
              <a:rPr lang="sr-Cyrl-CS" dirty="0" smtClean="0"/>
              <a:t>„</a:t>
            </a:r>
            <a:r>
              <a:rPr lang="sr-Cyrl-CS" dirty="0" smtClean="0">
                <a:latin typeface="Arial" pitchFamily="34" charset="0"/>
                <a:cs typeface="Arial" pitchFamily="34" charset="0"/>
              </a:rPr>
              <a:t> (Андрић 2007: 13). </a:t>
            </a:r>
            <a:endParaRPr lang="en-US" dirty="0" smtClean="0">
              <a:latin typeface="Arial" pitchFamily="34" charset="0"/>
              <a:cs typeface="Arial" pitchFamily="34" charset="0"/>
            </a:endParaRPr>
          </a:p>
          <a:p>
            <a:endParaRPr lang="en-US" dirty="0"/>
          </a:p>
        </p:txBody>
      </p:sp>
      <p:sp>
        <p:nvSpPr>
          <p:cNvPr id="4" name="Slide Number Placeholder 3"/>
          <p:cNvSpPr>
            <a:spLocks noGrp="1"/>
          </p:cNvSpPr>
          <p:nvPr>
            <p:ph type="sldNum" sz="quarter" idx="12"/>
          </p:nvPr>
        </p:nvSpPr>
        <p:spPr/>
        <p:txBody>
          <a:bodyPr/>
          <a:lstStyle/>
          <a:p>
            <a:fld id="{BB33B883-9F8E-48AE-A1F1-D511E46258C3}" type="slidenum">
              <a:rPr lang="en-US" smtClean="0"/>
              <a:pPr/>
              <a:t>14</a:t>
            </a:fld>
            <a:endParaRPr 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sr-Cyrl-CS" dirty="0" smtClean="0">
                <a:latin typeface="Arial" pitchFamily="34" charset="0"/>
                <a:cs typeface="Arial" pitchFamily="34" charset="0"/>
              </a:rPr>
              <a:t>Када је реч о различитости, важно је обратити пажњу на књигу </a:t>
            </a:r>
            <a:r>
              <a:rPr lang="sr-Cyrl-CS" cap="small" dirty="0" smtClean="0">
                <a:latin typeface="Arial" pitchFamily="34" charset="0"/>
                <a:cs typeface="Arial" pitchFamily="34" charset="0"/>
              </a:rPr>
              <a:t>О балканским психичким типовима</a:t>
            </a:r>
            <a:r>
              <a:rPr lang="sr-Cyrl-CS" dirty="0" smtClean="0">
                <a:latin typeface="Arial" pitchFamily="34" charset="0"/>
                <a:cs typeface="Arial" pitchFamily="34" charset="0"/>
              </a:rPr>
              <a:t> чији су аутори Јован Цвијић и Иво Андрић, а којој је поговор и коментаре писао Петар Џаџић.</a:t>
            </a:r>
            <a:endParaRPr lang="en-US" dirty="0">
              <a:latin typeface="Arial" pitchFamily="34" charset="0"/>
              <a:cs typeface="Arial" pitchFamily="34" charset="0"/>
            </a:endParaRPr>
          </a:p>
        </p:txBody>
      </p:sp>
      <p:sp>
        <p:nvSpPr>
          <p:cNvPr id="4" name="Slide Number Placeholder 3"/>
          <p:cNvSpPr>
            <a:spLocks noGrp="1"/>
          </p:cNvSpPr>
          <p:nvPr>
            <p:ph type="sldNum" sz="quarter" idx="12"/>
          </p:nvPr>
        </p:nvSpPr>
        <p:spPr/>
        <p:txBody>
          <a:bodyPr/>
          <a:lstStyle/>
          <a:p>
            <a:fld id="{BB33B883-9F8E-48AE-A1F1-D511E46258C3}" type="slidenum">
              <a:rPr lang="en-US" smtClean="0"/>
              <a:pPr/>
              <a:t>15</a:t>
            </a:fld>
            <a:endParaRPr 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sr-Cyrl-CS" sz="3600" dirty="0" smtClean="0">
                <a:latin typeface="Arial" pitchFamily="34" charset="0"/>
                <a:cs typeface="Arial" pitchFamily="34" charset="0"/>
              </a:rPr>
              <a:t>Живот је синоним за напор</a:t>
            </a:r>
            <a:r>
              <a:rPr lang="en-US" dirty="0" smtClean="0"/>
              <a:t/>
            </a:r>
            <a:br>
              <a:rPr lang="en-US" dirty="0" smtClean="0"/>
            </a:br>
            <a:endParaRPr lang="en-US" dirty="0"/>
          </a:p>
        </p:txBody>
      </p:sp>
      <p:sp>
        <p:nvSpPr>
          <p:cNvPr id="3" name="Content Placeholder 2"/>
          <p:cNvSpPr>
            <a:spLocks noGrp="1"/>
          </p:cNvSpPr>
          <p:nvPr>
            <p:ph idx="1"/>
          </p:nvPr>
        </p:nvSpPr>
        <p:spPr/>
        <p:txBody>
          <a:bodyPr/>
          <a:lstStyle/>
          <a:p>
            <a:pPr lvl="0"/>
            <a:r>
              <a:rPr lang="sr-Cyrl-CS" dirty="0" smtClean="0">
                <a:latin typeface="Arial" pitchFamily="34" charset="0"/>
                <a:cs typeface="Arial" pitchFamily="34" charset="0"/>
              </a:rPr>
              <a:t>Друга тематска целина говори о животу.</a:t>
            </a:r>
          </a:p>
          <a:p>
            <a:pPr lvl="0"/>
            <a:r>
              <a:rPr lang="sr-Cyrl-CS" dirty="0" smtClean="0"/>
              <a:t>„</a:t>
            </a:r>
            <a:r>
              <a:rPr lang="sr-Cyrl-CS" dirty="0" smtClean="0">
                <a:latin typeface="Arial" pitchFamily="34" charset="0"/>
                <a:cs typeface="Arial" pitchFamily="34" charset="0"/>
              </a:rPr>
              <a:t>Чини ми се кад би људи знали колико је за мене напор био живети, опростили би ми лакше све зло што сам починио и све добро што сам пропустио да учиним, и још би им остало мало осећања да ме пожале</a:t>
            </a:r>
            <a:r>
              <a:rPr lang="en-US" dirty="0" smtClean="0">
                <a:latin typeface="Arial" pitchFamily="34" charset="0"/>
                <a:cs typeface="Arial" pitchFamily="34" charset="0"/>
              </a:rPr>
              <a:t>”</a:t>
            </a:r>
            <a:r>
              <a:rPr lang="sr-Cyrl-CS" dirty="0" smtClean="0">
                <a:latin typeface="Arial" pitchFamily="34" charset="0"/>
                <a:cs typeface="Arial" pitchFamily="34" charset="0"/>
              </a:rPr>
              <a:t> (Андрић 2007: 14). </a:t>
            </a:r>
            <a:endParaRPr lang="en-US" dirty="0" smtClean="0">
              <a:latin typeface="Arial" pitchFamily="34" charset="0"/>
              <a:cs typeface="Arial" pitchFamily="34" charset="0"/>
            </a:endParaRPr>
          </a:p>
          <a:p>
            <a:endParaRPr lang="en-US" dirty="0"/>
          </a:p>
        </p:txBody>
      </p:sp>
      <p:sp>
        <p:nvSpPr>
          <p:cNvPr id="4" name="Slide Number Placeholder 3"/>
          <p:cNvSpPr>
            <a:spLocks noGrp="1"/>
          </p:cNvSpPr>
          <p:nvPr>
            <p:ph type="sldNum" sz="quarter" idx="12"/>
          </p:nvPr>
        </p:nvSpPr>
        <p:spPr/>
        <p:txBody>
          <a:bodyPr/>
          <a:lstStyle/>
          <a:p>
            <a:fld id="{BB33B883-9F8E-48AE-A1F1-D511E46258C3}" type="slidenum">
              <a:rPr lang="en-US" smtClean="0"/>
              <a:pPr/>
              <a:t>16</a:t>
            </a:fld>
            <a:endParaRPr lang="en-US"/>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sr-Cyrl-CS" dirty="0" smtClean="0">
                <a:latin typeface="Arial" pitchFamily="34" charset="0"/>
                <a:cs typeface="Arial" pitchFamily="34" charset="0"/>
              </a:rPr>
              <a:t>Неоспорна је чињеница да је писац у својој дубини велики и непоправљиви оптимиста који је волео живот, људе и прилику да у свету учествује. Да је то тачно сведочи и Епилог његове ране књиге </a:t>
            </a:r>
            <a:r>
              <a:rPr lang="sr-Latn-CS" cap="small" dirty="0" smtClean="0">
                <a:latin typeface="Arial" pitchFamily="34" charset="0"/>
                <a:cs typeface="Arial" pitchFamily="34" charset="0"/>
              </a:rPr>
              <a:t>Ex Ponto</a:t>
            </a:r>
            <a:r>
              <a:rPr lang="sr-Latn-CS" i="1" dirty="0" smtClean="0">
                <a:latin typeface="Arial" pitchFamily="34" charset="0"/>
                <a:cs typeface="Arial" pitchFamily="34" charset="0"/>
              </a:rPr>
              <a:t> </a:t>
            </a:r>
            <a:r>
              <a:rPr lang="sr-Cyrl-CS" dirty="0" smtClean="0">
                <a:latin typeface="Arial" pitchFamily="34" charset="0"/>
                <a:cs typeface="Arial" pitchFamily="34" charset="0"/>
              </a:rPr>
              <a:t>која се завршава младићевом одлуком да се </a:t>
            </a:r>
            <a:r>
              <a:rPr lang="sr-Cyrl-CS" dirty="0" smtClean="0">
                <a:latin typeface="Arial" pitchFamily="34" charset="0"/>
                <a:cs typeface="Arial" pitchFamily="34" charset="0"/>
              </a:rPr>
              <a:t>отисне </a:t>
            </a:r>
            <a:r>
              <a:rPr lang="sr-Cyrl-CS" dirty="0" smtClean="0">
                <a:latin typeface="Arial" pitchFamily="34" charset="0"/>
                <a:cs typeface="Arial" pitchFamily="34" charset="0"/>
              </a:rPr>
              <a:t>у свет и да живи.</a:t>
            </a:r>
            <a:endParaRPr lang="en-US" dirty="0" smtClean="0">
              <a:latin typeface="Arial" pitchFamily="34" charset="0"/>
              <a:cs typeface="Arial" pitchFamily="34" charset="0"/>
            </a:endParaRPr>
          </a:p>
          <a:p>
            <a:endParaRPr lang="en-US" dirty="0"/>
          </a:p>
        </p:txBody>
      </p:sp>
      <p:sp>
        <p:nvSpPr>
          <p:cNvPr id="4" name="Slide Number Placeholder 3"/>
          <p:cNvSpPr>
            <a:spLocks noGrp="1"/>
          </p:cNvSpPr>
          <p:nvPr>
            <p:ph type="sldNum" sz="quarter" idx="12"/>
          </p:nvPr>
        </p:nvSpPr>
        <p:spPr/>
        <p:txBody>
          <a:bodyPr/>
          <a:lstStyle/>
          <a:p>
            <a:fld id="{BB33B883-9F8E-48AE-A1F1-D511E46258C3}" type="slidenum">
              <a:rPr lang="en-US" smtClean="0"/>
              <a:pPr/>
              <a:t>17</a:t>
            </a:fld>
            <a:endParaRPr lang="en-US"/>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sr-Cyrl-CS" sz="3600" dirty="0" smtClean="0">
                <a:latin typeface="Arial" pitchFamily="34" charset="0"/>
                <a:cs typeface="Arial" pitchFamily="34" charset="0"/>
              </a:rPr>
              <a:t>Знак за пре и после</a:t>
            </a:r>
            <a:r>
              <a:rPr lang="en-US" dirty="0" smtClean="0"/>
              <a:t/>
            </a:r>
            <a:br>
              <a:rPr lang="en-US" dirty="0" smtClean="0"/>
            </a:br>
            <a:endParaRPr lang="en-US" dirty="0"/>
          </a:p>
        </p:txBody>
      </p:sp>
      <p:sp>
        <p:nvSpPr>
          <p:cNvPr id="3" name="Content Placeholder 2"/>
          <p:cNvSpPr>
            <a:spLocks noGrp="1"/>
          </p:cNvSpPr>
          <p:nvPr>
            <p:ph idx="1"/>
          </p:nvPr>
        </p:nvSpPr>
        <p:spPr/>
        <p:txBody>
          <a:bodyPr/>
          <a:lstStyle/>
          <a:p>
            <a:pPr lvl="0"/>
            <a:r>
              <a:rPr lang="sr-Cyrl-CS" dirty="0" smtClean="0">
                <a:latin typeface="Arial" pitchFamily="34" charset="0"/>
                <a:cs typeface="Arial" pitchFamily="34" charset="0"/>
              </a:rPr>
              <a:t>Генерацијски јаз у </a:t>
            </a:r>
            <a:r>
              <a:rPr lang="sr-Cyrl-CS" cap="small" dirty="0" smtClean="0">
                <a:latin typeface="Arial" pitchFamily="34" charset="0"/>
                <a:cs typeface="Arial" pitchFamily="34" charset="0"/>
              </a:rPr>
              <a:t>Травничкој хроници</a:t>
            </a:r>
            <a:r>
              <a:rPr lang="sr-Cyrl-CS" dirty="0" smtClean="0">
                <a:latin typeface="Arial" pitchFamily="34" charset="0"/>
                <a:cs typeface="Arial" pitchFamily="34" charset="0"/>
              </a:rPr>
              <a:t>.</a:t>
            </a:r>
          </a:p>
          <a:p>
            <a:pPr lvl="0"/>
            <a:r>
              <a:rPr lang="en-US" dirty="0" smtClean="0">
                <a:latin typeface="Arial" pitchFamily="34" charset="0"/>
                <a:cs typeface="Arial" pitchFamily="34" charset="0"/>
              </a:rPr>
              <a:t>“</a:t>
            </a:r>
            <a:r>
              <a:rPr lang="sr-Cyrl-CS" dirty="0" smtClean="0">
                <a:latin typeface="Arial" pitchFamily="34" charset="0"/>
                <a:cs typeface="Arial" pitchFamily="34" charset="0"/>
              </a:rPr>
              <a:t>Врло често се дешава да људи живе дуже него што треба, него што вреди, дуже него што живот има циља и смисла. </a:t>
            </a:r>
            <a:r>
              <a:rPr lang="en-US" dirty="0" smtClean="0">
                <a:latin typeface="Arial" pitchFamily="34" charset="0"/>
                <a:cs typeface="Arial" pitchFamily="34" charset="0"/>
              </a:rPr>
              <a:t>[</a:t>
            </a:r>
            <a:r>
              <a:rPr lang="sr-Cyrl-CS" dirty="0" smtClean="0">
                <a:latin typeface="Arial" pitchFamily="34" charset="0"/>
                <a:cs typeface="Arial" pitchFamily="34" charset="0"/>
              </a:rPr>
              <a:t>...</a:t>
            </a:r>
            <a:r>
              <a:rPr lang="en-US" dirty="0" smtClean="0">
                <a:latin typeface="Arial" pitchFamily="34" charset="0"/>
                <a:cs typeface="Arial" pitchFamily="34" charset="0"/>
              </a:rPr>
              <a:t>] </a:t>
            </a:r>
            <a:r>
              <a:rPr lang="sr-Cyrl-CS" dirty="0" smtClean="0">
                <a:latin typeface="Arial" pitchFamily="34" charset="0"/>
                <a:cs typeface="Arial" pitchFamily="34" charset="0"/>
              </a:rPr>
              <a:t>Младост треба продужити, младост или бар снагу зрелих година</a:t>
            </a:r>
            <a:r>
              <a:rPr lang="en-US" dirty="0" smtClean="0">
                <a:latin typeface="Arial" pitchFamily="34" charset="0"/>
                <a:cs typeface="Arial" pitchFamily="34" charset="0"/>
              </a:rPr>
              <a:t>”</a:t>
            </a:r>
            <a:r>
              <a:rPr lang="sr-Cyrl-CS" dirty="0" smtClean="0">
                <a:latin typeface="Arial" pitchFamily="34" charset="0"/>
                <a:cs typeface="Arial" pitchFamily="34" charset="0"/>
              </a:rPr>
              <a:t> (Андрић 2007: 48). </a:t>
            </a:r>
            <a:endParaRPr lang="en-US" dirty="0" smtClean="0">
              <a:latin typeface="Arial" pitchFamily="34" charset="0"/>
              <a:cs typeface="Arial" pitchFamily="34" charset="0"/>
            </a:endParaRPr>
          </a:p>
          <a:p>
            <a:endParaRPr lang="en-US" dirty="0"/>
          </a:p>
        </p:txBody>
      </p:sp>
      <p:sp>
        <p:nvSpPr>
          <p:cNvPr id="4" name="Slide Number Placeholder 3"/>
          <p:cNvSpPr>
            <a:spLocks noGrp="1"/>
          </p:cNvSpPr>
          <p:nvPr>
            <p:ph type="sldNum" sz="quarter" idx="12"/>
          </p:nvPr>
        </p:nvSpPr>
        <p:spPr/>
        <p:txBody>
          <a:bodyPr/>
          <a:lstStyle/>
          <a:p>
            <a:fld id="{BB33B883-9F8E-48AE-A1F1-D511E46258C3}" type="slidenum">
              <a:rPr lang="en-US" smtClean="0"/>
              <a:pPr/>
              <a:t>18</a:t>
            </a:fld>
            <a:endParaRPr 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sr-Cyrl-CS" sz="3600" dirty="0" smtClean="0">
                <a:latin typeface="Arial" pitchFamily="34" charset="0"/>
                <a:cs typeface="Arial" pitchFamily="34" charset="0"/>
              </a:rPr>
              <a:t>Оптимизам осликан у знаку вере у Бога</a:t>
            </a:r>
            <a:r>
              <a:rPr lang="en-US" dirty="0" smtClean="0"/>
              <a:t/>
            </a:r>
            <a:br>
              <a:rPr lang="en-US" dirty="0" smtClean="0"/>
            </a:br>
            <a:endParaRPr lang="en-US" dirty="0"/>
          </a:p>
        </p:txBody>
      </p:sp>
      <p:sp>
        <p:nvSpPr>
          <p:cNvPr id="3" name="Content Placeholder 2"/>
          <p:cNvSpPr>
            <a:spLocks noGrp="1"/>
          </p:cNvSpPr>
          <p:nvPr>
            <p:ph idx="1"/>
          </p:nvPr>
        </p:nvSpPr>
        <p:spPr/>
        <p:txBody>
          <a:bodyPr/>
          <a:lstStyle/>
          <a:p>
            <a:pPr lvl="0"/>
            <a:r>
              <a:rPr lang="sr-Cyrl-CS" dirty="0" smtClean="0">
                <a:latin typeface="Arial" pitchFamily="34" charset="0"/>
                <a:cs typeface="Arial" pitchFamily="34" charset="0"/>
              </a:rPr>
              <a:t>Четврта целина у знаку је вере у Бога.</a:t>
            </a:r>
          </a:p>
          <a:p>
            <a:pPr lvl="0"/>
            <a:r>
              <a:rPr lang="en-US" dirty="0" smtClean="0">
                <a:latin typeface="Arial" pitchFamily="34" charset="0"/>
                <a:cs typeface="Arial" pitchFamily="34" charset="0"/>
              </a:rPr>
              <a:t>“</a:t>
            </a:r>
            <a:r>
              <a:rPr lang="sr-Cyrl-CS" dirty="0" smtClean="0">
                <a:latin typeface="Arial" pitchFamily="34" charset="0"/>
                <a:cs typeface="Arial" pitchFamily="34" charset="0"/>
              </a:rPr>
              <a:t>Понекад човек преживљује такве ствари да сама чињеница да их је преживео значи не само победу и избављење него чудо; једно поновно, радосно рођење по нарочитој милости виших сила</a:t>
            </a:r>
            <a:r>
              <a:rPr lang="en-US" dirty="0" smtClean="0">
                <a:latin typeface="Arial" pitchFamily="34" charset="0"/>
                <a:cs typeface="Arial" pitchFamily="34" charset="0"/>
              </a:rPr>
              <a:t>”</a:t>
            </a:r>
            <a:r>
              <a:rPr lang="sr-Cyrl-CS" i="1" dirty="0" smtClean="0">
                <a:latin typeface="Arial" pitchFamily="34" charset="0"/>
                <a:cs typeface="Arial" pitchFamily="34" charset="0"/>
              </a:rPr>
              <a:t> </a:t>
            </a:r>
            <a:r>
              <a:rPr lang="sr-Cyrl-CS" dirty="0" smtClean="0">
                <a:latin typeface="Arial" pitchFamily="34" charset="0"/>
                <a:cs typeface="Arial" pitchFamily="34" charset="0"/>
              </a:rPr>
              <a:t>(Андрић 2007: 15). </a:t>
            </a:r>
            <a:endParaRPr lang="en-US" dirty="0" smtClean="0">
              <a:latin typeface="Arial" pitchFamily="34" charset="0"/>
              <a:cs typeface="Arial" pitchFamily="34" charset="0"/>
            </a:endParaRPr>
          </a:p>
          <a:p>
            <a:endParaRPr lang="en-US" dirty="0"/>
          </a:p>
        </p:txBody>
      </p:sp>
      <p:sp>
        <p:nvSpPr>
          <p:cNvPr id="4" name="Slide Number Placeholder 3"/>
          <p:cNvSpPr>
            <a:spLocks noGrp="1"/>
          </p:cNvSpPr>
          <p:nvPr>
            <p:ph type="sldNum" sz="quarter" idx="12"/>
          </p:nvPr>
        </p:nvSpPr>
        <p:spPr/>
        <p:txBody>
          <a:bodyPr/>
          <a:lstStyle/>
          <a:p>
            <a:fld id="{BB33B883-9F8E-48AE-A1F1-D511E46258C3}" type="slidenum">
              <a:rPr lang="en-US" smtClean="0"/>
              <a:pPr/>
              <a:t>19</a:t>
            </a:fld>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sr-Cyrl-CS" dirty="0" smtClean="0">
                <a:latin typeface="Arial" pitchFamily="34" charset="0"/>
                <a:cs typeface="Arial" pitchFamily="34" charset="0"/>
              </a:rPr>
              <a:t>Рад је замишљен као поетски одговор на</a:t>
            </a:r>
            <a:r>
              <a:rPr lang="sr-Cyrl-CS" cap="small" dirty="0" smtClean="0">
                <a:latin typeface="Arial" pitchFamily="34" charset="0"/>
                <a:cs typeface="Arial" pitchFamily="34" charset="0"/>
              </a:rPr>
              <a:t> Знакове</a:t>
            </a:r>
            <a:r>
              <a:rPr lang="sr-Cyrl-CS" dirty="0" smtClean="0">
                <a:latin typeface="Arial" pitchFamily="34" charset="0"/>
                <a:cs typeface="Arial" pitchFamily="34" charset="0"/>
              </a:rPr>
              <a:t>, те су из тог разлога прва четири дела ове књиге (која смо узели као важна за тумачење) „преформулисана“, те покушавајући да опонашају стил на један поетски начин говоре о </a:t>
            </a:r>
            <a:r>
              <a:rPr lang="sr-Cyrl-CS" cap="small" dirty="0" smtClean="0">
                <a:latin typeface="Arial" pitchFamily="34" charset="0"/>
                <a:cs typeface="Arial" pitchFamily="34" charset="0"/>
              </a:rPr>
              <a:t>Знаковима</a:t>
            </a:r>
            <a:r>
              <a:rPr lang="sr-Cyrl-CS" dirty="0" smtClean="0">
                <a:latin typeface="Arial" pitchFamily="34" charset="0"/>
                <a:cs typeface="Arial" pitchFamily="34" charset="0"/>
              </a:rPr>
              <a:t> и Андрићевом погледу на свет.</a:t>
            </a:r>
            <a:endParaRPr lang="en-US" dirty="0" smtClean="0">
              <a:latin typeface="Arial" pitchFamily="34" charset="0"/>
              <a:cs typeface="Arial" pitchFamily="34" charset="0"/>
            </a:endParaRPr>
          </a:p>
          <a:p>
            <a:endParaRPr lang="en-US" dirty="0"/>
          </a:p>
        </p:txBody>
      </p:sp>
      <p:sp>
        <p:nvSpPr>
          <p:cNvPr id="4" name="Slide Number Placeholder 3"/>
          <p:cNvSpPr>
            <a:spLocks noGrp="1"/>
          </p:cNvSpPr>
          <p:nvPr>
            <p:ph type="sldNum" sz="quarter" idx="12"/>
          </p:nvPr>
        </p:nvSpPr>
        <p:spPr/>
        <p:txBody>
          <a:bodyPr/>
          <a:lstStyle/>
          <a:p>
            <a:fld id="{BB33B883-9F8E-48AE-A1F1-D511E46258C3}" type="slidenum">
              <a:rPr lang="en-US" smtClean="0"/>
              <a:pPr/>
              <a:t>2</a:t>
            </a:fld>
            <a:endParaRPr lang="en-US"/>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sr-Cyrl-CS" dirty="0" smtClean="0">
                <a:latin typeface="Arial" pitchFamily="34" charset="0"/>
                <a:cs typeface="Arial" pitchFamily="34" charset="0"/>
              </a:rPr>
              <a:t>Андрић није потпуни песимиста, није несрећник и страдалник! Андрић је писац и Човек који је живео у пуном смислу те речи и у свој пуноћи коју живот подразумева верујући у боље сутра уколико се приближимо Богу.</a:t>
            </a:r>
            <a:endParaRPr lang="en-US" dirty="0">
              <a:latin typeface="Arial" pitchFamily="34" charset="0"/>
              <a:cs typeface="Arial" pitchFamily="34" charset="0"/>
            </a:endParaRPr>
          </a:p>
        </p:txBody>
      </p:sp>
      <p:sp>
        <p:nvSpPr>
          <p:cNvPr id="4" name="Slide Number Placeholder 3"/>
          <p:cNvSpPr>
            <a:spLocks noGrp="1"/>
          </p:cNvSpPr>
          <p:nvPr>
            <p:ph type="sldNum" sz="quarter" idx="12"/>
          </p:nvPr>
        </p:nvSpPr>
        <p:spPr/>
        <p:txBody>
          <a:bodyPr/>
          <a:lstStyle/>
          <a:p>
            <a:fld id="{BB33B883-9F8E-48AE-A1F1-D511E46258C3}" type="slidenum">
              <a:rPr lang="en-US" smtClean="0"/>
              <a:pPr/>
              <a:t>20</a:t>
            </a:fld>
            <a:endParaRPr lang="en-US"/>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sr-Cyrl-CS" dirty="0" smtClean="0">
                <a:latin typeface="Arial" pitchFamily="34" charset="0"/>
                <a:cs typeface="Arial" pitchFamily="34" charset="0"/>
              </a:rPr>
              <a:t>Андрићев негативан став и поглед на свет углавном је производ лошег расположења, краткотрајног размишљања и тренутне презасићености.</a:t>
            </a:r>
            <a:endParaRPr lang="en-US" dirty="0" smtClean="0">
              <a:latin typeface="Arial" pitchFamily="34" charset="0"/>
              <a:cs typeface="Arial" pitchFamily="34" charset="0"/>
            </a:endParaRPr>
          </a:p>
          <a:p>
            <a:endParaRPr lang="en-US" dirty="0"/>
          </a:p>
        </p:txBody>
      </p:sp>
      <p:sp>
        <p:nvSpPr>
          <p:cNvPr id="4" name="Slide Number Placeholder 3"/>
          <p:cNvSpPr>
            <a:spLocks noGrp="1"/>
          </p:cNvSpPr>
          <p:nvPr>
            <p:ph type="sldNum" sz="quarter" idx="12"/>
          </p:nvPr>
        </p:nvSpPr>
        <p:spPr/>
        <p:txBody>
          <a:bodyPr/>
          <a:lstStyle/>
          <a:p>
            <a:fld id="{BB33B883-9F8E-48AE-A1F1-D511E46258C3}" type="slidenum">
              <a:rPr lang="en-US" smtClean="0"/>
              <a:pPr/>
              <a:t>21</a:t>
            </a:fld>
            <a:endParaRPr lang="en-US"/>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sr-Cyrl-CS" sz="3200" dirty="0" smtClean="0">
                <a:latin typeface="Arial" pitchFamily="34" charset="0"/>
                <a:cs typeface="Arial" pitchFamily="34" charset="0"/>
              </a:rPr>
              <a:t>Свет као тамница</a:t>
            </a:r>
            <a:endParaRPr lang="en-US" sz="3200" dirty="0">
              <a:latin typeface="Arial" pitchFamily="34" charset="0"/>
              <a:cs typeface="Arial" pitchFamily="34" charset="0"/>
            </a:endParaRPr>
          </a:p>
        </p:txBody>
      </p:sp>
      <p:sp>
        <p:nvSpPr>
          <p:cNvPr id="3" name="Content Placeholder 2"/>
          <p:cNvSpPr>
            <a:spLocks noGrp="1"/>
          </p:cNvSpPr>
          <p:nvPr>
            <p:ph idx="1"/>
          </p:nvPr>
        </p:nvSpPr>
        <p:spPr/>
        <p:txBody>
          <a:bodyPr/>
          <a:lstStyle/>
          <a:p>
            <a:r>
              <a:rPr lang="sr-Cyrl-CS" dirty="0" smtClean="0">
                <a:latin typeface="Arial" pitchFamily="34" charset="0"/>
                <a:cs typeface="Arial" pitchFamily="34" charset="0"/>
              </a:rPr>
              <a:t>Пета тематска целина говори о доживљају света као тамнице.</a:t>
            </a:r>
          </a:p>
          <a:p>
            <a:r>
              <a:rPr lang="sr-Cyrl-CS" dirty="0" smtClean="0">
                <a:latin typeface="Arial" pitchFamily="34" charset="0"/>
                <a:cs typeface="Arial" pitchFamily="34" charset="0"/>
              </a:rPr>
              <a:t>Компаративну анализу могуће је спровести, између осалих, са песмом „Тамница” Владислава Петковића Диса – због чега ове писце посматрамо као духовну браћу.</a:t>
            </a:r>
            <a:endParaRPr lang="en-US" dirty="0">
              <a:latin typeface="Arial" pitchFamily="34" charset="0"/>
              <a:cs typeface="Arial" pitchFamily="34" charset="0"/>
            </a:endParaRPr>
          </a:p>
        </p:txBody>
      </p:sp>
      <p:sp>
        <p:nvSpPr>
          <p:cNvPr id="4" name="Slide Number Placeholder 3"/>
          <p:cNvSpPr>
            <a:spLocks noGrp="1"/>
          </p:cNvSpPr>
          <p:nvPr>
            <p:ph type="sldNum" sz="quarter" idx="12"/>
          </p:nvPr>
        </p:nvSpPr>
        <p:spPr/>
        <p:txBody>
          <a:bodyPr/>
          <a:lstStyle/>
          <a:p>
            <a:fld id="{BB33B883-9F8E-48AE-A1F1-D511E46258C3}" type="slidenum">
              <a:rPr lang="en-US" smtClean="0"/>
              <a:pPr/>
              <a:t>22</a:t>
            </a:fld>
            <a:endParaRPr lang="en-US"/>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endParaRPr lang="en-US" dirty="0"/>
          </a:p>
        </p:txBody>
      </p:sp>
      <p:sp>
        <p:nvSpPr>
          <p:cNvPr id="3" name="Content Placeholder 2"/>
          <p:cNvSpPr>
            <a:spLocks noGrp="1"/>
          </p:cNvSpPr>
          <p:nvPr>
            <p:ph idx="1"/>
          </p:nvPr>
        </p:nvSpPr>
        <p:spPr/>
        <p:txBody>
          <a:bodyPr/>
          <a:lstStyle/>
          <a:p>
            <a:r>
              <a:rPr lang="en-US" dirty="0" smtClean="0">
                <a:latin typeface="Arial" pitchFamily="34" charset="0"/>
                <a:cs typeface="Arial" pitchFamily="34" charset="0"/>
              </a:rPr>
              <a:t>[</a:t>
            </a:r>
            <a:r>
              <a:rPr lang="sr-Cyrl-CS" dirty="0" smtClean="0">
                <a:latin typeface="Arial" pitchFamily="34" charset="0"/>
                <a:cs typeface="Arial" pitchFamily="34" charset="0"/>
              </a:rPr>
              <a:t>...</a:t>
            </a:r>
            <a:r>
              <a:rPr lang="en-US" dirty="0" smtClean="0">
                <a:latin typeface="Arial" pitchFamily="34" charset="0"/>
                <a:cs typeface="Arial" pitchFamily="34" charset="0"/>
              </a:rPr>
              <a:t>] </a:t>
            </a:r>
            <a:r>
              <a:rPr lang="sr-Cyrl-CS" dirty="0" smtClean="0"/>
              <a:t>„</a:t>
            </a:r>
            <a:r>
              <a:rPr lang="sr-Cyrl-CS" dirty="0" smtClean="0">
                <a:latin typeface="Arial" pitchFamily="34" charset="0"/>
                <a:cs typeface="Arial" pitchFamily="34" charset="0"/>
              </a:rPr>
              <a:t>У ствари, ова планета је можда један обор у који је сатерано и затворено све што је у васиони живело и гамизало,са једином сврхом да ту помре. </a:t>
            </a:r>
            <a:r>
              <a:rPr lang="en-US" dirty="0" smtClean="0">
                <a:latin typeface="Arial" pitchFamily="34" charset="0"/>
                <a:cs typeface="Arial" pitchFamily="34" charset="0"/>
              </a:rPr>
              <a:t>[</a:t>
            </a:r>
            <a:r>
              <a:rPr lang="sr-Cyrl-CS" dirty="0" smtClean="0">
                <a:latin typeface="Arial" pitchFamily="34" charset="0"/>
                <a:cs typeface="Arial" pitchFamily="34" charset="0"/>
              </a:rPr>
              <a:t>...</a:t>
            </a:r>
            <a:r>
              <a:rPr lang="en-US" dirty="0" smtClean="0">
                <a:latin typeface="Arial" pitchFamily="34" charset="0"/>
                <a:cs typeface="Arial" pitchFamily="34" charset="0"/>
              </a:rPr>
              <a:t>] </a:t>
            </a:r>
            <a:r>
              <a:rPr lang="sr-Cyrl-CS" dirty="0" smtClean="0">
                <a:latin typeface="Arial" pitchFamily="34" charset="0"/>
                <a:cs typeface="Arial" pitchFamily="34" charset="0"/>
              </a:rPr>
              <a:t>У васиони, ова наша земља је таква соба за умирање</a:t>
            </a:r>
            <a:r>
              <a:rPr lang="en-US" dirty="0" smtClean="0">
                <a:latin typeface="Arial" pitchFamily="34" charset="0"/>
                <a:cs typeface="Arial" pitchFamily="34" charset="0"/>
              </a:rPr>
              <a:t>” </a:t>
            </a:r>
            <a:r>
              <a:rPr lang="sr-Cyrl-CS" dirty="0" smtClean="0">
                <a:latin typeface="Arial" pitchFamily="34" charset="0"/>
                <a:cs typeface="Arial" pitchFamily="34" charset="0"/>
              </a:rPr>
              <a:t>(Андрић 2007: 17). </a:t>
            </a:r>
            <a:endParaRPr lang="en-US" dirty="0">
              <a:latin typeface="Arial" pitchFamily="34" charset="0"/>
              <a:cs typeface="Arial" pitchFamily="34" charset="0"/>
            </a:endParaRPr>
          </a:p>
        </p:txBody>
      </p:sp>
      <p:sp>
        <p:nvSpPr>
          <p:cNvPr id="4" name="Slide Number Placeholder 3"/>
          <p:cNvSpPr>
            <a:spLocks noGrp="1"/>
          </p:cNvSpPr>
          <p:nvPr>
            <p:ph type="sldNum" sz="quarter" idx="12"/>
          </p:nvPr>
        </p:nvSpPr>
        <p:spPr/>
        <p:txBody>
          <a:bodyPr/>
          <a:lstStyle/>
          <a:p>
            <a:fld id="{BB33B883-9F8E-48AE-A1F1-D511E46258C3}" type="slidenum">
              <a:rPr lang="en-US" smtClean="0"/>
              <a:pPr/>
              <a:t>23</a:t>
            </a:fld>
            <a:endParaRPr lang="en-US"/>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sr-Cyrl-CS" dirty="0" smtClean="0">
                <a:latin typeface="Arial" pitchFamily="34" charset="0"/>
                <a:cs typeface="Arial" pitchFamily="34" charset="0"/>
              </a:rPr>
              <a:t>Андрић инсистира на неопходној храбрости и одлучности да се боримо јер је наше непознавање и неразумевање света основни разлог што у њему страдамо.</a:t>
            </a:r>
            <a:endParaRPr lang="en-US" dirty="0">
              <a:latin typeface="Arial" pitchFamily="34" charset="0"/>
              <a:cs typeface="Arial" pitchFamily="34" charset="0"/>
            </a:endParaRPr>
          </a:p>
        </p:txBody>
      </p:sp>
      <p:sp>
        <p:nvSpPr>
          <p:cNvPr id="4" name="Slide Number Placeholder 3"/>
          <p:cNvSpPr>
            <a:spLocks noGrp="1"/>
          </p:cNvSpPr>
          <p:nvPr>
            <p:ph type="sldNum" sz="quarter" idx="12"/>
          </p:nvPr>
        </p:nvSpPr>
        <p:spPr/>
        <p:txBody>
          <a:bodyPr/>
          <a:lstStyle/>
          <a:p>
            <a:fld id="{BB33B883-9F8E-48AE-A1F1-D511E46258C3}" type="slidenum">
              <a:rPr lang="en-US" smtClean="0"/>
              <a:pPr/>
              <a:t>24</a:t>
            </a:fld>
            <a:endParaRPr lang="en-US"/>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sr-Cyrl-CS" dirty="0" smtClean="0">
                <a:latin typeface="Arial" pitchFamily="34" charset="0"/>
                <a:cs typeface="Arial" pitchFamily="34" charset="0"/>
              </a:rPr>
              <a:t>Андрићев доживљај света је противречан – некада му се чини као тамница, а некада га сагледа </a:t>
            </a:r>
            <a:r>
              <a:rPr lang="sr-Cyrl-CS" dirty="0" smtClean="0">
                <a:latin typeface="Arial" pitchFamily="34" charset="0"/>
                <a:cs typeface="Arial" pitchFamily="34" charset="0"/>
              </a:rPr>
              <a:t>из </a:t>
            </a:r>
            <a:r>
              <a:rPr lang="sr-Cyrl-CS" dirty="0" smtClean="0">
                <a:latin typeface="Arial" pitchFamily="34" charset="0"/>
                <a:cs typeface="Arial" pitchFamily="34" charset="0"/>
              </a:rPr>
              <a:t>друге перспективе уочавајући сву лепоту коју он може да понуди.</a:t>
            </a:r>
            <a:endParaRPr lang="en-US" dirty="0">
              <a:latin typeface="Arial" pitchFamily="34" charset="0"/>
              <a:cs typeface="Arial" pitchFamily="34" charset="0"/>
            </a:endParaRPr>
          </a:p>
        </p:txBody>
      </p:sp>
      <p:sp>
        <p:nvSpPr>
          <p:cNvPr id="4" name="Slide Number Placeholder 3"/>
          <p:cNvSpPr>
            <a:spLocks noGrp="1"/>
          </p:cNvSpPr>
          <p:nvPr>
            <p:ph type="sldNum" sz="quarter" idx="12"/>
          </p:nvPr>
        </p:nvSpPr>
        <p:spPr/>
        <p:txBody>
          <a:bodyPr/>
          <a:lstStyle/>
          <a:p>
            <a:fld id="{BB33B883-9F8E-48AE-A1F1-D511E46258C3}" type="slidenum">
              <a:rPr lang="en-US" smtClean="0"/>
              <a:pPr/>
              <a:t>25</a:t>
            </a:fld>
            <a:endParaRPr lang="en-US"/>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sr-Cyrl-CS" dirty="0" smtClean="0">
                <a:latin typeface="Arial" pitchFamily="34" charset="0"/>
                <a:cs typeface="Arial" pitchFamily="34" charset="0"/>
              </a:rPr>
              <a:t>Оно што нам Андрић оставља у аманет јесте савет да живот, људе и свет морамо упознати, да морамо сагледати сву разноликост и да тек тада можемо пронаћи своје место у свету.</a:t>
            </a:r>
            <a:endParaRPr lang="en-US" dirty="0">
              <a:latin typeface="Arial" pitchFamily="34" charset="0"/>
              <a:cs typeface="Arial" pitchFamily="34" charset="0"/>
            </a:endParaRPr>
          </a:p>
        </p:txBody>
      </p:sp>
      <p:sp>
        <p:nvSpPr>
          <p:cNvPr id="4" name="Slide Number Placeholder 3"/>
          <p:cNvSpPr>
            <a:spLocks noGrp="1"/>
          </p:cNvSpPr>
          <p:nvPr>
            <p:ph type="sldNum" sz="quarter" idx="12"/>
          </p:nvPr>
        </p:nvSpPr>
        <p:spPr/>
        <p:txBody>
          <a:bodyPr/>
          <a:lstStyle/>
          <a:p>
            <a:fld id="{BB33B883-9F8E-48AE-A1F1-D511E46258C3}" type="slidenum">
              <a:rPr lang="en-US" smtClean="0"/>
              <a:pPr/>
              <a:t>26</a:t>
            </a:fld>
            <a:endParaRPr lang="en-US"/>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sr-Cyrl-CS" sz="3600" dirty="0" smtClean="0">
                <a:latin typeface="Arial" pitchFamily="34" charset="0"/>
                <a:cs typeface="Arial" pitchFamily="34" charset="0"/>
              </a:rPr>
              <a:t>Смрт је човеков излаз или нов почетак краја? И, шта ћемо са смрћу пре смрти?</a:t>
            </a:r>
            <a:r>
              <a:rPr lang="en-US" dirty="0" smtClean="0"/>
              <a:t/>
            </a:r>
            <a:br>
              <a:rPr lang="en-US" dirty="0" smtClean="0"/>
            </a:br>
            <a:endParaRPr lang="en-US" dirty="0"/>
          </a:p>
        </p:txBody>
      </p:sp>
      <p:sp>
        <p:nvSpPr>
          <p:cNvPr id="3" name="Content Placeholder 2"/>
          <p:cNvSpPr>
            <a:spLocks noGrp="1"/>
          </p:cNvSpPr>
          <p:nvPr>
            <p:ph idx="1"/>
          </p:nvPr>
        </p:nvSpPr>
        <p:spPr/>
        <p:txBody>
          <a:bodyPr/>
          <a:lstStyle/>
          <a:p>
            <a:pPr lvl="0"/>
            <a:r>
              <a:rPr lang="sr-Cyrl-CS" dirty="0" smtClean="0">
                <a:latin typeface="Arial" pitchFamily="34" charset="0"/>
                <a:cs typeface="Arial" pitchFamily="34" charset="0"/>
              </a:rPr>
              <a:t>У шестој тематској целини размишља се о смрти.</a:t>
            </a:r>
          </a:p>
          <a:p>
            <a:pPr lvl="0"/>
            <a:r>
              <a:rPr lang="sr-Cyrl-CS" dirty="0" smtClean="0"/>
              <a:t>„ </a:t>
            </a:r>
            <a:r>
              <a:rPr lang="sr-Cyrl-CS" dirty="0" smtClean="0">
                <a:latin typeface="Arial" pitchFamily="34" charset="0"/>
                <a:cs typeface="Arial" pitchFamily="34" charset="0"/>
              </a:rPr>
              <a:t>Вара нас овај свет од тренутка кад очи отворимо до оног кад их једном заувек склопимо</a:t>
            </a:r>
            <a:r>
              <a:rPr lang="en-US" dirty="0" smtClean="0">
                <a:latin typeface="Arial" pitchFamily="34" charset="0"/>
                <a:cs typeface="Arial" pitchFamily="34" charset="0"/>
              </a:rPr>
              <a:t>” [</a:t>
            </a:r>
            <a:r>
              <a:rPr lang="sr-Cyrl-CS" dirty="0" smtClean="0">
                <a:latin typeface="Arial" pitchFamily="34" charset="0"/>
                <a:cs typeface="Arial" pitchFamily="34" charset="0"/>
              </a:rPr>
              <a:t>...</a:t>
            </a:r>
            <a:r>
              <a:rPr lang="en-US" dirty="0" smtClean="0">
                <a:latin typeface="Arial" pitchFamily="34" charset="0"/>
                <a:cs typeface="Arial" pitchFamily="34" charset="0"/>
              </a:rPr>
              <a:t>]</a:t>
            </a:r>
            <a:r>
              <a:rPr lang="en-US" i="1" dirty="0" smtClean="0">
                <a:latin typeface="Arial" pitchFamily="34" charset="0"/>
                <a:cs typeface="Arial" pitchFamily="34" charset="0"/>
              </a:rPr>
              <a:t> </a:t>
            </a:r>
            <a:r>
              <a:rPr lang="sr-Cyrl-CS" dirty="0" smtClean="0">
                <a:latin typeface="Arial" pitchFamily="34" charset="0"/>
                <a:cs typeface="Arial" pitchFamily="34" charset="0"/>
              </a:rPr>
              <a:t>(Андрић 2007: 85-86). </a:t>
            </a:r>
            <a:endParaRPr lang="en-US" dirty="0" smtClean="0">
              <a:latin typeface="Arial" pitchFamily="34" charset="0"/>
              <a:cs typeface="Arial" pitchFamily="34" charset="0"/>
            </a:endParaRPr>
          </a:p>
          <a:p>
            <a:endParaRPr lang="en-US" dirty="0">
              <a:latin typeface="Arial" pitchFamily="34" charset="0"/>
              <a:cs typeface="Arial" pitchFamily="34" charset="0"/>
            </a:endParaRPr>
          </a:p>
        </p:txBody>
      </p:sp>
      <p:sp>
        <p:nvSpPr>
          <p:cNvPr id="4" name="Slide Number Placeholder 3"/>
          <p:cNvSpPr>
            <a:spLocks noGrp="1"/>
          </p:cNvSpPr>
          <p:nvPr>
            <p:ph type="sldNum" sz="quarter" idx="12"/>
          </p:nvPr>
        </p:nvSpPr>
        <p:spPr/>
        <p:txBody>
          <a:bodyPr/>
          <a:lstStyle/>
          <a:p>
            <a:fld id="{BB33B883-9F8E-48AE-A1F1-D511E46258C3}" type="slidenum">
              <a:rPr lang="en-US" smtClean="0"/>
              <a:pPr/>
              <a:t>27</a:t>
            </a:fld>
            <a:endParaRPr lang="en-US"/>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sr-Cyrl-CS" dirty="0" smtClean="0">
                <a:latin typeface="Arial" pitchFamily="34" charset="0"/>
                <a:cs typeface="Arial" pitchFamily="34" charset="0"/>
              </a:rPr>
              <a:t>Андрић се пита да ли је смрт спас или нов почетак краја и указује на појаву смрти пре физичког нестанка са света.</a:t>
            </a:r>
          </a:p>
          <a:p>
            <a:r>
              <a:rPr lang="sr-Cyrl-CS" dirty="0" smtClean="0">
                <a:latin typeface="Arial" pitchFamily="34" charset="0"/>
                <a:cs typeface="Arial" pitchFamily="34" charset="0"/>
              </a:rPr>
              <a:t>Смрт га нагони на стварање, опирање и непристајање на заборав.</a:t>
            </a:r>
          </a:p>
          <a:p>
            <a:r>
              <a:rPr lang="sr-Cyrl-CS" dirty="0" smtClean="0">
                <a:latin typeface="Arial" pitchFamily="34" charset="0"/>
                <a:cs typeface="Arial" pitchFamily="34" charset="0"/>
              </a:rPr>
              <a:t>Својим делима Андрић је преварио смрт.</a:t>
            </a:r>
          </a:p>
          <a:p>
            <a:endParaRPr lang="en-US" dirty="0">
              <a:latin typeface="Arial" pitchFamily="34" charset="0"/>
              <a:cs typeface="Arial" pitchFamily="34" charset="0"/>
            </a:endParaRPr>
          </a:p>
        </p:txBody>
      </p:sp>
      <p:sp>
        <p:nvSpPr>
          <p:cNvPr id="4" name="Slide Number Placeholder 3"/>
          <p:cNvSpPr>
            <a:spLocks noGrp="1"/>
          </p:cNvSpPr>
          <p:nvPr>
            <p:ph type="sldNum" sz="quarter" idx="12"/>
          </p:nvPr>
        </p:nvSpPr>
        <p:spPr/>
        <p:txBody>
          <a:bodyPr/>
          <a:lstStyle/>
          <a:p>
            <a:fld id="{BB33B883-9F8E-48AE-A1F1-D511E46258C3}" type="slidenum">
              <a:rPr lang="en-US" smtClean="0"/>
              <a:pPr/>
              <a:t>28</a:t>
            </a:fld>
            <a:endParaRPr lang="en-US"/>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sr-Cyrl-CS" sz="3200" dirty="0" smtClean="0">
                <a:latin typeface="Arial" pitchFamily="34" charset="0"/>
                <a:cs typeface="Arial" pitchFamily="34" charset="0"/>
              </a:rPr>
              <a:t>3) Закључак</a:t>
            </a:r>
            <a:endParaRPr lang="en-US" sz="3200" dirty="0">
              <a:latin typeface="Arial" pitchFamily="34" charset="0"/>
              <a:cs typeface="Arial" pitchFamily="34" charset="0"/>
            </a:endParaRPr>
          </a:p>
        </p:txBody>
      </p:sp>
      <p:sp>
        <p:nvSpPr>
          <p:cNvPr id="3" name="Content Placeholder 2"/>
          <p:cNvSpPr>
            <a:spLocks noGrp="1"/>
          </p:cNvSpPr>
          <p:nvPr>
            <p:ph idx="1"/>
          </p:nvPr>
        </p:nvSpPr>
        <p:spPr/>
        <p:txBody>
          <a:bodyPr/>
          <a:lstStyle/>
          <a:p>
            <a:r>
              <a:rPr lang="sr-Cyrl-CS" dirty="0" smtClean="0">
                <a:latin typeface="Arial" pitchFamily="34" charset="0"/>
                <a:cs typeface="Arial" pitchFamily="34" charset="0"/>
              </a:rPr>
              <a:t>Андрићев доживљај света је противречан и контрадикторан, као што је – и као Човек и као писац – и сам Андрић био.</a:t>
            </a:r>
          </a:p>
          <a:p>
            <a:r>
              <a:rPr lang="sr-Cyrl-CS" dirty="0" smtClean="0">
                <a:latin typeface="Arial" pitchFamily="34" charset="0"/>
                <a:cs typeface="Arial" pitchFamily="34" charset="0"/>
              </a:rPr>
              <a:t>Објективан приступ и неопходна емпатија.</a:t>
            </a:r>
          </a:p>
          <a:p>
            <a:endParaRPr lang="sr-Cyrl-CS" dirty="0" smtClean="0">
              <a:latin typeface="Arial" pitchFamily="34" charset="0"/>
              <a:cs typeface="Arial" pitchFamily="34" charset="0"/>
            </a:endParaRPr>
          </a:p>
          <a:p>
            <a:endParaRPr lang="en-US" dirty="0"/>
          </a:p>
        </p:txBody>
      </p:sp>
      <p:sp>
        <p:nvSpPr>
          <p:cNvPr id="4" name="Slide Number Placeholder 3"/>
          <p:cNvSpPr>
            <a:spLocks noGrp="1"/>
          </p:cNvSpPr>
          <p:nvPr>
            <p:ph type="sldNum" sz="quarter" idx="12"/>
          </p:nvPr>
        </p:nvSpPr>
        <p:spPr/>
        <p:txBody>
          <a:bodyPr/>
          <a:lstStyle/>
          <a:p>
            <a:fld id="{BB33B883-9F8E-48AE-A1F1-D511E46258C3}" type="slidenum">
              <a:rPr lang="en-US" smtClean="0"/>
              <a:pPr/>
              <a:t>29</a:t>
            </a:fld>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sr-Cyrl-CS" sz="3200" dirty="0" smtClean="0">
                <a:latin typeface="Arial" pitchFamily="34" charset="0"/>
                <a:cs typeface="Arial" pitchFamily="34" charset="0"/>
              </a:rPr>
              <a:t>Садржај рада</a:t>
            </a:r>
            <a:endParaRPr lang="en-US" sz="3200" dirty="0">
              <a:latin typeface="Arial" pitchFamily="34" charset="0"/>
              <a:cs typeface="Arial" pitchFamily="34" charset="0"/>
            </a:endParaRPr>
          </a:p>
        </p:txBody>
      </p:sp>
      <p:sp>
        <p:nvSpPr>
          <p:cNvPr id="3" name="Content Placeholder 2"/>
          <p:cNvSpPr>
            <a:spLocks noGrp="1"/>
          </p:cNvSpPr>
          <p:nvPr>
            <p:ph idx="1"/>
          </p:nvPr>
        </p:nvSpPr>
        <p:spPr/>
        <p:txBody>
          <a:bodyPr/>
          <a:lstStyle/>
          <a:p>
            <a:pPr marL="514350" indent="-514350">
              <a:buFont typeface="+mj-lt"/>
              <a:buAutoNum type="arabicParenR"/>
            </a:pPr>
            <a:r>
              <a:rPr lang="sr-Cyrl-CS" dirty="0" smtClean="0">
                <a:latin typeface="Arial" pitchFamily="34" charset="0"/>
                <a:cs typeface="Arial" pitchFamily="34" charset="0"/>
              </a:rPr>
              <a:t>Увод</a:t>
            </a:r>
          </a:p>
          <a:p>
            <a:pPr marL="514350" indent="-514350">
              <a:buFont typeface="+mj-lt"/>
              <a:buAutoNum type="arabicParenR"/>
            </a:pPr>
            <a:r>
              <a:rPr lang="sr-Cyrl-CS" dirty="0" smtClean="0">
                <a:latin typeface="Arial" pitchFamily="34" charset="0"/>
                <a:cs typeface="Arial" pitchFamily="34" charset="0"/>
              </a:rPr>
              <a:t>Анализа грађе</a:t>
            </a:r>
          </a:p>
          <a:p>
            <a:pPr marL="514350" indent="-514350">
              <a:buFont typeface="+mj-lt"/>
              <a:buAutoNum type="arabicParenR"/>
            </a:pPr>
            <a:r>
              <a:rPr lang="sr-Cyrl-CS" dirty="0" smtClean="0">
                <a:latin typeface="Arial" pitchFamily="34" charset="0"/>
                <a:cs typeface="Arial" pitchFamily="34" charset="0"/>
              </a:rPr>
              <a:t>Закључак</a:t>
            </a:r>
          </a:p>
          <a:p>
            <a:pPr marL="514350" indent="-514350">
              <a:buFont typeface="+mj-lt"/>
              <a:buAutoNum type="arabicParenR"/>
            </a:pPr>
            <a:r>
              <a:rPr lang="sr-Cyrl-CS" dirty="0" smtClean="0">
                <a:latin typeface="Arial" pitchFamily="34" charset="0"/>
                <a:cs typeface="Arial" pitchFamily="34" charset="0"/>
              </a:rPr>
              <a:t>Извори и литература</a:t>
            </a:r>
            <a:endParaRPr lang="en-US" dirty="0">
              <a:latin typeface="Arial" pitchFamily="34" charset="0"/>
              <a:cs typeface="Arial" pitchFamily="34" charset="0"/>
            </a:endParaRPr>
          </a:p>
        </p:txBody>
      </p:sp>
      <p:sp>
        <p:nvSpPr>
          <p:cNvPr id="4" name="Slide Number Placeholder 3"/>
          <p:cNvSpPr>
            <a:spLocks noGrp="1"/>
          </p:cNvSpPr>
          <p:nvPr>
            <p:ph type="sldNum" sz="quarter" idx="12"/>
          </p:nvPr>
        </p:nvSpPr>
        <p:spPr/>
        <p:txBody>
          <a:bodyPr/>
          <a:lstStyle/>
          <a:p>
            <a:fld id="{BB33B883-9F8E-48AE-A1F1-D511E46258C3}" type="slidenum">
              <a:rPr lang="en-US" smtClean="0"/>
              <a:pPr/>
              <a:t>3</a:t>
            </a:fld>
            <a:endParaRPr lang="en-US"/>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sr-Cyrl-CS" dirty="0" smtClean="0">
                <a:latin typeface="Arial" pitchFamily="34" charset="0"/>
                <a:cs typeface="Arial" pitchFamily="34" charset="0"/>
              </a:rPr>
              <a:t>Преплићу се: субјективно и објективно, наука и љубав, разум и срце, знање и осећања.</a:t>
            </a:r>
            <a:endParaRPr lang="en-US" dirty="0" smtClean="0">
              <a:latin typeface="Arial" pitchFamily="34" charset="0"/>
              <a:cs typeface="Arial" pitchFamily="34" charset="0"/>
            </a:endParaRPr>
          </a:p>
          <a:p>
            <a:endParaRPr lang="en-US" dirty="0"/>
          </a:p>
        </p:txBody>
      </p:sp>
      <p:sp>
        <p:nvSpPr>
          <p:cNvPr id="4" name="Slide Number Placeholder 3"/>
          <p:cNvSpPr>
            <a:spLocks noGrp="1"/>
          </p:cNvSpPr>
          <p:nvPr>
            <p:ph type="sldNum" sz="quarter" idx="12"/>
          </p:nvPr>
        </p:nvSpPr>
        <p:spPr/>
        <p:txBody>
          <a:bodyPr/>
          <a:lstStyle/>
          <a:p>
            <a:fld id="{BB33B883-9F8E-48AE-A1F1-D511E46258C3}" type="slidenum">
              <a:rPr lang="en-US" smtClean="0"/>
              <a:pPr/>
              <a:t>30</a:t>
            </a:fld>
            <a:endParaRPr lang="en-US"/>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endParaRPr lang="en-US" sz="3200" dirty="0">
              <a:latin typeface="Arial" pitchFamily="34" charset="0"/>
              <a:cs typeface="Arial" pitchFamily="34" charset="0"/>
            </a:endParaRPr>
          </a:p>
        </p:txBody>
      </p:sp>
      <p:sp>
        <p:nvSpPr>
          <p:cNvPr id="3" name="Content Placeholder 2"/>
          <p:cNvSpPr>
            <a:spLocks noGrp="1"/>
          </p:cNvSpPr>
          <p:nvPr>
            <p:ph idx="1"/>
          </p:nvPr>
        </p:nvSpPr>
        <p:spPr/>
        <p:txBody>
          <a:bodyPr/>
          <a:lstStyle/>
          <a:p>
            <a:r>
              <a:rPr lang="sr-Cyrl-CS" dirty="0" smtClean="0">
                <a:latin typeface="Arial" pitchFamily="34" charset="0"/>
                <a:cs typeface="Arial" pitchFamily="34" charset="0"/>
              </a:rPr>
              <a:t>Бити Човек значи живети, значи опирати се смрти, забораву, пролазности, опирати се доживљајима који нас косе. Понори су замке постављени читавом стазом којој корачамо, али на нама је да их заобилазимо, да у њима, ако и паднемо, не останемо.</a:t>
            </a:r>
            <a:endParaRPr lang="en-US" dirty="0">
              <a:latin typeface="Arial" pitchFamily="34" charset="0"/>
              <a:cs typeface="Arial" pitchFamily="34" charset="0"/>
            </a:endParaRPr>
          </a:p>
        </p:txBody>
      </p:sp>
      <p:sp>
        <p:nvSpPr>
          <p:cNvPr id="4" name="Slide Number Placeholder 3"/>
          <p:cNvSpPr>
            <a:spLocks noGrp="1"/>
          </p:cNvSpPr>
          <p:nvPr>
            <p:ph type="sldNum" sz="quarter" idx="12"/>
          </p:nvPr>
        </p:nvSpPr>
        <p:spPr/>
        <p:txBody>
          <a:bodyPr/>
          <a:lstStyle/>
          <a:p>
            <a:fld id="{BB33B883-9F8E-48AE-A1F1-D511E46258C3}" type="slidenum">
              <a:rPr lang="en-US" smtClean="0"/>
              <a:pPr/>
              <a:t>31</a:t>
            </a:fld>
            <a:endParaRPr lang="en-US"/>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sr-Cyrl-CS" dirty="0" smtClean="0">
                <a:latin typeface="Arial" pitchFamily="34" charset="0"/>
                <a:cs typeface="Arial" pitchFamily="34" charset="0"/>
              </a:rPr>
              <a:t>Свет је спој светла и таме, добра и зла, среће и туге, а победа је, ипак, могућа – сетимо се увек Андрића, сетимо се </a:t>
            </a:r>
            <a:r>
              <a:rPr lang="sr-Cyrl-CS" cap="small" dirty="0" smtClean="0">
                <a:latin typeface="Arial" pitchFamily="34" charset="0"/>
                <a:cs typeface="Arial" pitchFamily="34" charset="0"/>
              </a:rPr>
              <a:t>Знакова поред пута</a:t>
            </a:r>
            <a:r>
              <a:rPr lang="sr-Cyrl-CS" i="1" cap="small" dirty="0" smtClean="0">
                <a:latin typeface="Arial" pitchFamily="34" charset="0"/>
                <a:cs typeface="Arial" pitchFamily="34" charset="0"/>
              </a:rPr>
              <a:t>.</a:t>
            </a:r>
            <a:endParaRPr lang="en-US" dirty="0" smtClean="0">
              <a:latin typeface="Arial" pitchFamily="34" charset="0"/>
              <a:cs typeface="Arial" pitchFamily="34" charset="0"/>
            </a:endParaRPr>
          </a:p>
          <a:p>
            <a:endParaRPr lang="en-US" dirty="0"/>
          </a:p>
        </p:txBody>
      </p:sp>
      <p:sp>
        <p:nvSpPr>
          <p:cNvPr id="4" name="Slide Number Placeholder 3"/>
          <p:cNvSpPr>
            <a:spLocks noGrp="1"/>
          </p:cNvSpPr>
          <p:nvPr>
            <p:ph type="sldNum" sz="quarter" idx="12"/>
          </p:nvPr>
        </p:nvSpPr>
        <p:spPr/>
        <p:txBody>
          <a:bodyPr/>
          <a:lstStyle/>
          <a:p>
            <a:fld id="{BB33B883-9F8E-48AE-A1F1-D511E46258C3}" type="slidenum">
              <a:rPr lang="en-US" smtClean="0"/>
              <a:pPr/>
              <a:t>32</a:t>
            </a:fld>
            <a:endParaRPr lang="en-US"/>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endParaRPr lang="en-US" sz="3200" dirty="0">
              <a:latin typeface="Arial" pitchFamily="34" charset="0"/>
              <a:cs typeface="Arial" pitchFamily="34" charset="0"/>
            </a:endParaRPr>
          </a:p>
        </p:txBody>
      </p:sp>
      <p:sp>
        <p:nvSpPr>
          <p:cNvPr id="3" name="Content Placeholder 2"/>
          <p:cNvSpPr>
            <a:spLocks noGrp="1"/>
          </p:cNvSpPr>
          <p:nvPr>
            <p:ph idx="1"/>
          </p:nvPr>
        </p:nvSpPr>
        <p:spPr/>
        <p:txBody>
          <a:bodyPr>
            <a:normAutofit/>
          </a:bodyPr>
          <a:lstStyle/>
          <a:p>
            <a:r>
              <a:rPr lang="sr-Cyrl-CS" dirty="0" smtClean="0"/>
              <a:t>„</a:t>
            </a:r>
            <a:r>
              <a:rPr lang="sr-Cyrl-CS" dirty="0" smtClean="0">
                <a:latin typeface="Arial" pitchFamily="34" charset="0"/>
                <a:cs typeface="Arial" pitchFamily="34" charset="0"/>
              </a:rPr>
              <a:t>Ја сам понекад силазио у поноре за које не налазим имена ни храбрости да их опишем. </a:t>
            </a:r>
            <a:r>
              <a:rPr lang="en-US" dirty="0" smtClean="0">
                <a:latin typeface="Arial" pitchFamily="34" charset="0"/>
                <a:cs typeface="Arial" pitchFamily="34" charset="0"/>
              </a:rPr>
              <a:t>[</a:t>
            </a:r>
            <a:r>
              <a:rPr lang="sr-Cyrl-CS" dirty="0" smtClean="0">
                <a:latin typeface="Arial" pitchFamily="34" charset="0"/>
                <a:cs typeface="Arial" pitchFamily="34" charset="0"/>
              </a:rPr>
              <a:t>...</a:t>
            </a:r>
            <a:r>
              <a:rPr lang="en-US" dirty="0" smtClean="0">
                <a:latin typeface="Arial" pitchFamily="34" charset="0"/>
                <a:cs typeface="Arial" pitchFamily="34" charset="0"/>
              </a:rPr>
              <a:t>]</a:t>
            </a:r>
            <a:r>
              <a:rPr lang="sr-Cyrl-CS" dirty="0" smtClean="0">
                <a:latin typeface="Arial" pitchFamily="34" charset="0"/>
                <a:cs typeface="Arial" pitchFamily="34" charset="0"/>
              </a:rPr>
              <a:t> И све нека је просто, само да једног дана не останем заувек у неком од тих понора</a:t>
            </a:r>
            <a:r>
              <a:rPr lang="en-US" dirty="0" smtClean="0">
                <a:latin typeface="Arial" pitchFamily="34" charset="0"/>
                <a:cs typeface="Arial" pitchFamily="34" charset="0"/>
              </a:rPr>
              <a:t>”</a:t>
            </a:r>
            <a:r>
              <a:rPr lang="sr-Cyrl-CS" dirty="0" smtClean="0">
                <a:latin typeface="Arial" pitchFamily="34" charset="0"/>
                <a:cs typeface="Arial" pitchFamily="34" charset="0"/>
              </a:rPr>
              <a:t> (Андрић 2007: 180).</a:t>
            </a:r>
            <a:endParaRPr lang="en-US" dirty="0" smtClean="0">
              <a:latin typeface="Arial" pitchFamily="34" charset="0"/>
              <a:cs typeface="Arial" pitchFamily="34" charset="0"/>
            </a:endParaRPr>
          </a:p>
          <a:p>
            <a:endParaRPr lang="en-US" dirty="0"/>
          </a:p>
        </p:txBody>
      </p:sp>
      <p:sp>
        <p:nvSpPr>
          <p:cNvPr id="4" name="Slide Number Placeholder 3"/>
          <p:cNvSpPr>
            <a:spLocks noGrp="1"/>
          </p:cNvSpPr>
          <p:nvPr>
            <p:ph type="sldNum" sz="quarter" idx="12"/>
          </p:nvPr>
        </p:nvSpPr>
        <p:spPr/>
        <p:txBody>
          <a:bodyPr/>
          <a:lstStyle/>
          <a:p>
            <a:fld id="{BB33B883-9F8E-48AE-A1F1-D511E46258C3}" type="slidenum">
              <a:rPr lang="en-US" smtClean="0"/>
              <a:pPr/>
              <a:t>33</a:t>
            </a:fld>
            <a:endParaRPr lang="en-US"/>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sr-Cyrl-CS" sz="3200" dirty="0" smtClean="0">
                <a:latin typeface="Arial" pitchFamily="34" charset="0"/>
                <a:cs typeface="Arial" pitchFamily="34" charset="0"/>
              </a:rPr>
              <a:t>4) Извори и литература</a:t>
            </a:r>
            <a:br>
              <a:rPr lang="sr-Cyrl-CS" sz="3200" dirty="0" smtClean="0">
                <a:latin typeface="Arial" pitchFamily="34" charset="0"/>
                <a:cs typeface="Arial" pitchFamily="34" charset="0"/>
              </a:rPr>
            </a:br>
            <a:r>
              <a:rPr lang="sr-Cyrl-CS" sz="3200" dirty="0" smtClean="0">
                <a:latin typeface="Arial" pitchFamily="34" charset="0"/>
                <a:cs typeface="Arial" pitchFamily="34" charset="0"/>
              </a:rPr>
              <a:t>Извори</a:t>
            </a:r>
            <a:endParaRPr lang="en-US" sz="3200" dirty="0">
              <a:latin typeface="Arial" pitchFamily="34" charset="0"/>
              <a:cs typeface="Arial" pitchFamily="34" charset="0"/>
            </a:endParaRPr>
          </a:p>
        </p:txBody>
      </p:sp>
      <p:sp>
        <p:nvSpPr>
          <p:cNvPr id="3" name="Content Placeholder 2"/>
          <p:cNvSpPr>
            <a:spLocks noGrp="1"/>
          </p:cNvSpPr>
          <p:nvPr>
            <p:ph idx="1"/>
          </p:nvPr>
        </p:nvSpPr>
        <p:spPr/>
        <p:txBody>
          <a:bodyPr>
            <a:normAutofit/>
          </a:bodyPr>
          <a:lstStyle/>
          <a:p>
            <a:r>
              <a:rPr lang="sr-Cyrl-CS" dirty="0" smtClean="0">
                <a:latin typeface="Arial" pitchFamily="34" charset="0"/>
                <a:cs typeface="Arial" pitchFamily="34" charset="0"/>
              </a:rPr>
              <a:t>Андрић 1995: Иво Андрић, </a:t>
            </a:r>
            <a:r>
              <a:rPr lang="sr-Cyrl-CS" i="1" dirty="0" smtClean="0">
                <a:latin typeface="Arial" pitchFamily="34" charset="0"/>
                <a:cs typeface="Arial" pitchFamily="34" charset="0"/>
              </a:rPr>
              <a:t>Ex Ponto</a:t>
            </a:r>
            <a:r>
              <a:rPr lang="sr-Cyrl-CS" dirty="0" smtClean="0">
                <a:latin typeface="Arial" pitchFamily="34" charset="0"/>
                <a:cs typeface="Arial" pitchFamily="34" charset="0"/>
              </a:rPr>
              <a:t>. Београд: Књига Комерц (Београд: МД Штампа), 85.</a:t>
            </a:r>
            <a:r>
              <a:rPr lang="en-US" dirty="0" smtClean="0">
                <a:latin typeface="Arial" pitchFamily="34" charset="0"/>
                <a:cs typeface="Arial" pitchFamily="34" charset="0"/>
              </a:rPr>
              <a:t> </a:t>
            </a:r>
          </a:p>
          <a:p>
            <a:r>
              <a:rPr lang="sr-Cyrl-CS" dirty="0" smtClean="0">
                <a:latin typeface="Arial" pitchFamily="34" charset="0"/>
                <a:cs typeface="Arial" pitchFamily="34" charset="0"/>
              </a:rPr>
              <a:t>Андрић 2007: Иво Андрић, </a:t>
            </a:r>
            <a:r>
              <a:rPr lang="sr-Cyrl-CS" i="1" dirty="0" smtClean="0">
                <a:latin typeface="Arial" pitchFamily="34" charset="0"/>
                <a:cs typeface="Arial" pitchFamily="34" charset="0"/>
              </a:rPr>
              <a:t>Знакови поред пута</a:t>
            </a:r>
            <a:r>
              <a:rPr lang="sr-Cyrl-CS" dirty="0" smtClean="0">
                <a:latin typeface="Arial" pitchFamily="34" charset="0"/>
                <a:cs typeface="Arial" pitchFamily="34" charset="0"/>
              </a:rPr>
              <a:t>. Београд: Просвета (Суботица: Ротографика), 624.</a:t>
            </a:r>
            <a:endParaRPr lang="en-US" dirty="0" smtClean="0">
              <a:latin typeface="Arial" pitchFamily="34" charset="0"/>
              <a:cs typeface="Arial" pitchFamily="34" charset="0"/>
            </a:endParaRPr>
          </a:p>
        </p:txBody>
      </p:sp>
      <p:sp>
        <p:nvSpPr>
          <p:cNvPr id="4" name="Slide Number Placeholder 3"/>
          <p:cNvSpPr>
            <a:spLocks noGrp="1"/>
          </p:cNvSpPr>
          <p:nvPr>
            <p:ph type="sldNum" sz="quarter" idx="12"/>
          </p:nvPr>
        </p:nvSpPr>
        <p:spPr/>
        <p:txBody>
          <a:bodyPr/>
          <a:lstStyle/>
          <a:p>
            <a:fld id="{BB33B883-9F8E-48AE-A1F1-D511E46258C3}" type="slidenum">
              <a:rPr lang="en-US" smtClean="0"/>
              <a:pPr/>
              <a:t>34</a:t>
            </a:fld>
            <a:endParaRPr lang="en-US"/>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sr-Cyrl-CS" dirty="0" smtClean="0">
                <a:latin typeface="Arial" pitchFamily="34" charset="0"/>
                <a:cs typeface="Arial" pitchFamily="34" charset="0"/>
              </a:rPr>
              <a:t>А</a:t>
            </a:r>
            <a:r>
              <a:rPr lang="sr-Latn-CS" dirty="0" smtClean="0">
                <a:latin typeface="Arial" pitchFamily="34" charset="0"/>
                <a:cs typeface="Arial" pitchFamily="34" charset="0"/>
              </a:rPr>
              <a:t>ndrić</a:t>
            </a:r>
            <a:r>
              <a:rPr lang="sr-Cyrl-CS" dirty="0" smtClean="0">
                <a:latin typeface="Arial" pitchFamily="34" charset="0"/>
                <a:cs typeface="Arial" pitchFamily="34" charset="0"/>
              </a:rPr>
              <a:t> 2014:</a:t>
            </a:r>
            <a:r>
              <a:rPr lang="sr-Cyrl-CS" b="1" dirty="0" smtClean="0">
                <a:latin typeface="Arial" pitchFamily="34" charset="0"/>
                <a:cs typeface="Arial" pitchFamily="34" charset="0"/>
              </a:rPr>
              <a:t> </a:t>
            </a:r>
            <a:r>
              <a:rPr lang="sr-Latn-CS" dirty="0" smtClean="0">
                <a:latin typeface="Arial" pitchFamily="34" charset="0"/>
                <a:cs typeface="Arial" pitchFamily="34" charset="0"/>
              </a:rPr>
              <a:t>Ivo Andrić</a:t>
            </a:r>
            <a:r>
              <a:rPr lang="sr-Cyrl-CS" dirty="0" smtClean="0">
                <a:latin typeface="Arial" pitchFamily="34" charset="0"/>
                <a:cs typeface="Arial" pitchFamily="34" charset="0"/>
              </a:rPr>
              <a:t> „</a:t>
            </a:r>
            <a:r>
              <a:rPr lang="sr-Latn-CS" dirty="0" smtClean="0">
                <a:latin typeface="Arial" pitchFamily="34" charset="0"/>
                <a:cs typeface="Arial" pitchFamily="34" charset="0"/>
              </a:rPr>
              <a:t>Travnička hronika</a:t>
            </a:r>
            <a:r>
              <a:rPr lang="sr-Cyrl-CS" dirty="0" smtClean="0">
                <a:latin typeface="Arial" pitchFamily="34" charset="0"/>
                <a:cs typeface="Arial" pitchFamily="34" charset="0"/>
              </a:rPr>
              <a:t>“, </a:t>
            </a:r>
            <a:r>
              <a:rPr lang="sr-Latn-CS" dirty="0" smtClean="0">
                <a:latin typeface="Arial" pitchFamily="34" charset="0"/>
                <a:cs typeface="Arial" pitchFamily="34" charset="0"/>
              </a:rPr>
              <a:t>u</a:t>
            </a:r>
            <a:r>
              <a:rPr lang="sr-Cyrl-CS" dirty="0" smtClean="0">
                <a:latin typeface="Arial" pitchFamily="34" charset="0"/>
                <a:cs typeface="Arial" pitchFamily="34" charset="0"/>
              </a:rPr>
              <a:t>: </a:t>
            </a:r>
            <a:r>
              <a:rPr lang="sr-Latn-CS" dirty="0" smtClean="0">
                <a:latin typeface="Arial" pitchFamily="34" charset="0"/>
                <a:cs typeface="Arial" pitchFamily="34" charset="0"/>
              </a:rPr>
              <a:t>Ivo Andrić</a:t>
            </a:r>
            <a:r>
              <a:rPr lang="sr-Cyrl-CS" dirty="0" smtClean="0">
                <a:latin typeface="Arial" pitchFamily="34" charset="0"/>
                <a:cs typeface="Arial" pitchFamily="34" charset="0"/>
              </a:rPr>
              <a:t>, </a:t>
            </a:r>
            <a:r>
              <a:rPr lang="sr-Latn-CS" i="1" dirty="0" smtClean="0">
                <a:latin typeface="Arial" pitchFamily="34" charset="0"/>
                <a:cs typeface="Arial" pitchFamily="34" charset="0"/>
              </a:rPr>
              <a:t>Romani</a:t>
            </a:r>
            <a:r>
              <a:rPr lang="sr-Cyrl-CS" dirty="0" smtClean="0">
                <a:latin typeface="Arial" pitchFamily="34" charset="0"/>
                <a:cs typeface="Arial" pitchFamily="34" charset="0"/>
              </a:rPr>
              <a:t>. </a:t>
            </a:r>
            <a:r>
              <a:rPr lang="sr-Latn-CS" dirty="0" smtClean="0">
                <a:latin typeface="Arial" pitchFamily="34" charset="0"/>
                <a:cs typeface="Arial" pitchFamily="34" charset="0"/>
              </a:rPr>
              <a:t>Beograd</a:t>
            </a:r>
            <a:r>
              <a:rPr lang="sr-Cyrl-CS" dirty="0" smtClean="0">
                <a:latin typeface="Arial" pitchFamily="34" charset="0"/>
                <a:cs typeface="Arial" pitchFamily="34" charset="0"/>
              </a:rPr>
              <a:t>: </a:t>
            </a:r>
            <a:r>
              <a:rPr lang="sr-Latn-CS" dirty="0" smtClean="0">
                <a:latin typeface="Arial" pitchFamily="34" charset="0"/>
                <a:cs typeface="Arial" pitchFamily="34" charset="0"/>
              </a:rPr>
              <a:t>Laguna</a:t>
            </a:r>
            <a:r>
              <a:rPr lang="sr-Cyrl-CS" dirty="0" smtClean="0">
                <a:latin typeface="Arial" pitchFamily="34" charset="0"/>
                <a:cs typeface="Arial" pitchFamily="34" charset="0"/>
              </a:rPr>
              <a:t>, 9-319.</a:t>
            </a:r>
            <a:endParaRPr lang="en-US" dirty="0" smtClean="0">
              <a:latin typeface="Arial" pitchFamily="34" charset="0"/>
              <a:cs typeface="Arial" pitchFamily="34" charset="0"/>
            </a:endParaRPr>
          </a:p>
          <a:p>
            <a:endParaRPr lang="en-US" dirty="0"/>
          </a:p>
        </p:txBody>
      </p:sp>
      <p:sp>
        <p:nvSpPr>
          <p:cNvPr id="4" name="Slide Number Placeholder 3"/>
          <p:cNvSpPr>
            <a:spLocks noGrp="1"/>
          </p:cNvSpPr>
          <p:nvPr>
            <p:ph type="sldNum" sz="quarter" idx="12"/>
          </p:nvPr>
        </p:nvSpPr>
        <p:spPr/>
        <p:txBody>
          <a:bodyPr/>
          <a:lstStyle/>
          <a:p>
            <a:fld id="{BB33B883-9F8E-48AE-A1F1-D511E46258C3}" type="slidenum">
              <a:rPr lang="en-US" smtClean="0"/>
              <a:pPr/>
              <a:t>35</a:t>
            </a:fld>
            <a:endParaRPr lang="en-US"/>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ru-RU" dirty="0" smtClean="0">
                <a:latin typeface="Arial" pitchFamily="34" charset="0"/>
                <a:cs typeface="Arial" pitchFamily="34" charset="0"/>
              </a:rPr>
              <a:t>Петковић-Дис 2003: Владислав Петковић Дис „Тамница“, </a:t>
            </a:r>
            <a:r>
              <a:rPr lang="sr-Cyrl-CS" dirty="0" smtClean="0">
                <a:latin typeface="Arial" pitchFamily="34" charset="0"/>
                <a:cs typeface="Arial" pitchFamily="34" charset="0"/>
              </a:rPr>
              <a:t>у</a:t>
            </a:r>
            <a:r>
              <a:rPr lang="ru-RU" dirty="0" smtClean="0">
                <a:latin typeface="Arial" pitchFamily="34" charset="0"/>
                <a:cs typeface="Arial" pitchFamily="34" charset="0"/>
              </a:rPr>
              <a:t>: Владислав Петковић Дис, </a:t>
            </a:r>
            <a:r>
              <a:rPr lang="ru-RU" i="1" dirty="0" smtClean="0">
                <a:latin typeface="Arial" pitchFamily="34" charset="0"/>
                <a:cs typeface="Arial" pitchFamily="34" charset="0"/>
              </a:rPr>
              <a:t>Изабране песме</a:t>
            </a:r>
            <a:r>
              <a:rPr lang="ru-RU" dirty="0" smtClean="0">
                <a:latin typeface="Arial" pitchFamily="34" charset="0"/>
                <a:cs typeface="Arial" pitchFamily="34" charset="0"/>
              </a:rPr>
              <a:t>. Приредио Слободан Владушић.  Сремски Карловци; Нови Сад: Издавачка књижарница Зорана Стојановића, 33-34.</a:t>
            </a:r>
            <a:endParaRPr lang="en-US" dirty="0" smtClean="0">
              <a:latin typeface="Arial" pitchFamily="34" charset="0"/>
              <a:cs typeface="Arial" pitchFamily="34" charset="0"/>
            </a:endParaRPr>
          </a:p>
          <a:p>
            <a:endParaRPr lang="en-US" dirty="0"/>
          </a:p>
        </p:txBody>
      </p:sp>
      <p:sp>
        <p:nvSpPr>
          <p:cNvPr id="4" name="Slide Number Placeholder 3"/>
          <p:cNvSpPr>
            <a:spLocks noGrp="1"/>
          </p:cNvSpPr>
          <p:nvPr>
            <p:ph type="sldNum" sz="quarter" idx="12"/>
          </p:nvPr>
        </p:nvSpPr>
        <p:spPr/>
        <p:txBody>
          <a:bodyPr/>
          <a:lstStyle/>
          <a:p>
            <a:fld id="{BB33B883-9F8E-48AE-A1F1-D511E46258C3}" type="slidenum">
              <a:rPr lang="en-US" smtClean="0"/>
              <a:pPr/>
              <a:t>36</a:t>
            </a:fld>
            <a:endParaRPr lang="en-US"/>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Cyrl-CS" dirty="0" smtClean="0"/>
              <a:t>Литература</a:t>
            </a:r>
            <a:endParaRPr lang="en-US" dirty="0"/>
          </a:p>
        </p:txBody>
      </p:sp>
      <p:sp>
        <p:nvSpPr>
          <p:cNvPr id="3" name="Content Placeholder 2"/>
          <p:cNvSpPr>
            <a:spLocks noGrp="1"/>
          </p:cNvSpPr>
          <p:nvPr>
            <p:ph idx="1"/>
          </p:nvPr>
        </p:nvSpPr>
        <p:spPr/>
        <p:txBody>
          <a:bodyPr/>
          <a:lstStyle/>
          <a:p>
            <a:r>
              <a:rPr lang="sr-Cyrl-CS" dirty="0" smtClean="0">
                <a:latin typeface="Arial" pitchFamily="34" charset="0"/>
                <a:cs typeface="Arial" pitchFamily="34" charset="0"/>
              </a:rPr>
              <a:t>Велмар Јанковић 2013: Светлана Велмар Јанковић „Иво Андрић“, у: Светлана Велмар-Јанковић, </a:t>
            </a:r>
            <a:r>
              <a:rPr lang="sr-Cyrl-CS" i="1" dirty="0" smtClean="0">
                <a:latin typeface="Arial" pitchFamily="34" charset="0"/>
                <a:cs typeface="Arial" pitchFamily="34" charset="0"/>
              </a:rPr>
              <a:t>Сродници</a:t>
            </a:r>
            <a:r>
              <a:rPr lang="sr-Cyrl-CS" dirty="0" smtClean="0">
                <a:latin typeface="Arial" pitchFamily="34" charset="0"/>
                <a:cs typeface="Arial" pitchFamily="34" charset="0"/>
              </a:rPr>
              <a:t>. Нови Сад: Издавачки центар Матице српске (Нови Сад: Будућност), 39-56.</a:t>
            </a:r>
            <a:endParaRPr lang="en-US" dirty="0" smtClean="0">
              <a:latin typeface="Arial" pitchFamily="34" charset="0"/>
              <a:cs typeface="Arial" pitchFamily="34" charset="0"/>
            </a:endParaRPr>
          </a:p>
          <a:p>
            <a:endParaRPr lang="en-US" dirty="0"/>
          </a:p>
        </p:txBody>
      </p:sp>
      <p:sp>
        <p:nvSpPr>
          <p:cNvPr id="4" name="Slide Number Placeholder 3"/>
          <p:cNvSpPr>
            <a:spLocks noGrp="1"/>
          </p:cNvSpPr>
          <p:nvPr>
            <p:ph type="sldNum" sz="quarter" idx="12"/>
          </p:nvPr>
        </p:nvSpPr>
        <p:spPr/>
        <p:txBody>
          <a:bodyPr/>
          <a:lstStyle/>
          <a:p>
            <a:fld id="{BB33B883-9F8E-48AE-A1F1-D511E46258C3}" type="slidenum">
              <a:rPr lang="en-US" smtClean="0"/>
              <a:pPr/>
              <a:t>37</a:t>
            </a:fld>
            <a:endParaRPr lang="en-US"/>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ru-RU" dirty="0" smtClean="0">
                <a:latin typeface="Arial" pitchFamily="34" charset="0"/>
                <a:cs typeface="Arial" pitchFamily="34" charset="0"/>
              </a:rPr>
              <a:t>Гордић 2011: Славко Гордић „Трагично, хуморно и поетско у Андрићевом приповедном свету“, </a:t>
            </a:r>
            <a:r>
              <a:rPr lang="sr-Cyrl-CS" dirty="0" smtClean="0">
                <a:latin typeface="Arial" pitchFamily="34" charset="0"/>
                <a:cs typeface="Arial" pitchFamily="34" charset="0"/>
              </a:rPr>
              <a:t>у</a:t>
            </a:r>
            <a:r>
              <a:rPr lang="ru-RU" dirty="0" smtClean="0">
                <a:latin typeface="Arial" pitchFamily="34" charset="0"/>
                <a:cs typeface="Arial" pitchFamily="34" charset="0"/>
              </a:rPr>
              <a:t>: Андрић, Иво, </a:t>
            </a:r>
            <a:r>
              <a:rPr lang="ru-RU" i="1" dirty="0" smtClean="0">
                <a:latin typeface="Arial" pitchFamily="34" charset="0"/>
                <a:cs typeface="Arial" pitchFamily="34" charset="0"/>
              </a:rPr>
              <a:t>Иво Андрић 2</a:t>
            </a:r>
            <a:r>
              <a:rPr lang="ru-RU" dirty="0" smtClean="0">
                <a:latin typeface="Arial" pitchFamily="34" charset="0"/>
                <a:cs typeface="Arial" pitchFamily="34" charset="0"/>
              </a:rPr>
              <a:t>. Приредио Гордић Славко. Нови Сад: Издавачки центар Матице српске, 17.</a:t>
            </a:r>
            <a:endParaRPr lang="en-US" dirty="0" smtClean="0">
              <a:latin typeface="Arial" pitchFamily="34" charset="0"/>
              <a:cs typeface="Arial" pitchFamily="34" charset="0"/>
            </a:endParaRPr>
          </a:p>
          <a:p>
            <a:endParaRPr lang="en-US" dirty="0"/>
          </a:p>
        </p:txBody>
      </p:sp>
      <p:sp>
        <p:nvSpPr>
          <p:cNvPr id="4" name="Slide Number Placeholder 3"/>
          <p:cNvSpPr>
            <a:spLocks noGrp="1"/>
          </p:cNvSpPr>
          <p:nvPr>
            <p:ph type="sldNum" sz="quarter" idx="12"/>
          </p:nvPr>
        </p:nvSpPr>
        <p:spPr/>
        <p:txBody>
          <a:bodyPr/>
          <a:lstStyle/>
          <a:p>
            <a:fld id="{BB33B883-9F8E-48AE-A1F1-D511E46258C3}" type="slidenum">
              <a:rPr lang="en-US" smtClean="0"/>
              <a:pPr/>
              <a:t>38</a:t>
            </a:fld>
            <a:endParaRPr lang="en-US"/>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sr-Cyrl-CS" dirty="0" smtClean="0">
                <a:latin typeface="Arial" pitchFamily="34" charset="0"/>
                <a:cs typeface="Arial" pitchFamily="34" charset="0"/>
              </a:rPr>
              <a:t>Гордић 2013:</a:t>
            </a:r>
            <a:r>
              <a:rPr lang="sr-Cyrl-CS" b="1" dirty="0" smtClean="0">
                <a:latin typeface="Arial" pitchFamily="34" charset="0"/>
                <a:cs typeface="Arial" pitchFamily="34" charset="0"/>
              </a:rPr>
              <a:t> </a:t>
            </a:r>
            <a:r>
              <a:rPr lang="sr-Cyrl-CS" dirty="0" smtClean="0">
                <a:latin typeface="Arial" pitchFamily="34" charset="0"/>
                <a:cs typeface="Arial" pitchFamily="34" charset="0"/>
              </a:rPr>
              <a:t>Славко Гордић, </a:t>
            </a:r>
            <a:r>
              <a:rPr lang="sr-Cyrl-CS" i="1" dirty="0" smtClean="0">
                <a:latin typeface="Arial" pitchFamily="34" charset="0"/>
                <a:cs typeface="Arial" pitchFamily="34" charset="0"/>
              </a:rPr>
              <a:t>Огледи о Иви Андрићу.</a:t>
            </a:r>
            <a:r>
              <a:rPr lang="sr-Cyrl-CS" dirty="0" smtClean="0">
                <a:latin typeface="Arial" pitchFamily="34" charset="0"/>
                <a:cs typeface="Arial" pitchFamily="34" charset="0"/>
              </a:rPr>
              <a:t> Нови Сад: Академска књига (Нови Сад: Будућност), 184.</a:t>
            </a:r>
            <a:endParaRPr lang="en-US" dirty="0" smtClean="0">
              <a:latin typeface="Arial" pitchFamily="34" charset="0"/>
              <a:cs typeface="Arial" pitchFamily="34" charset="0"/>
            </a:endParaRPr>
          </a:p>
          <a:p>
            <a:r>
              <a:rPr lang="ru-RU" dirty="0" smtClean="0">
                <a:latin typeface="Arial" pitchFamily="34" charset="0"/>
                <a:cs typeface="Arial" pitchFamily="34" charset="0"/>
              </a:rPr>
              <a:t>Đukić Perišić 2012: Žaneta Đukić Perišić, </a:t>
            </a:r>
            <a:r>
              <a:rPr lang="ru-RU" i="1" dirty="0" smtClean="0">
                <a:latin typeface="Arial" pitchFamily="34" charset="0"/>
                <a:cs typeface="Arial" pitchFamily="34" charset="0"/>
              </a:rPr>
              <a:t>Pisac i priča : Stvaralačka biografija Ive Andrića</a:t>
            </a:r>
            <a:r>
              <a:rPr lang="ru-RU" dirty="0" smtClean="0">
                <a:latin typeface="Arial" pitchFamily="34" charset="0"/>
                <a:cs typeface="Arial" pitchFamily="34" charset="0"/>
              </a:rPr>
              <a:t>. Novi Sad: Akademska knjiga (Novi Sad: Budućnost), 628.</a:t>
            </a:r>
            <a:endParaRPr lang="en-US" dirty="0">
              <a:latin typeface="Arial" pitchFamily="34" charset="0"/>
              <a:cs typeface="Arial" pitchFamily="34" charset="0"/>
            </a:endParaRPr>
          </a:p>
        </p:txBody>
      </p:sp>
      <p:sp>
        <p:nvSpPr>
          <p:cNvPr id="4" name="Slide Number Placeholder 3"/>
          <p:cNvSpPr>
            <a:spLocks noGrp="1"/>
          </p:cNvSpPr>
          <p:nvPr>
            <p:ph type="sldNum" sz="quarter" idx="12"/>
          </p:nvPr>
        </p:nvSpPr>
        <p:spPr/>
        <p:txBody>
          <a:bodyPr/>
          <a:lstStyle/>
          <a:p>
            <a:fld id="{BB33B883-9F8E-48AE-A1F1-D511E46258C3}" type="slidenum">
              <a:rPr lang="en-US" smtClean="0"/>
              <a:pPr/>
              <a:t>39</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sr-Cyrl-CS" sz="3200" dirty="0" smtClean="0">
                <a:latin typeface="Arial" pitchFamily="34" charset="0"/>
                <a:cs typeface="Arial" pitchFamily="34" charset="0"/>
              </a:rPr>
              <a:t>1) Увод</a:t>
            </a:r>
            <a:endParaRPr lang="en-US" sz="3200" dirty="0">
              <a:latin typeface="Arial" pitchFamily="34" charset="0"/>
              <a:cs typeface="Arial" pitchFamily="34" charset="0"/>
            </a:endParaRPr>
          </a:p>
        </p:txBody>
      </p:sp>
      <p:sp>
        <p:nvSpPr>
          <p:cNvPr id="3" name="Content Placeholder 2"/>
          <p:cNvSpPr>
            <a:spLocks noGrp="1"/>
          </p:cNvSpPr>
          <p:nvPr>
            <p:ph idx="1"/>
          </p:nvPr>
        </p:nvSpPr>
        <p:spPr/>
        <p:txBody>
          <a:bodyPr/>
          <a:lstStyle/>
          <a:p>
            <a:r>
              <a:rPr lang="sr-Cyrl-CS" dirty="0" smtClean="0">
                <a:latin typeface="Arial" pitchFamily="34" charset="0"/>
                <a:cs typeface="Arial" pitchFamily="34" charset="0"/>
              </a:rPr>
              <a:t>Литература о </a:t>
            </a:r>
            <a:r>
              <a:rPr lang="sr-Cyrl-CS" cap="small" dirty="0" smtClean="0">
                <a:latin typeface="Arial" pitchFamily="34" charset="0"/>
                <a:cs typeface="Arial" pitchFamily="34" charset="0"/>
              </a:rPr>
              <a:t>Знаковима поред пута </a:t>
            </a:r>
            <a:r>
              <a:rPr lang="sr-Cyrl-CS" dirty="0" smtClean="0">
                <a:latin typeface="Arial" pitchFamily="34" charset="0"/>
                <a:cs typeface="Arial" pitchFamily="34" charset="0"/>
              </a:rPr>
              <a:t>веома је штура, а научнике које ћемо издвојити у раду релевантни су за тему којом се бавимо, иако се одабрани текстови, радови и књиге не односе директно на </a:t>
            </a:r>
            <a:r>
              <a:rPr lang="sr-Cyrl-CS" cap="small" dirty="0" smtClean="0">
                <a:latin typeface="Arial" pitchFamily="34" charset="0"/>
                <a:cs typeface="Arial" pitchFamily="34" charset="0"/>
              </a:rPr>
              <a:t>Знакове</a:t>
            </a:r>
            <a:r>
              <a:rPr lang="sr-Cyrl-CS" dirty="0" smtClean="0">
                <a:latin typeface="Arial" pitchFamily="34" charset="0"/>
                <a:cs typeface="Arial" pitchFamily="34" charset="0"/>
              </a:rPr>
              <a:t>.</a:t>
            </a:r>
            <a:endParaRPr lang="en-US" dirty="0">
              <a:latin typeface="Arial" pitchFamily="34" charset="0"/>
              <a:cs typeface="Arial" pitchFamily="34" charset="0"/>
            </a:endParaRPr>
          </a:p>
        </p:txBody>
      </p:sp>
      <p:sp>
        <p:nvSpPr>
          <p:cNvPr id="4" name="Slide Number Placeholder 3"/>
          <p:cNvSpPr>
            <a:spLocks noGrp="1"/>
          </p:cNvSpPr>
          <p:nvPr>
            <p:ph type="sldNum" sz="quarter" idx="12"/>
          </p:nvPr>
        </p:nvSpPr>
        <p:spPr/>
        <p:txBody>
          <a:bodyPr/>
          <a:lstStyle/>
          <a:p>
            <a:fld id="{BB33B883-9F8E-48AE-A1F1-D511E46258C3}" type="slidenum">
              <a:rPr lang="en-US" smtClean="0"/>
              <a:pPr/>
              <a:t>4</a:t>
            </a:fld>
            <a:endParaRPr lang="en-US"/>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ru-RU" dirty="0" smtClean="0">
                <a:latin typeface="Arial" pitchFamily="34" charset="0"/>
                <a:cs typeface="Arial" pitchFamily="34" charset="0"/>
              </a:rPr>
              <a:t>Кољевић 1983: Светотар Кољевић, </a:t>
            </a:r>
            <a:r>
              <a:rPr lang="ru-RU" i="1" dirty="0" smtClean="0">
                <a:latin typeface="Arial" pitchFamily="34" charset="0"/>
                <a:cs typeface="Arial" pitchFamily="34" charset="0"/>
              </a:rPr>
              <a:t>Приповетке Иве Андрића</a:t>
            </a:r>
            <a:r>
              <a:rPr lang="ru-RU" dirty="0" smtClean="0">
                <a:latin typeface="Arial" pitchFamily="34" charset="0"/>
                <a:cs typeface="Arial" pitchFamily="34" charset="0"/>
              </a:rPr>
              <a:t>. Београд: Завод за уџбенике и наставна средства,  136.</a:t>
            </a:r>
            <a:endParaRPr lang="en-US" dirty="0" smtClean="0">
              <a:latin typeface="Arial" pitchFamily="34" charset="0"/>
              <a:cs typeface="Arial" pitchFamily="34" charset="0"/>
            </a:endParaRPr>
          </a:p>
        </p:txBody>
      </p:sp>
      <p:sp>
        <p:nvSpPr>
          <p:cNvPr id="4" name="Slide Number Placeholder 3"/>
          <p:cNvSpPr>
            <a:spLocks noGrp="1"/>
          </p:cNvSpPr>
          <p:nvPr>
            <p:ph type="sldNum" sz="quarter" idx="12"/>
          </p:nvPr>
        </p:nvSpPr>
        <p:spPr/>
        <p:txBody>
          <a:bodyPr/>
          <a:lstStyle/>
          <a:p>
            <a:fld id="{BB33B883-9F8E-48AE-A1F1-D511E46258C3}" type="slidenum">
              <a:rPr lang="en-US" smtClean="0"/>
              <a:pPr/>
              <a:t>40</a:t>
            </a:fld>
            <a:endParaRPr lang="en-US"/>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ru-RU" dirty="0" smtClean="0">
                <a:latin typeface="Arial" pitchFamily="34" charset="0"/>
                <a:cs typeface="Arial" pitchFamily="34" charset="0"/>
              </a:rPr>
              <a:t>Milanović 1987: Branko Milanović „</a:t>
            </a:r>
            <a:r>
              <a:rPr lang="en-US" dirty="0" smtClean="0">
                <a:latin typeface="Arial" pitchFamily="34" charset="0"/>
                <a:cs typeface="Arial" pitchFamily="34" charset="0"/>
              </a:rPr>
              <a:t>‘</a:t>
            </a:r>
            <a:r>
              <a:rPr lang="ru-RU" dirty="0" smtClean="0">
                <a:latin typeface="Arial" pitchFamily="34" charset="0"/>
                <a:cs typeface="Arial" pitchFamily="34" charset="0"/>
              </a:rPr>
              <a:t>Z</a:t>
            </a:r>
            <a:r>
              <a:rPr lang="sr-Latn-CS" dirty="0" smtClean="0">
                <a:latin typeface="Arial" pitchFamily="34" charset="0"/>
                <a:cs typeface="Arial" pitchFamily="34" charset="0"/>
              </a:rPr>
              <a:t>na</a:t>
            </a:r>
            <a:r>
              <a:rPr lang="ru-RU" dirty="0" smtClean="0">
                <a:latin typeface="Arial" pitchFamily="34" charset="0"/>
                <a:cs typeface="Arial" pitchFamily="34" charset="0"/>
              </a:rPr>
              <a:t>kovi pored puta’ u Andrićevom djelu“, </a:t>
            </a:r>
            <a:r>
              <a:rPr lang="sr-Cyrl-CS" dirty="0" smtClean="0">
                <a:latin typeface="Arial" pitchFamily="34" charset="0"/>
                <a:cs typeface="Arial" pitchFamily="34" charset="0"/>
              </a:rPr>
              <a:t>у</a:t>
            </a:r>
            <a:r>
              <a:rPr lang="ru-RU" dirty="0" smtClean="0">
                <a:latin typeface="Arial" pitchFamily="34" charset="0"/>
                <a:cs typeface="Arial" pitchFamily="34" charset="0"/>
              </a:rPr>
              <a:t>: Branko Milanović, </a:t>
            </a:r>
            <a:r>
              <a:rPr lang="ru-RU" i="1" dirty="0" smtClean="0">
                <a:latin typeface="Arial" pitchFamily="34" charset="0"/>
                <a:cs typeface="Arial" pitchFamily="34" charset="0"/>
              </a:rPr>
              <a:t>Doticaji i značenja</a:t>
            </a:r>
            <a:r>
              <a:rPr lang="ru-RU" dirty="0" smtClean="0">
                <a:latin typeface="Arial" pitchFamily="34" charset="0"/>
                <a:cs typeface="Arial" pitchFamily="34" charset="0"/>
              </a:rPr>
              <a:t>. Banja Luka: NIGRO „GLAS“ OOUR Izdavačko – prometna djelatnost, 151- 161.</a:t>
            </a:r>
            <a:endParaRPr lang="en-US" dirty="0" smtClean="0">
              <a:latin typeface="Arial" pitchFamily="34" charset="0"/>
              <a:cs typeface="Arial" pitchFamily="34" charset="0"/>
            </a:endParaRPr>
          </a:p>
          <a:p>
            <a:endParaRPr lang="en-US" dirty="0"/>
          </a:p>
        </p:txBody>
      </p:sp>
      <p:sp>
        <p:nvSpPr>
          <p:cNvPr id="4" name="Slide Number Placeholder 3"/>
          <p:cNvSpPr>
            <a:spLocks noGrp="1"/>
          </p:cNvSpPr>
          <p:nvPr>
            <p:ph type="sldNum" sz="quarter" idx="12"/>
          </p:nvPr>
        </p:nvSpPr>
        <p:spPr/>
        <p:txBody>
          <a:bodyPr/>
          <a:lstStyle/>
          <a:p>
            <a:fld id="{BB33B883-9F8E-48AE-A1F1-D511E46258C3}" type="slidenum">
              <a:rPr lang="en-US" smtClean="0"/>
              <a:pPr/>
              <a:t>41</a:t>
            </a:fld>
            <a:endParaRPr lang="en-US"/>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ru-RU" dirty="0" smtClean="0">
                <a:latin typeface="Arial" pitchFamily="34" charset="0"/>
                <a:cs typeface="Arial" pitchFamily="34" charset="0"/>
              </a:rPr>
              <a:t>Радуловић 2013: Оливера Радуловић „Светлост као знак поетичког идентитета Иве Андрића“, </a:t>
            </a:r>
            <a:r>
              <a:rPr lang="sr-Cyrl-CS" dirty="0" smtClean="0">
                <a:latin typeface="Arial" pitchFamily="34" charset="0"/>
                <a:cs typeface="Arial" pitchFamily="34" charset="0"/>
              </a:rPr>
              <a:t>у</a:t>
            </a:r>
            <a:r>
              <a:rPr lang="ru-RU" dirty="0" smtClean="0">
                <a:latin typeface="Arial" pitchFamily="34" charset="0"/>
                <a:cs typeface="Arial" pitchFamily="34" charset="0"/>
              </a:rPr>
              <a:t>: Оливера Радуловић, </a:t>
            </a:r>
            <a:r>
              <a:rPr lang="ru-RU" i="1" dirty="0" smtClean="0">
                <a:latin typeface="Arial" pitchFamily="34" charset="0"/>
                <a:cs typeface="Arial" pitchFamily="34" charset="0"/>
              </a:rPr>
              <a:t>Нова читања Андрићевог дела</a:t>
            </a:r>
            <a:r>
              <a:rPr lang="ru-RU" dirty="0" smtClean="0">
                <a:latin typeface="Arial" pitchFamily="34" charset="0"/>
                <a:cs typeface="Arial" pitchFamily="34" charset="0"/>
              </a:rPr>
              <a:t>. Петроварадин: Алфаграф, 113-130.</a:t>
            </a:r>
            <a:endParaRPr lang="en-US" dirty="0" smtClean="0">
              <a:latin typeface="Arial" pitchFamily="34" charset="0"/>
              <a:cs typeface="Arial" pitchFamily="34" charset="0"/>
            </a:endParaRPr>
          </a:p>
        </p:txBody>
      </p:sp>
      <p:sp>
        <p:nvSpPr>
          <p:cNvPr id="4" name="Slide Number Placeholder 3"/>
          <p:cNvSpPr>
            <a:spLocks noGrp="1"/>
          </p:cNvSpPr>
          <p:nvPr>
            <p:ph type="sldNum" sz="quarter" idx="12"/>
          </p:nvPr>
        </p:nvSpPr>
        <p:spPr/>
        <p:txBody>
          <a:bodyPr/>
          <a:lstStyle/>
          <a:p>
            <a:fld id="{BB33B883-9F8E-48AE-A1F1-D511E46258C3}" type="slidenum">
              <a:rPr lang="en-US" smtClean="0"/>
              <a:pPr/>
              <a:t>42</a:t>
            </a:fld>
            <a:endParaRPr lang="en-US"/>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ru-RU" dirty="0" smtClean="0">
                <a:latin typeface="Arial" pitchFamily="34" charset="0"/>
                <a:cs typeface="Arial" pitchFamily="34" charset="0"/>
              </a:rPr>
              <a:t>Тартаља 1991: Иво Тартаља „Урезивање знакова“, </a:t>
            </a:r>
            <a:r>
              <a:rPr lang="sr-Latn-CS" dirty="0" smtClean="0">
                <a:latin typeface="Arial" pitchFamily="34" charset="0"/>
                <a:cs typeface="Arial" pitchFamily="34" charset="0"/>
              </a:rPr>
              <a:t>In</a:t>
            </a:r>
            <a:r>
              <a:rPr lang="ru-RU" dirty="0" smtClean="0">
                <a:latin typeface="Arial" pitchFamily="34" charset="0"/>
                <a:cs typeface="Arial" pitchFamily="34" charset="0"/>
              </a:rPr>
              <a:t>: Иво Тартаља, </a:t>
            </a:r>
            <a:r>
              <a:rPr lang="ru-RU" i="1" dirty="0" smtClean="0">
                <a:latin typeface="Arial" pitchFamily="34" charset="0"/>
                <a:cs typeface="Arial" pitchFamily="34" charset="0"/>
              </a:rPr>
              <a:t>Пут поред знакова: трагом Андрићевог стваралаштва</a:t>
            </a:r>
            <a:r>
              <a:rPr lang="ru-RU" dirty="0" smtClean="0">
                <a:latin typeface="Arial" pitchFamily="34" charset="0"/>
                <a:cs typeface="Arial" pitchFamily="34" charset="0"/>
              </a:rPr>
              <a:t>. Нови Сад: Матица српска (Нови Сад: Будућност), 5-9.</a:t>
            </a:r>
            <a:endParaRPr lang="en-US" dirty="0" smtClean="0">
              <a:latin typeface="Arial" pitchFamily="34" charset="0"/>
              <a:cs typeface="Arial" pitchFamily="34" charset="0"/>
            </a:endParaRPr>
          </a:p>
          <a:p>
            <a:endParaRPr lang="en-US" dirty="0"/>
          </a:p>
        </p:txBody>
      </p:sp>
      <p:sp>
        <p:nvSpPr>
          <p:cNvPr id="4" name="Slide Number Placeholder 3"/>
          <p:cNvSpPr>
            <a:spLocks noGrp="1"/>
          </p:cNvSpPr>
          <p:nvPr>
            <p:ph type="sldNum" sz="quarter" idx="12"/>
          </p:nvPr>
        </p:nvSpPr>
        <p:spPr/>
        <p:txBody>
          <a:bodyPr/>
          <a:lstStyle/>
          <a:p>
            <a:fld id="{BB33B883-9F8E-48AE-A1F1-D511E46258C3}" type="slidenum">
              <a:rPr lang="en-US" smtClean="0"/>
              <a:pPr/>
              <a:t>43</a:t>
            </a:fld>
            <a:endParaRPr lang="en-US"/>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ru-RU" dirty="0" smtClean="0">
                <a:latin typeface="Arial" pitchFamily="34" charset="0"/>
                <a:cs typeface="Arial" pitchFamily="34" charset="0"/>
              </a:rPr>
              <a:t>Цвијић, Андрић 1996: Јован Цвијић, Иво Андрић, </a:t>
            </a:r>
            <a:r>
              <a:rPr lang="ru-RU" i="1" dirty="0" smtClean="0">
                <a:latin typeface="Arial" pitchFamily="34" charset="0"/>
                <a:cs typeface="Arial" pitchFamily="34" charset="0"/>
              </a:rPr>
              <a:t>О балканским психичким типовима</a:t>
            </a:r>
            <a:r>
              <a:rPr lang="ru-RU" dirty="0" smtClean="0">
                <a:latin typeface="Arial" pitchFamily="34" charset="0"/>
                <a:cs typeface="Arial" pitchFamily="34" charset="0"/>
              </a:rPr>
              <a:t>. Избор, коментари и поговор: Петар Џаџић. Београд: Службени лист СРЈ (Краљево: Слово), 208.</a:t>
            </a:r>
            <a:endParaRPr lang="en-US" dirty="0" smtClean="0">
              <a:latin typeface="Arial" pitchFamily="34" charset="0"/>
              <a:cs typeface="Arial" pitchFamily="34" charset="0"/>
            </a:endParaRPr>
          </a:p>
        </p:txBody>
      </p:sp>
      <p:sp>
        <p:nvSpPr>
          <p:cNvPr id="4" name="Slide Number Placeholder 3"/>
          <p:cNvSpPr>
            <a:spLocks noGrp="1"/>
          </p:cNvSpPr>
          <p:nvPr>
            <p:ph type="sldNum" sz="quarter" idx="12"/>
          </p:nvPr>
        </p:nvSpPr>
        <p:spPr/>
        <p:txBody>
          <a:bodyPr/>
          <a:lstStyle/>
          <a:p>
            <a:fld id="{BB33B883-9F8E-48AE-A1F1-D511E46258C3}" type="slidenum">
              <a:rPr lang="en-US" smtClean="0"/>
              <a:pPr/>
              <a:t>44</a:t>
            </a:fld>
            <a:endParaRPr lang="en-US"/>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ru-RU" dirty="0" smtClean="0">
                <a:latin typeface="Arial" pitchFamily="34" charset="0"/>
                <a:cs typeface="Arial" pitchFamily="34" charset="0"/>
              </a:rPr>
              <a:t>Џаџић 1995: Петар Џаџић, Митско у Андрићевом делу : </a:t>
            </a:r>
            <a:r>
              <a:rPr lang="ru-RU" i="1" dirty="0" smtClean="0">
                <a:latin typeface="Arial" pitchFamily="34" charset="0"/>
                <a:cs typeface="Arial" pitchFamily="34" charset="0"/>
              </a:rPr>
              <a:t>Храстова греда на каменој капији</a:t>
            </a:r>
            <a:r>
              <a:rPr lang="ru-RU" dirty="0" smtClean="0">
                <a:latin typeface="Arial" pitchFamily="34" charset="0"/>
                <a:cs typeface="Arial" pitchFamily="34" charset="0"/>
              </a:rPr>
              <a:t>. Београд: Завод за уџбенике и наставна средства (Нови Сад: Будућност), 292.</a:t>
            </a:r>
            <a:endParaRPr lang="en-US" dirty="0" smtClean="0">
              <a:latin typeface="Arial" pitchFamily="34" charset="0"/>
              <a:cs typeface="Arial" pitchFamily="34" charset="0"/>
            </a:endParaRPr>
          </a:p>
          <a:p>
            <a:r>
              <a:rPr lang="ru-RU" dirty="0" smtClean="0">
                <a:latin typeface="Arial" pitchFamily="34" charset="0"/>
                <a:cs typeface="Arial" pitchFamily="34" charset="0"/>
              </a:rPr>
              <a:t>Шутић 2007: Милослав Шутић, </a:t>
            </a:r>
            <a:r>
              <a:rPr lang="ru-RU" i="1" dirty="0" smtClean="0">
                <a:latin typeface="Arial" pitchFamily="34" charset="0"/>
                <a:cs typeface="Arial" pitchFamily="34" charset="0"/>
              </a:rPr>
              <a:t>Златно јагње,У видокругу Андрићеве поетике</a:t>
            </a:r>
            <a:r>
              <a:rPr lang="ru-RU" dirty="0" smtClean="0">
                <a:latin typeface="Arial" pitchFamily="34" charset="0"/>
                <a:cs typeface="Arial" pitchFamily="34" charset="0"/>
              </a:rPr>
              <a:t>. Београд: Чигоја штампа, 351.</a:t>
            </a:r>
            <a:endParaRPr lang="en-US" dirty="0" smtClean="0">
              <a:latin typeface="Arial" pitchFamily="34" charset="0"/>
              <a:cs typeface="Arial" pitchFamily="34" charset="0"/>
            </a:endParaRPr>
          </a:p>
          <a:p>
            <a:endParaRPr lang="en-US" dirty="0"/>
          </a:p>
        </p:txBody>
      </p:sp>
      <p:sp>
        <p:nvSpPr>
          <p:cNvPr id="4" name="Slide Number Placeholder 3"/>
          <p:cNvSpPr>
            <a:spLocks noGrp="1"/>
          </p:cNvSpPr>
          <p:nvPr>
            <p:ph type="sldNum" sz="quarter" idx="12"/>
          </p:nvPr>
        </p:nvSpPr>
        <p:spPr/>
        <p:txBody>
          <a:bodyPr/>
          <a:lstStyle/>
          <a:p>
            <a:fld id="{BB33B883-9F8E-48AE-A1F1-D511E46258C3}" type="slidenum">
              <a:rPr lang="en-US" smtClean="0"/>
              <a:pPr/>
              <a:t>45</a:t>
            </a:fld>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endParaRPr lang="en-US" sz="3200" dirty="0">
              <a:latin typeface="Arial" pitchFamily="34" charset="0"/>
              <a:cs typeface="Arial" pitchFamily="34" charset="0"/>
            </a:endParaRPr>
          </a:p>
        </p:txBody>
      </p:sp>
      <p:sp>
        <p:nvSpPr>
          <p:cNvPr id="3" name="Content Placeholder 2"/>
          <p:cNvSpPr>
            <a:spLocks noGrp="1"/>
          </p:cNvSpPr>
          <p:nvPr>
            <p:ph idx="1"/>
          </p:nvPr>
        </p:nvSpPr>
        <p:spPr/>
        <p:txBody>
          <a:bodyPr/>
          <a:lstStyle/>
          <a:p>
            <a:r>
              <a:rPr lang="sr-Cyrl-CS" dirty="0" smtClean="0">
                <a:latin typeface="Arial" pitchFamily="34" charset="0"/>
                <a:cs typeface="Arial" pitchFamily="34" charset="0"/>
              </a:rPr>
              <a:t>Светозар Кољевић Андрића види као свестраног интелектуалца (Види Кољевић 1983).</a:t>
            </a:r>
          </a:p>
          <a:p>
            <a:r>
              <a:rPr lang="sr-Cyrl-CS" dirty="0" smtClean="0">
                <a:latin typeface="Arial" pitchFamily="34" charset="0"/>
                <a:cs typeface="Arial" pitchFamily="34" charset="0"/>
              </a:rPr>
              <a:t>Славко Гордић Андрића види као ненадмашеног српског приповедача (Види Гордић 2011).</a:t>
            </a:r>
            <a:endParaRPr lang="en-US" dirty="0">
              <a:latin typeface="Arial" pitchFamily="34" charset="0"/>
              <a:cs typeface="Arial" pitchFamily="34" charset="0"/>
            </a:endParaRPr>
          </a:p>
        </p:txBody>
      </p:sp>
      <p:sp>
        <p:nvSpPr>
          <p:cNvPr id="4" name="Slide Number Placeholder 3"/>
          <p:cNvSpPr>
            <a:spLocks noGrp="1"/>
          </p:cNvSpPr>
          <p:nvPr>
            <p:ph type="sldNum" sz="quarter" idx="12"/>
          </p:nvPr>
        </p:nvSpPr>
        <p:spPr/>
        <p:txBody>
          <a:bodyPr/>
          <a:lstStyle/>
          <a:p>
            <a:fld id="{BB33B883-9F8E-48AE-A1F1-D511E46258C3}" type="slidenum">
              <a:rPr lang="en-US" smtClean="0"/>
              <a:pPr/>
              <a:t>5</a:t>
            </a:fld>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sr-Cyrl-CS" dirty="0" smtClean="0">
                <a:latin typeface="Arial" pitchFamily="34" charset="0"/>
                <a:cs typeface="Arial" pitchFamily="34" charset="0"/>
              </a:rPr>
              <a:t>Жанета Ђукић Перишић контрадикторног Андрића као писца сагледава преко података и чињеница из његовог личног живота громогласно се борећи против теорије познате под називом </a:t>
            </a:r>
            <a:r>
              <a:rPr lang="sr-Cyrl-CS" dirty="0" smtClean="0"/>
              <a:t>„</a:t>
            </a:r>
            <a:r>
              <a:rPr lang="sr-Cyrl-CS" dirty="0" smtClean="0">
                <a:latin typeface="Arial" pitchFamily="34" charset="0"/>
                <a:cs typeface="Arial" pitchFamily="34" charset="0"/>
              </a:rPr>
              <a:t>смрт аутора</a:t>
            </a:r>
            <a:r>
              <a:rPr lang="sr-Cyrl-CS" dirty="0" smtClean="0"/>
              <a:t>”</a:t>
            </a:r>
            <a:r>
              <a:rPr lang="sr-Cyrl-CS" dirty="0" smtClean="0">
                <a:latin typeface="Arial" pitchFamily="34" charset="0"/>
                <a:cs typeface="Arial" pitchFamily="34" charset="0"/>
              </a:rPr>
              <a:t>(Види Ђукић Перишић 2012).</a:t>
            </a:r>
            <a:endParaRPr lang="en-US" dirty="0">
              <a:latin typeface="Arial" pitchFamily="34" charset="0"/>
              <a:cs typeface="Arial" pitchFamily="34" charset="0"/>
            </a:endParaRPr>
          </a:p>
        </p:txBody>
      </p:sp>
      <p:sp>
        <p:nvSpPr>
          <p:cNvPr id="4" name="Slide Number Placeholder 3"/>
          <p:cNvSpPr>
            <a:spLocks noGrp="1"/>
          </p:cNvSpPr>
          <p:nvPr>
            <p:ph type="sldNum" sz="quarter" idx="12"/>
          </p:nvPr>
        </p:nvSpPr>
        <p:spPr/>
        <p:txBody>
          <a:bodyPr/>
          <a:lstStyle/>
          <a:p>
            <a:fld id="{BB33B883-9F8E-48AE-A1F1-D511E46258C3}" type="slidenum">
              <a:rPr lang="en-US" smtClean="0"/>
              <a:pPr/>
              <a:t>6</a:t>
            </a:fld>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sr-Cyrl-CS" dirty="0" smtClean="0">
                <a:latin typeface="Arial" pitchFamily="34" charset="0"/>
                <a:cs typeface="Arial" pitchFamily="34" charset="0"/>
              </a:rPr>
              <a:t>Уколико прихватимо тврдње Жанете Ђукић Перишић питање је како посматрамо Андрићеве </a:t>
            </a:r>
            <a:r>
              <a:rPr lang="sr-Cyrl-CS" cap="small" dirty="0" smtClean="0">
                <a:latin typeface="Arial" pitchFamily="34" charset="0"/>
                <a:cs typeface="Arial" pitchFamily="34" charset="0"/>
              </a:rPr>
              <a:t>Знакове поред пута </a:t>
            </a:r>
            <a:r>
              <a:rPr lang="sr-Cyrl-CS" dirty="0" smtClean="0">
                <a:latin typeface="Arial" pitchFamily="34" charset="0"/>
                <a:cs typeface="Arial" pitchFamily="34" charset="0"/>
              </a:rPr>
              <a:t>– као дневник или антидневник писца, а о овој теми изјашњавали су се Бранко Милановић (Види Милановић 1987) и Иво Тартаља (Види Тартаља 1991) .</a:t>
            </a:r>
            <a:endParaRPr lang="en-US" cap="small" dirty="0">
              <a:latin typeface="Arial" pitchFamily="34" charset="0"/>
              <a:cs typeface="Arial" pitchFamily="34" charset="0"/>
            </a:endParaRPr>
          </a:p>
        </p:txBody>
      </p:sp>
      <p:sp>
        <p:nvSpPr>
          <p:cNvPr id="4" name="Slide Number Placeholder 3"/>
          <p:cNvSpPr>
            <a:spLocks noGrp="1"/>
          </p:cNvSpPr>
          <p:nvPr>
            <p:ph type="sldNum" sz="quarter" idx="12"/>
          </p:nvPr>
        </p:nvSpPr>
        <p:spPr/>
        <p:txBody>
          <a:bodyPr/>
          <a:lstStyle/>
          <a:p>
            <a:fld id="{BB33B883-9F8E-48AE-A1F1-D511E46258C3}" type="slidenum">
              <a:rPr lang="en-US" smtClean="0"/>
              <a:pPr/>
              <a:t>7</a:t>
            </a:fld>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sr-Cyrl-CS" dirty="0" smtClean="0">
                <a:latin typeface="Arial" pitchFamily="34" charset="0"/>
                <a:cs typeface="Arial" pitchFamily="34" charset="0"/>
              </a:rPr>
              <a:t>Поред ових проучаваоца у раду ће се помињати радови и књиге Петра Џаџића, Милослава Шутића, Оливере Радуловић, Светлане Велмар Јанковић и др.</a:t>
            </a:r>
          </a:p>
          <a:p>
            <a:r>
              <a:rPr lang="sr-Cyrl-CS" dirty="0" smtClean="0">
                <a:latin typeface="Arial" pitchFamily="34" charset="0"/>
                <a:cs typeface="Arial" pitchFamily="34" charset="0"/>
              </a:rPr>
              <a:t>Њихова истраживања покушаћемо да повежемо са Андрићевим исказима и докажемо да између њих постоји веза.</a:t>
            </a:r>
            <a:endParaRPr lang="en-US" dirty="0">
              <a:latin typeface="Arial" pitchFamily="34" charset="0"/>
              <a:cs typeface="Arial" pitchFamily="34" charset="0"/>
            </a:endParaRPr>
          </a:p>
        </p:txBody>
      </p:sp>
      <p:sp>
        <p:nvSpPr>
          <p:cNvPr id="4" name="Slide Number Placeholder 3"/>
          <p:cNvSpPr>
            <a:spLocks noGrp="1"/>
          </p:cNvSpPr>
          <p:nvPr>
            <p:ph type="sldNum" sz="quarter" idx="12"/>
          </p:nvPr>
        </p:nvSpPr>
        <p:spPr/>
        <p:txBody>
          <a:bodyPr/>
          <a:lstStyle/>
          <a:p>
            <a:fld id="{BB33B883-9F8E-48AE-A1F1-D511E46258C3}" type="slidenum">
              <a:rPr lang="en-US" smtClean="0"/>
              <a:pPr/>
              <a:t>8</a:t>
            </a:fld>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Cyrl-CS" sz="3200" dirty="0" smtClean="0">
                <a:latin typeface="Arial" pitchFamily="34" charset="0"/>
                <a:cs typeface="Arial" pitchFamily="34" charset="0"/>
              </a:rPr>
              <a:t>2) Анализа грађе</a:t>
            </a:r>
            <a:endParaRPr lang="en-US" sz="3200" dirty="0">
              <a:latin typeface="Arial" pitchFamily="34" charset="0"/>
              <a:cs typeface="Arial" pitchFamily="34" charset="0"/>
            </a:endParaRPr>
          </a:p>
        </p:txBody>
      </p:sp>
      <p:sp>
        <p:nvSpPr>
          <p:cNvPr id="3" name="Content Placeholder 2"/>
          <p:cNvSpPr>
            <a:spLocks noGrp="1"/>
          </p:cNvSpPr>
          <p:nvPr>
            <p:ph idx="1"/>
          </p:nvPr>
        </p:nvSpPr>
        <p:spPr/>
        <p:txBody>
          <a:bodyPr/>
          <a:lstStyle/>
          <a:p>
            <a:pPr lvl="0"/>
            <a:r>
              <a:rPr lang="sr-Cyrl-CS" dirty="0" smtClean="0">
                <a:latin typeface="Arial" pitchFamily="34" charset="0"/>
                <a:cs typeface="Arial" pitchFamily="34" charset="0"/>
              </a:rPr>
              <a:t>Немири од вијека – У нашем свету живот несрећи људској служи, али Човек јој се успе одупрети, некад...</a:t>
            </a:r>
            <a:endParaRPr lang="en-US" dirty="0" smtClean="0">
              <a:latin typeface="Arial" pitchFamily="34" charset="0"/>
              <a:cs typeface="Arial" pitchFamily="34" charset="0"/>
            </a:endParaRPr>
          </a:p>
          <a:p>
            <a:pPr lvl="0"/>
            <a:r>
              <a:rPr lang="sr-Cyrl-CS" dirty="0" smtClean="0">
                <a:latin typeface="Arial" pitchFamily="34" charset="0"/>
                <a:cs typeface="Arial" pitchFamily="34" charset="0"/>
              </a:rPr>
              <a:t>За писца – Знакови сродницима којима није лако</a:t>
            </a:r>
            <a:endParaRPr lang="en-US" dirty="0" smtClean="0">
              <a:latin typeface="Arial" pitchFamily="34" charset="0"/>
              <a:cs typeface="Arial" pitchFamily="34" charset="0"/>
            </a:endParaRPr>
          </a:p>
          <a:p>
            <a:pPr lvl="0"/>
            <a:r>
              <a:rPr lang="sr-Cyrl-CS" dirty="0" smtClean="0">
                <a:latin typeface="Arial" pitchFamily="34" charset="0"/>
                <a:cs typeface="Arial" pitchFamily="34" charset="0"/>
              </a:rPr>
              <a:t>Слике, призори, расположења – Слика као знак доживљеног</a:t>
            </a:r>
            <a:endParaRPr lang="en-US" dirty="0" smtClean="0">
              <a:latin typeface="Arial" pitchFamily="34" charset="0"/>
              <a:cs typeface="Arial" pitchFamily="34" charset="0"/>
            </a:endParaRPr>
          </a:p>
          <a:p>
            <a:pPr lvl="0"/>
            <a:r>
              <a:rPr lang="sr-Cyrl-CS" dirty="0" smtClean="0">
                <a:latin typeface="Arial" pitchFamily="34" charset="0"/>
                <a:cs typeface="Arial" pitchFamily="34" charset="0"/>
              </a:rPr>
              <a:t>Несаница – Будан снове сања</a:t>
            </a:r>
            <a:endParaRPr lang="en-US" dirty="0" smtClean="0">
              <a:latin typeface="Arial" pitchFamily="34" charset="0"/>
              <a:cs typeface="Arial" pitchFamily="34" charset="0"/>
            </a:endParaRPr>
          </a:p>
          <a:p>
            <a:endParaRPr lang="en-US" dirty="0"/>
          </a:p>
        </p:txBody>
      </p:sp>
      <p:sp>
        <p:nvSpPr>
          <p:cNvPr id="4" name="Slide Number Placeholder 3"/>
          <p:cNvSpPr>
            <a:spLocks noGrp="1"/>
          </p:cNvSpPr>
          <p:nvPr>
            <p:ph type="sldNum" sz="quarter" idx="12"/>
          </p:nvPr>
        </p:nvSpPr>
        <p:spPr/>
        <p:txBody>
          <a:bodyPr/>
          <a:lstStyle/>
          <a:p>
            <a:fld id="{BB33B883-9F8E-48AE-A1F1-D511E46258C3}" type="slidenum">
              <a:rPr lang="en-US" smtClean="0"/>
              <a:pPr/>
              <a:t>9</a:t>
            </a:fld>
            <a:endParaRPr lang="en-US"/>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345</TotalTime>
  <Words>1779</Words>
  <Application>Microsoft Office PowerPoint</Application>
  <PresentationFormat>On-screen Show (4:3)</PresentationFormat>
  <Paragraphs>126</Paragraphs>
  <Slides>45</Slides>
  <Notes>2</Notes>
  <HiddenSlides>0</HiddenSlides>
  <MMClips>0</MMClips>
  <ScaleCrop>false</ScaleCrop>
  <HeadingPairs>
    <vt:vector size="4" baseType="variant">
      <vt:variant>
        <vt:lpstr>Theme</vt:lpstr>
      </vt:variant>
      <vt:variant>
        <vt:i4>1</vt:i4>
      </vt:variant>
      <vt:variant>
        <vt:lpstr>Slide Titles</vt:lpstr>
      </vt:variant>
      <vt:variant>
        <vt:i4>45</vt:i4>
      </vt:variant>
    </vt:vector>
  </HeadingPairs>
  <TitlesOfParts>
    <vt:vector size="46" baseType="lpstr">
      <vt:lpstr>Office Theme</vt:lpstr>
      <vt:lpstr>Милана Поучки (Нови Сад)  Универзитет у Новом Саду Филозофски факултет  milanapoucki@gmail.com  Андрићев доживљај човека и св(иј)ета у Знаковима поред пута  8. Симпозијум о Иви Андрићу Грац, 24.09.2015 </vt:lpstr>
      <vt:lpstr>Slide 2</vt:lpstr>
      <vt:lpstr>Садржај рада</vt:lpstr>
      <vt:lpstr>1) Увод</vt:lpstr>
      <vt:lpstr>Slide 5</vt:lpstr>
      <vt:lpstr>Slide 6</vt:lpstr>
      <vt:lpstr>Slide 7</vt:lpstr>
      <vt:lpstr>Slide 8</vt:lpstr>
      <vt:lpstr>2) Анализа грађе</vt:lpstr>
      <vt:lpstr>У нашем свету живот несрећи људској служи, али Човек јој се успе одупрети, некад</vt:lpstr>
      <vt:lpstr>Slide 11</vt:lpstr>
      <vt:lpstr>Slide 12</vt:lpstr>
      <vt:lpstr>Slide 13</vt:lpstr>
      <vt:lpstr>Човек је човеку ознака харача среће, а не знак светла и руке пријатељске </vt:lpstr>
      <vt:lpstr>Slide 15</vt:lpstr>
      <vt:lpstr>Живот је синоним за напор </vt:lpstr>
      <vt:lpstr>Slide 17</vt:lpstr>
      <vt:lpstr>Знак за пре и после </vt:lpstr>
      <vt:lpstr>Оптимизам осликан у знаку вере у Бога </vt:lpstr>
      <vt:lpstr>Slide 20</vt:lpstr>
      <vt:lpstr>Slide 21</vt:lpstr>
      <vt:lpstr>Свет као тамница</vt:lpstr>
      <vt:lpstr> </vt:lpstr>
      <vt:lpstr>Slide 24</vt:lpstr>
      <vt:lpstr>Slide 25</vt:lpstr>
      <vt:lpstr>Slide 26</vt:lpstr>
      <vt:lpstr>Смрт је човеков излаз или нов почетак краја? И, шта ћемо са смрћу пре смрти? </vt:lpstr>
      <vt:lpstr>Slide 28</vt:lpstr>
      <vt:lpstr>3) Закључак</vt:lpstr>
      <vt:lpstr>Slide 30</vt:lpstr>
      <vt:lpstr>Slide 31</vt:lpstr>
      <vt:lpstr>Slide 32</vt:lpstr>
      <vt:lpstr>Slide 33</vt:lpstr>
      <vt:lpstr>4) Извори и литература Извори</vt:lpstr>
      <vt:lpstr>Slide 35</vt:lpstr>
      <vt:lpstr>Slide 36</vt:lpstr>
      <vt:lpstr>Литература</vt:lpstr>
      <vt:lpstr>Slide 38</vt:lpstr>
      <vt:lpstr>Slide 39</vt:lpstr>
      <vt:lpstr>Slide 40</vt:lpstr>
      <vt:lpstr>Slide 41</vt:lpstr>
      <vt:lpstr>Slide 42</vt:lpstr>
      <vt:lpstr>Slide 43</vt:lpstr>
      <vt:lpstr>Slide 44</vt:lpstr>
      <vt:lpstr>Slide 45</vt:lpstr>
    </vt:vector>
  </TitlesOfParts>
  <Company>Poucki</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Milana</dc:creator>
  <cp:lastModifiedBy>Milana</cp:lastModifiedBy>
  <cp:revision>111</cp:revision>
  <dcterms:created xsi:type="dcterms:W3CDTF">2015-08-24T14:02:58Z</dcterms:created>
  <dcterms:modified xsi:type="dcterms:W3CDTF">2015-09-21T13:28:51Z</dcterms:modified>
</cp:coreProperties>
</file>