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76" r:id="rId3"/>
    <p:sldId id="280" r:id="rId4"/>
    <p:sldId id="275" r:id="rId5"/>
    <p:sldId id="277" r:id="rId6"/>
    <p:sldId id="257" r:id="rId7"/>
    <p:sldId id="271" r:id="rId8"/>
    <p:sldId id="272" r:id="rId9"/>
    <p:sldId id="262" r:id="rId10"/>
    <p:sldId id="263" r:id="rId11"/>
    <p:sldId id="278" r:id="rId12"/>
    <p:sldId id="279" r:id="rId13"/>
    <p:sldId id="273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0" autoAdjust="0"/>
    <p:restoredTop sz="86477" autoAdjust="0"/>
  </p:normalViewPr>
  <p:slideViewPr>
    <p:cSldViewPr>
      <p:cViewPr>
        <p:scale>
          <a:sx n="77" d="100"/>
          <a:sy n="77" d="100"/>
        </p:scale>
        <p:origin x="-906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18414F9-F3ED-4008-9375-3ADF856432AE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18414F9-F3ED-4008-9375-3ADF856432AE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18414F9-F3ED-4008-9375-3ADF856432AE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18414F9-F3ED-4008-9375-3ADF856432AE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048000"/>
            <a:ext cx="7101429" cy="1447800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sz="4000" dirty="0" smtClean="0"/>
              <a:t>Od znaka do putokaza</a:t>
            </a:r>
            <a:r>
              <a:rPr lang="bs-Latn-BA" dirty="0" smtClean="0"/>
              <a:t/>
            </a:r>
            <a:br>
              <a:rPr lang="bs-Latn-BA" dirty="0" smtClean="0"/>
            </a:br>
            <a:r>
              <a:rPr lang="sr-Latn-R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Istraživački </a:t>
            </a:r>
            <a:r>
              <a:rPr lang="sr-Latn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projekat „Ivo Andrić u evropskom kontekstu“</a:t>
            </a:r>
            <a:br>
              <a:rPr lang="sr-Latn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Deveti </a:t>
            </a:r>
            <a:r>
              <a:rPr lang="sr-Latn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simpozijum „Prokleta avlija“</a:t>
            </a:r>
            <a:br>
              <a:rPr lang="sr-Latn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Grac, </a:t>
            </a:r>
            <a:r>
              <a:rPr lang="sr-Latn-R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24–26.9.2015. 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800600"/>
            <a:ext cx="7162800" cy="1066800"/>
          </a:xfrm>
        </p:spPr>
        <p:txBody>
          <a:bodyPr>
            <a:normAutofit/>
          </a:bodyPr>
          <a:lstStyle/>
          <a:p>
            <a:r>
              <a:rPr lang="sr-Latn-CS" sz="2000" dirty="0" smtClean="0"/>
              <a:t>Šeherzada Džafić</a:t>
            </a:r>
          </a:p>
          <a:p>
            <a:r>
              <a:rPr lang="sr-Latn-CS" sz="2000" dirty="0" smtClean="0"/>
              <a:t>Rajla Kurtović</a:t>
            </a:r>
          </a:p>
        </p:txBody>
      </p:sp>
      <p:pic>
        <p:nvPicPr>
          <p:cNvPr id="5" name="Picture 4" descr="C:\Users\Emma\Desktop\Institut_Slawistik_Gra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56741"/>
            <a:ext cx="533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Memorandum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084459"/>
            <a:ext cx="5334000" cy="811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dirty="0" smtClean="0"/>
              <a:t>Komparacija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''Jednom mu je neko – u zao čas! – rekao da je pametan. Kako i zašto, to sam Bog zna. Tek on je poverovao u to. I od tada je taj inače mirni i bezazleni čovek postao nemoguć, težak sebi i drugima.'' (str. 31) </a:t>
            </a:r>
            <a:endParaRPr lang="bs-Latn-BA" dirty="0" smtClean="0"/>
          </a:p>
          <a:p>
            <a:r>
              <a:rPr lang="bs-Latn-BA" dirty="0" smtClean="0"/>
              <a:t> -  PROKLETA </a:t>
            </a:r>
            <a:r>
              <a:rPr lang="bs-Latn-BA" dirty="0"/>
              <a:t>AVLIJA, </a:t>
            </a:r>
            <a:r>
              <a:rPr lang="bs-Latn-BA" dirty="0" smtClean="0"/>
              <a:t>KARAĐOZ</a:t>
            </a:r>
            <a:endParaRPr lang="bs-Latn-BA" dirty="0"/>
          </a:p>
          <a:p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Komparacija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''Istorija jednog naroda, u svojoj suštini, to je ponavljanje jednog istog biološkog fenomena, stalno i neumitno jednolično. To ponavljanje je praćeno raznim i različnim moralnim i socijalnim promenama na površini.'' (str. 39) </a:t>
            </a:r>
            <a:endParaRPr lang="bs-Latn-BA" dirty="0" smtClean="0"/>
          </a:p>
          <a:p>
            <a:r>
              <a:rPr lang="bs-Latn-BA" dirty="0" smtClean="0"/>
              <a:t>TRAVNIČKA HRONIKA</a:t>
            </a:r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93411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Komparacija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s-Latn-BA" dirty="0"/>
              <a:t>''Legenda o mudraci. Svi misle da živi sam, tako je uvek sve čisto i uredno u njegovoj kući, a niko ne zna da nevidljiva žena dođe svako jutro, podne i veče, pospremi kuću, spremi ručak, večeru, a on treba samo da uzme i stavi na sto. Posle, sve ostavi tako, a ona dođe (opet nevidljiva) i sve opere, očisti i vrati na svoje mesto. Uslov je samo jedan: ne sme da joj vidi lice ni čuje glas. Stoga ona posprema i uređuje sve kad on nije prisutan i nestaje u trenutku kad se on pojavi. Ponekad joj sagleda skut od haljine, ali odmah obara oči, jer kad bi je ugledao celu, nestalo bi je onog trena zauvek. Desi se i da čuje tihu melodijukoju ona pevuši pri radu, ali on odmah pokriva dlanovima uši i beži da ne bi čuo više, jer bi i u tom slučaju iščezla bez traga. (str. 270. i 271)  (JELENA, ŽENA KOJE NEMA)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163577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Ka zaključku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bs-Latn-BA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Calibri"/>
            </a:endParaRPr>
          </a:p>
          <a:p>
            <a:pPr marL="0" indent="0">
              <a:buNone/>
            </a:pPr>
            <a:r>
              <a:rPr lang="bs-Latn-BA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Ima dana kada je spreman da se sav pretvori u priču, delić jedne priče, u jedan prizor ili jedno njeno lice. I manje od toga: u trenutak jednog prizora, u jednu jedinu pomisao ili pokret tog lica“.</a:t>
            </a:r>
            <a:endParaRPr lang="sr-Cyrl-CS" dirty="0">
              <a:solidFill>
                <a:schemeClr val="accent1">
                  <a:lumMod val="75000"/>
                </a:schemeClr>
              </a:solidFill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3388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>
            <a:normAutofit/>
          </a:bodyPr>
          <a:lstStyle/>
          <a:p>
            <a:r>
              <a:rPr lang="sr-Latn-CS" dirty="0" smtClean="0"/>
              <a:t>Ka zaključku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bs-Latn-BA" dirty="0"/>
              <a:t>Bez obzira, bili jedna misao ili cijelo djelo, znakovi koje je Andrić koristio postaju svojevrsnim putokazima kamo bismo trebali ići stoga je izuzetno važno da ih se pravilno (pro)čita</a:t>
            </a:r>
            <a:r>
              <a:rPr lang="bs-Latn-BA" dirty="0" smtClean="0"/>
              <a:t>.</a:t>
            </a:r>
          </a:p>
          <a:p>
            <a:pPr algn="just"/>
            <a:r>
              <a:rPr lang="bs-Latn-BA" dirty="0"/>
              <a:t>Borhesovski rečeno, </a:t>
            </a:r>
            <a:r>
              <a:rPr lang="bs-Latn-BA" i="1" dirty="0"/>
              <a:t>Znakovi </a:t>
            </a:r>
            <a:r>
              <a:rPr lang="bs-Latn-BA" dirty="0"/>
              <a:t>su jedno veliko ogledalo naspram drugih djela ovoga izvrsnoga pisca.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Literatura: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sr-Latn-CS" sz="1400" dirty="0">
              <a:latin typeface="Calibri" pitchFamily="34" charset="0"/>
            </a:endParaRPr>
          </a:p>
          <a:p>
            <a:r>
              <a:rPr lang="sr-Latn-CS" sz="1400" dirty="0" smtClean="0">
                <a:latin typeface="Calibri" pitchFamily="34" charset="0"/>
              </a:rPr>
              <a:t>Andrić 1977: Andrić, Ivo: „Znakovi pored puta“. Svjetlost; Sarajevo.</a:t>
            </a:r>
          </a:p>
          <a:p>
            <a:endParaRPr lang="sr-Latn-CS" sz="1400" dirty="0">
              <a:latin typeface="Calibri" pitchFamily="34" charset="0"/>
            </a:endParaRPr>
          </a:p>
          <a:p>
            <a:r>
              <a:rPr lang="sr-Latn-CS" sz="1400" dirty="0" smtClean="0">
                <a:latin typeface="Calibri" pitchFamily="34" charset="0"/>
              </a:rPr>
              <a:t>Andrić </a:t>
            </a:r>
            <a:r>
              <a:rPr lang="sr-Latn-CS" sz="1400" dirty="0">
                <a:latin typeface="Calibri" pitchFamily="34" charset="0"/>
              </a:rPr>
              <a:t>1988: Andrić, Ivo. ,, Na Drini ćuprija ‘’. Sarajevo: Svjetlost; Beograd: Prosveta</a:t>
            </a:r>
            <a:r>
              <a:rPr lang="sr-Latn-CS" sz="1400" dirty="0" smtClean="0">
                <a:latin typeface="Calibri" pitchFamily="34" charset="0"/>
              </a:rPr>
              <a:t>.</a:t>
            </a:r>
          </a:p>
          <a:p>
            <a:pPr marL="0" indent="0">
              <a:buNone/>
            </a:pPr>
            <a:endParaRPr lang="sr-Latn-CS" sz="1400" dirty="0">
              <a:latin typeface="Calibri" pitchFamily="34" charset="0"/>
            </a:endParaRPr>
          </a:p>
          <a:p>
            <a:r>
              <a:rPr lang="sr-Latn-RS" sz="1400" dirty="0" smtClean="0"/>
              <a:t>Bahtin </a:t>
            </a:r>
            <a:r>
              <a:rPr lang="sr-Latn-RS" sz="1400" dirty="0"/>
              <a:t>1989: Bahtin, Mihail, O romanu. Beograd: </a:t>
            </a:r>
            <a:r>
              <a:rPr lang="sr-Latn-RS" sz="1400" dirty="0" smtClean="0"/>
              <a:t>Nolit</a:t>
            </a:r>
            <a:endParaRPr lang="sr-Latn-CS" sz="1400" dirty="0" smtClean="0">
              <a:latin typeface="Calibri" pitchFamily="34" charset="0"/>
            </a:endParaRPr>
          </a:p>
          <a:p>
            <a:pPr algn="just"/>
            <a:endParaRPr lang="sr-Latn-CS" sz="1400" dirty="0" smtClean="0">
              <a:latin typeface="Calibri" pitchFamily="34" charset="0"/>
            </a:endParaRPr>
          </a:p>
          <a:p>
            <a:pPr algn="just"/>
            <a:r>
              <a:rPr lang="sr-Latn-CS" sz="1400" dirty="0" smtClean="0">
                <a:latin typeface="Calibri" pitchFamily="34" charset="0"/>
              </a:rPr>
              <a:t>Jeremić 1965: Jeremić, Dragan. ,, Ivo Andrić ‘’. U: Jeremić, Dragan. </a:t>
            </a:r>
            <a:r>
              <a:rPr lang="sr-Latn-CS" sz="1400" i="1" dirty="0" smtClean="0">
                <a:latin typeface="Calibri" pitchFamily="34" charset="0"/>
              </a:rPr>
              <a:t>Prsti nevernog Tome. </a:t>
            </a:r>
            <a:r>
              <a:rPr lang="sr-Latn-CS" sz="1400" dirty="0" smtClean="0">
                <a:latin typeface="Calibri" pitchFamily="34" charset="0"/>
              </a:rPr>
              <a:t>Beograd: Nolit.</a:t>
            </a:r>
            <a:r>
              <a:rPr lang="sr-Latn-CS" sz="1400" i="1" dirty="0" smtClean="0">
                <a:latin typeface="Calibri" pitchFamily="34" charset="0"/>
              </a:rPr>
              <a:t> </a:t>
            </a:r>
            <a:r>
              <a:rPr lang="sr-Latn-CS" sz="1400" dirty="0" smtClean="0">
                <a:latin typeface="Calibri" pitchFamily="34" charset="0"/>
              </a:rPr>
              <a:t>S. 9-77.</a:t>
            </a:r>
          </a:p>
          <a:p>
            <a:pPr algn="just"/>
            <a:endParaRPr lang="sr-Latn-CS" sz="1400" dirty="0">
              <a:latin typeface="Calibri" pitchFamily="34" charset="0"/>
            </a:endParaRPr>
          </a:p>
          <a:p>
            <a:pPr algn="just"/>
            <a:r>
              <a:rPr lang="sr-Latn-CS" sz="1400" dirty="0" smtClean="0">
                <a:latin typeface="Calibri" pitchFamily="34" charset="0"/>
              </a:rPr>
              <a:t>Zec 1994: Zec, Petar. ,, Na Drini ćuprija ‘’. U: </a:t>
            </a:r>
            <a:r>
              <a:rPr lang="sr-Latn-CS" sz="1400" i="1" dirty="0" smtClean="0">
                <a:latin typeface="Calibri" pitchFamily="34" charset="0"/>
              </a:rPr>
              <a:t>Andrićev teatar senki</a:t>
            </a:r>
            <a:r>
              <a:rPr lang="sr-Latn-CS" sz="1400" dirty="0" smtClean="0">
                <a:latin typeface="Calibri" pitchFamily="34" charset="0"/>
              </a:rPr>
              <a:t>. Beograd: Izdavačko preduzeće ‘’ Rad ’’. S. 41-55</a:t>
            </a:r>
            <a:endParaRPr lang="sr-Latn-C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2514600"/>
            <a:ext cx="7696200" cy="21034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CS" sz="6000" dirty="0" smtClean="0">
                <a:latin typeface="+mj-lt"/>
              </a:rPr>
              <a:t>Hvala na pažnji!</a:t>
            </a:r>
            <a:endParaRPr lang="en-US" sz="6000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Sadržaj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Moto</a:t>
            </a:r>
          </a:p>
          <a:p>
            <a:r>
              <a:rPr lang="bs-Latn-BA" dirty="0" smtClean="0"/>
              <a:t>Ciljevi i zadaci </a:t>
            </a:r>
          </a:p>
          <a:p>
            <a:r>
              <a:rPr lang="bs-Latn-BA" dirty="0" smtClean="0"/>
              <a:t>Metodologija</a:t>
            </a:r>
          </a:p>
          <a:p>
            <a:r>
              <a:rPr lang="bs-Latn-BA" dirty="0" smtClean="0"/>
              <a:t>Komparacija </a:t>
            </a:r>
          </a:p>
          <a:p>
            <a:r>
              <a:rPr lang="bs-Latn-BA" dirty="0" smtClean="0"/>
              <a:t>Zaključak</a:t>
            </a:r>
          </a:p>
          <a:p>
            <a:r>
              <a:rPr lang="bs-Latn-BA" dirty="0" smtClean="0"/>
              <a:t>Literatura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590673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Moto 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bs-Latn-BA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Calibri"/>
            </a:endParaRPr>
          </a:p>
          <a:p>
            <a:pPr marL="0" indent="0" algn="just">
              <a:buNone/>
            </a:pPr>
            <a:r>
              <a:rPr lang="bs-Latn-BA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</a:rPr>
              <a:t>„Ja nikad nisam pisao knjige nego rašivene i razbacane tekstove koji su se s vremenom, s više ili manje logike povezivali u knjige – romane ili knjige pripovedaka“ (Andrić).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02271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Ciljevi i zadaci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bs-Latn-BA" dirty="0" smtClean="0"/>
              <a:t>Cilj </a:t>
            </a:r>
            <a:r>
              <a:rPr lang="bs-Latn-BA" dirty="0"/>
              <a:t>ovoga rada jeste da potvrdi izuzetno umijeće Ive Andrića kao psihologa, logičara i </a:t>
            </a:r>
            <a:r>
              <a:rPr lang="bs-Latn-BA" dirty="0" smtClean="0"/>
              <a:t>estete koji </a:t>
            </a:r>
            <a:r>
              <a:rPr lang="bs-Latn-BA" dirty="0"/>
              <a:t>je sažeto i jednostavno mogao izreći misao cijelog jednoga djela, ili obrnuto jednu sažetu misao pretvoriti u složeno djelo. </a:t>
            </a:r>
            <a:endParaRPr lang="bs-Latn-BA" dirty="0" smtClean="0"/>
          </a:p>
          <a:p>
            <a:pPr algn="just"/>
            <a:r>
              <a:rPr lang="bs-Latn-BA" dirty="0"/>
              <a:t>pisac koji u svome pisanju sublimira estetsko, etičko, filozofsko, </a:t>
            </a:r>
            <a:r>
              <a:rPr lang="bs-Latn-BA" dirty="0" smtClean="0"/>
              <a:t>historijsko.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186737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Metodologija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Metodom komparacije utvrdit će se kako su "Znakovi pored puta" samo sažetak svega onoga što je Andrić rekao u svojim prethodnim djelima</a:t>
            </a:r>
            <a:r>
              <a:rPr lang="bs-Latn-BA" dirty="0" smtClean="0"/>
              <a:t>.</a:t>
            </a:r>
          </a:p>
          <a:p>
            <a:r>
              <a:rPr lang="bs-Latn-BA" dirty="0" smtClean="0"/>
              <a:t>Stavljat će se akcenat na pouke/poruke koje je Andrić slao svojim velikim proznim ostvarenjima, ali i sažetim mislima iz „Znakova pored puta“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210679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CS" sz="3600" i="1" dirty="0"/>
              <a:t> </a:t>
            </a:r>
            <a:r>
              <a:rPr lang="sr-Latn-CS" sz="3600" i="1" dirty="0" smtClean="0"/>
              <a:t>                 </a:t>
            </a:r>
            <a:r>
              <a:rPr lang="sr-Latn-CS" sz="3600" dirty="0" smtClean="0"/>
              <a:t>Metodologija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482363"/>
              </p:ext>
            </p:extLst>
          </p:nvPr>
        </p:nvGraphicFramePr>
        <p:xfrm>
          <a:off x="1143000" y="2895600"/>
          <a:ext cx="67818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0900"/>
                <a:gridCol w="3390900"/>
              </a:tblGrid>
              <a:tr h="533400">
                <a:tc>
                  <a:txBody>
                    <a:bodyPr/>
                    <a:lstStyle/>
                    <a:p>
                      <a:r>
                        <a:rPr lang="bs-Latn-BA" dirty="0" smtClean="0"/>
                        <a:t>romani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dirty="0" smtClean="0"/>
                        <a:t>priče</a:t>
                      </a:r>
                      <a:endParaRPr lang="bs-Latn-BA" dirty="0"/>
                    </a:p>
                  </a:txBody>
                  <a:tcPr/>
                </a:tc>
              </a:tr>
              <a:tr h="1447800">
                <a:tc>
                  <a:txBody>
                    <a:bodyPr/>
                    <a:lstStyle/>
                    <a:p>
                      <a:r>
                        <a:rPr lang="bs-Latn-BA" dirty="0" smtClean="0"/>
                        <a:t>kolektiv</a:t>
                      </a:r>
                      <a:endParaRPr lang="bs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s-Latn-BA" dirty="0" smtClean="0"/>
                        <a:t>individua</a:t>
                      </a:r>
                      <a:endParaRPr lang="bs-Latn-B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14400"/>
            <a:ext cx="6965245" cy="1202485"/>
          </a:xfrm>
        </p:spPr>
        <p:txBody>
          <a:bodyPr/>
          <a:lstStyle/>
          <a:p>
            <a:r>
              <a:rPr lang="bs-Latn-BA" dirty="0" smtClean="0"/>
              <a:t>Ex Ponto - Znakovi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sr-Latn-CS" dirty="0"/>
          </a:p>
          <a:p>
            <a:r>
              <a:rPr lang="en-US" i="1" cap="small" dirty="0" err="1"/>
              <a:t>O</a:t>
            </a:r>
            <a:r>
              <a:rPr lang="en-US" i="1" dirty="0" err="1"/>
              <a:t>pkoljen</a:t>
            </a:r>
            <a:r>
              <a:rPr lang="sr-Cyrl-CS" i="1" dirty="0"/>
              <a:t> </a:t>
            </a:r>
            <a:r>
              <a:rPr lang="en-US" i="1" dirty="0" err="1"/>
              <a:t>svijetom</a:t>
            </a:r>
            <a:r>
              <a:rPr lang="sr-Cyrl-CS" i="1" dirty="0"/>
              <a:t>, </a:t>
            </a:r>
            <a:r>
              <a:rPr lang="en-US" i="1" dirty="0" err="1"/>
              <a:t>koji</a:t>
            </a:r>
            <a:r>
              <a:rPr lang="sr-Cyrl-CS" i="1" dirty="0"/>
              <a:t> </a:t>
            </a:r>
            <a:r>
              <a:rPr lang="en-US" i="1" dirty="0"/>
              <a:t>mi</a:t>
            </a:r>
            <a:r>
              <a:rPr lang="sr-Cyrl-CS" i="1" dirty="0"/>
              <a:t> </a:t>
            </a:r>
            <a:r>
              <a:rPr lang="en-US" i="1" dirty="0"/>
              <a:t>je</a:t>
            </a:r>
            <a:r>
              <a:rPr lang="sr-Cyrl-CS" i="1" dirty="0"/>
              <a:t> </a:t>
            </a:r>
            <a:r>
              <a:rPr lang="en-US" i="1" dirty="0" err="1"/>
              <a:t>tu</a:t>
            </a:r>
            <a:r>
              <a:rPr lang="vi-VN" i="1" dirty="0"/>
              <a:t>đ</a:t>
            </a:r>
            <a:r>
              <a:rPr lang="sr-Cyrl-CS" i="1" dirty="0"/>
              <a:t> </a:t>
            </a:r>
            <a:r>
              <a:rPr lang="en-US" i="1" dirty="0"/>
              <a:t>i</a:t>
            </a:r>
            <a:r>
              <a:rPr lang="sr-Cyrl-CS" i="1" dirty="0"/>
              <a:t> </a:t>
            </a:r>
            <a:r>
              <a:rPr lang="en-US" i="1" dirty="0" err="1"/>
              <a:t>malo</a:t>
            </a:r>
            <a:r>
              <a:rPr lang="sr-Cyrl-CS" i="1" dirty="0"/>
              <a:t> </a:t>
            </a:r>
            <a:r>
              <a:rPr lang="en-US" i="1" dirty="0" err="1"/>
              <a:t>dobrohotan</a:t>
            </a:r>
            <a:r>
              <a:rPr lang="sr-Cyrl-CS" i="1" dirty="0"/>
              <a:t>, </a:t>
            </a:r>
            <a:r>
              <a:rPr lang="en-US" i="1" dirty="0" err="1"/>
              <a:t>ja</a:t>
            </a:r>
            <a:r>
              <a:rPr lang="sr-Cyrl-CS" i="1" dirty="0"/>
              <a:t> </a:t>
            </a:r>
            <a:r>
              <a:rPr lang="en-US" i="1" dirty="0"/>
              <a:t>se</a:t>
            </a:r>
            <a:r>
              <a:rPr lang="sr-Cyrl-CS" i="1" dirty="0"/>
              <a:t> </a:t>
            </a:r>
            <a:r>
              <a:rPr lang="en-US" i="1" dirty="0" err="1"/>
              <a:t>sabirem</a:t>
            </a:r>
            <a:r>
              <a:rPr lang="sr-Cyrl-CS" i="1" dirty="0"/>
              <a:t> </a:t>
            </a:r>
            <a:r>
              <a:rPr lang="en-US" i="1" dirty="0"/>
              <a:t>u</a:t>
            </a:r>
            <a:r>
              <a:rPr lang="sr-Cyrl-CS" i="1" dirty="0"/>
              <a:t> </a:t>
            </a:r>
            <a:r>
              <a:rPr lang="en-US" i="1" dirty="0" err="1"/>
              <a:t>sebi</a:t>
            </a:r>
            <a:r>
              <a:rPr lang="sr-Cyrl-CS" i="1" dirty="0"/>
              <a:t> </a:t>
            </a:r>
            <a:r>
              <a:rPr lang="en-US" i="1" dirty="0"/>
              <a:t>i</a:t>
            </a:r>
            <a:r>
              <a:rPr lang="sr-Cyrl-CS" i="1" dirty="0"/>
              <a:t> </a:t>
            </a:r>
            <a:r>
              <a:rPr lang="en-US" i="1" dirty="0" err="1"/>
              <a:t>osjećam</a:t>
            </a:r>
            <a:r>
              <a:rPr lang="sr-Cyrl-CS" i="1" dirty="0"/>
              <a:t> </a:t>
            </a:r>
            <a:r>
              <a:rPr lang="en-US" i="1" dirty="0" err="1"/>
              <a:t>sam</a:t>
            </a:r>
            <a:r>
              <a:rPr lang="sr-Cyrl-CS" i="1" dirty="0"/>
              <a:t> </a:t>
            </a:r>
            <a:r>
              <a:rPr lang="en-US" i="1" dirty="0"/>
              <a:t>i</a:t>
            </a:r>
            <a:r>
              <a:rPr lang="sr-Cyrl-CS" i="1" dirty="0"/>
              <a:t> </a:t>
            </a:r>
            <a:r>
              <a:rPr lang="en-US" i="1" dirty="0" err="1"/>
              <a:t>napušten</a:t>
            </a:r>
            <a:r>
              <a:rPr lang="sr-Cyrl-CS" i="1" dirty="0"/>
              <a:t>. </a:t>
            </a:r>
            <a:r>
              <a:rPr lang="en-US" i="1" dirty="0"/>
              <a:t>Sam</a:t>
            </a:r>
            <a:r>
              <a:rPr lang="sr-Cyrl-CS" i="1" dirty="0"/>
              <a:t> </a:t>
            </a:r>
            <a:r>
              <a:rPr lang="en-US" i="1" dirty="0"/>
              <a:t>pod</a:t>
            </a:r>
            <a:r>
              <a:rPr lang="sr-Cyrl-CS" i="1" dirty="0"/>
              <a:t> </a:t>
            </a:r>
            <a:r>
              <a:rPr lang="en-US" i="1" dirty="0" err="1"/>
              <a:t>velikim</a:t>
            </a:r>
            <a:r>
              <a:rPr lang="sr-Cyrl-CS" i="1" dirty="0"/>
              <a:t> </a:t>
            </a:r>
            <a:r>
              <a:rPr lang="en-US" i="1" dirty="0" err="1"/>
              <a:t>ravnodušnim</a:t>
            </a:r>
            <a:r>
              <a:rPr lang="sr-Cyrl-CS" i="1" dirty="0"/>
              <a:t> </a:t>
            </a:r>
            <a:r>
              <a:rPr lang="en-US" i="1" dirty="0" err="1"/>
              <a:t>nebom</a:t>
            </a:r>
            <a:r>
              <a:rPr lang="sr-Cyrl-CS" i="1" dirty="0"/>
              <a:t>, </a:t>
            </a:r>
            <a:r>
              <a:rPr lang="en-US" i="1" dirty="0"/>
              <a:t>van</a:t>
            </a:r>
            <a:r>
              <a:rPr lang="sr-Cyrl-CS" i="1" dirty="0"/>
              <a:t> </a:t>
            </a:r>
            <a:r>
              <a:rPr lang="en-US" i="1" dirty="0" err="1"/>
              <a:t>svake</a:t>
            </a:r>
            <a:r>
              <a:rPr lang="sr-Cyrl-CS" i="1" dirty="0"/>
              <a:t> </a:t>
            </a:r>
            <a:r>
              <a:rPr lang="en-US" i="1" dirty="0" err="1"/>
              <a:t>cjeline</a:t>
            </a:r>
            <a:r>
              <a:rPr lang="sr-Cyrl-CS" i="1" dirty="0"/>
              <a:t>, </a:t>
            </a:r>
            <a:r>
              <a:rPr lang="en-US" i="1" dirty="0"/>
              <a:t>van</a:t>
            </a:r>
            <a:r>
              <a:rPr lang="sr-Cyrl-CS" i="1" dirty="0"/>
              <a:t> </a:t>
            </a:r>
            <a:r>
              <a:rPr lang="en-US" i="1" dirty="0" err="1"/>
              <a:t>svakog</a:t>
            </a:r>
            <a:r>
              <a:rPr lang="sr-Cyrl-CS" i="1" dirty="0"/>
              <a:t> </a:t>
            </a:r>
            <a:r>
              <a:rPr lang="en-US" i="1" dirty="0" err="1"/>
              <a:t>društva</a:t>
            </a:r>
            <a:r>
              <a:rPr lang="sr-Cyrl-CS" i="1" dirty="0"/>
              <a:t>, </a:t>
            </a:r>
            <a:r>
              <a:rPr lang="en-US" i="1" dirty="0" err="1"/>
              <a:t>kako</a:t>
            </a:r>
            <a:r>
              <a:rPr lang="sr-Cyrl-CS" i="1" dirty="0"/>
              <a:t> </a:t>
            </a:r>
            <a:r>
              <a:rPr lang="en-US" i="1" dirty="0" err="1"/>
              <a:t>sam</a:t>
            </a:r>
            <a:r>
              <a:rPr lang="sr-Cyrl-CS" i="1" dirty="0"/>
              <a:t> </a:t>
            </a:r>
            <a:r>
              <a:rPr lang="en-US" i="1" dirty="0" err="1"/>
              <a:t>uvijek</a:t>
            </a:r>
            <a:r>
              <a:rPr lang="sr-Cyrl-CS" i="1" dirty="0"/>
              <a:t> </a:t>
            </a:r>
            <a:r>
              <a:rPr lang="en-US" i="1" dirty="0" err="1"/>
              <a:t>živio</a:t>
            </a:r>
            <a:r>
              <a:rPr lang="sr-Cyrl-CS" i="1" dirty="0"/>
              <a:t>, </a:t>
            </a:r>
            <a:r>
              <a:rPr lang="en-US" i="1" dirty="0" err="1"/>
              <a:t>nezaštićen</a:t>
            </a:r>
            <a:r>
              <a:rPr lang="sr-Cyrl-CS" i="1" dirty="0"/>
              <a:t> </a:t>
            </a:r>
            <a:r>
              <a:rPr lang="en-US" i="1" dirty="0" err="1"/>
              <a:t>privilegijama</a:t>
            </a:r>
            <a:r>
              <a:rPr lang="sr-Cyrl-CS" i="1" dirty="0"/>
              <a:t> </a:t>
            </a:r>
            <a:r>
              <a:rPr lang="en-US" i="1" dirty="0" err="1"/>
              <a:t>nikakve</a:t>
            </a:r>
            <a:r>
              <a:rPr lang="sr-Cyrl-CS" i="1" dirty="0"/>
              <a:t> </a:t>
            </a:r>
            <a:r>
              <a:rPr lang="en-US" i="1" dirty="0" err="1"/>
              <a:t>klase</a:t>
            </a:r>
            <a:r>
              <a:rPr lang="sr-Cyrl-CS" i="1" dirty="0"/>
              <a:t>, </a:t>
            </a:r>
            <a:r>
              <a:rPr lang="en-US" i="1" dirty="0" err="1"/>
              <a:t>bez</a:t>
            </a:r>
            <a:r>
              <a:rPr lang="sr-Cyrl-CS" i="1" dirty="0"/>
              <a:t> </a:t>
            </a:r>
            <a:r>
              <a:rPr lang="en-US" i="1" dirty="0" err="1"/>
              <a:t>zanimanja</a:t>
            </a:r>
            <a:r>
              <a:rPr lang="sr-Cyrl-CS" i="1" dirty="0"/>
              <a:t>, </a:t>
            </a:r>
            <a:r>
              <a:rPr lang="en-US" i="1" dirty="0" err="1"/>
              <a:t>bez</a:t>
            </a:r>
            <a:r>
              <a:rPr lang="sr-Cyrl-CS" i="1" dirty="0"/>
              <a:t> </a:t>
            </a:r>
            <a:r>
              <a:rPr lang="en-US" i="1" dirty="0" err="1"/>
              <a:t>budućnosti</a:t>
            </a:r>
            <a:r>
              <a:rPr lang="sr-Cyrl-CS" i="1" dirty="0"/>
              <a:t>, </a:t>
            </a:r>
            <a:r>
              <a:rPr lang="en-US" i="1" dirty="0" err="1"/>
              <a:t>bez</a:t>
            </a:r>
            <a:r>
              <a:rPr lang="sr-Cyrl-CS" i="1" dirty="0"/>
              <a:t> </a:t>
            </a:r>
            <a:r>
              <a:rPr lang="en-US" i="1" dirty="0" err="1"/>
              <a:t>rodbine</a:t>
            </a:r>
            <a:r>
              <a:rPr lang="sr-Cyrl-CS" i="1" dirty="0"/>
              <a:t> </a:t>
            </a:r>
            <a:r>
              <a:rPr lang="en-US" i="1" dirty="0"/>
              <a:t>i</a:t>
            </a:r>
            <a:r>
              <a:rPr lang="sr-Cyrl-CS" i="1" dirty="0"/>
              <a:t> </a:t>
            </a:r>
            <a:r>
              <a:rPr lang="en-US" i="1" dirty="0" err="1"/>
              <a:t>prijatelja</a:t>
            </a:r>
            <a:r>
              <a:rPr lang="sr-Cyrl-CS" i="1" dirty="0"/>
              <a:t> </a:t>
            </a:r>
            <a:r>
              <a:rPr lang="en-US" i="1" dirty="0" err="1"/>
              <a:t>koji</a:t>
            </a:r>
            <a:r>
              <a:rPr lang="sr-Cyrl-CS" i="1" dirty="0"/>
              <a:t> </a:t>
            </a:r>
            <a:r>
              <a:rPr lang="en-US" i="1" dirty="0"/>
              <a:t>bi</a:t>
            </a:r>
            <a:r>
              <a:rPr lang="sr-Cyrl-CS" i="1" dirty="0"/>
              <a:t> </a:t>
            </a:r>
            <a:r>
              <a:rPr lang="en-US" i="1" dirty="0" err="1"/>
              <a:t>mogli</a:t>
            </a:r>
            <a:r>
              <a:rPr lang="sr-Cyrl-CS" i="1" dirty="0"/>
              <a:t> </a:t>
            </a:r>
            <a:r>
              <a:rPr lang="en-US" i="1" dirty="0" err="1"/>
              <a:t>pomoći</a:t>
            </a:r>
            <a:r>
              <a:rPr lang="sr-Cyrl-CS" cap="small" dirty="0"/>
              <a:t> (</a:t>
            </a:r>
            <a:r>
              <a:rPr lang="en-US" cap="small" dirty="0"/>
              <a:t>E</a:t>
            </a:r>
            <a:r>
              <a:rPr lang="sr-Latn-CS" cap="small" dirty="0"/>
              <a:t>x Pont</a:t>
            </a:r>
            <a:r>
              <a:rPr lang="en-US" cap="small" dirty="0"/>
              <a:t>o</a:t>
            </a:r>
            <a:r>
              <a:rPr lang="sr-Cyrl-CS" cap="small" dirty="0"/>
              <a:t>, 34)</a:t>
            </a:r>
            <a:r>
              <a:rPr lang="sr-Cyrl-CS" dirty="0"/>
              <a:t>.</a:t>
            </a:r>
            <a:endParaRPr lang="sr-Latn-CS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094130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Znakovi – Ex Ponto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  <a:defRPr/>
            </a:pPr>
            <a:r>
              <a:rPr lang="en-US" i="1" dirty="0" err="1"/>
              <a:t>Posljednji</a:t>
            </a:r>
            <a:r>
              <a:rPr lang="sr-Cyrl-CS" i="1" dirty="0"/>
              <a:t> </a:t>
            </a:r>
            <a:r>
              <a:rPr lang="en-US" i="1" dirty="0" err="1"/>
              <a:t>izraz</a:t>
            </a:r>
            <a:r>
              <a:rPr lang="sr-Cyrl-CS" i="1" dirty="0"/>
              <a:t> </a:t>
            </a:r>
            <a:r>
              <a:rPr lang="en-US" i="1" dirty="0" err="1"/>
              <a:t>svih</a:t>
            </a:r>
            <a:r>
              <a:rPr lang="sr-Cyrl-CS" i="1" dirty="0"/>
              <a:t> </a:t>
            </a:r>
            <a:r>
              <a:rPr lang="en-US" i="1" dirty="0" err="1"/>
              <a:t>misli</a:t>
            </a:r>
            <a:r>
              <a:rPr lang="sr-Cyrl-CS" i="1" dirty="0"/>
              <a:t> </a:t>
            </a:r>
            <a:r>
              <a:rPr lang="en-US" i="1" dirty="0"/>
              <a:t>i</a:t>
            </a:r>
            <a:r>
              <a:rPr lang="sr-Cyrl-CS" i="1" dirty="0"/>
              <a:t> </a:t>
            </a:r>
            <a:r>
              <a:rPr lang="en-US" i="1" dirty="0" err="1"/>
              <a:t>najjednostavniji</a:t>
            </a:r>
            <a:r>
              <a:rPr lang="sr-Cyrl-CS" i="1" dirty="0"/>
              <a:t> </a:t>
            </a:r>
            <a:r>
              <a:rPr lang="en-US" i="1" dirty="0" err="1"/>
              <a:t>oblik</a:t>
            </a:r>
            <a:r>
              <a:rPr lang="sr-Cyrl-CS" i="1" dirty="0"/>
              <a:t> </a:t>
            </a:r>
            <a:r>
              <a:rPr lang="en-US" i="1" dirty="0" err="1"/>
              <a:t>svih</a:t>
            </a:r>
            <a:r>
              <a:rPr lang="sr-Cyrl-CS" i="1" dirty="0"/>
              <a:t> </a:t>
            </a:r>
            <a:r>
              <a:rPr lang="en-US" i="1" dirty="0" err="1"/>
              <a:t>nastojanja</a:t>
            </a:r>
            <a:r>
              <a:rPr lang="sr-Cyrl-CS" i="1" dirty="0"/>
              <a:t> </a:t>
            </a:r>
            <a:r>
              <a:rPr lang="en-US" i="1" dirty="0"/>
              <a:t>je</a:t>
            </a:r>
            <a:r>
              <a:rPr lang="sr-Cyrl-CS" i="1" dirty="0"/>
              <a:t> </a:t>
            </a:r>
            <a:r>
              <a:rPr lang="en-US" i="1" dirty="0" err="1"/>
              <a:t>šutnja</a:t>
            </a:r>
            <a:r>
              <a:rPr lang="sr-Cyrl-CS" i="1" dirty="0"/>
              <a:t>.</a:t>
            </a:r>
            <a:endParaRPr lang="en-US" dirty="0"/>
          </a:p>
          <a:p>
            <a:pPr algn="just">
              <a:buNone/>
              <a:defRPr/>
            </a:pPr>
            <a:r>
              <a:rPr lang="sr-Latn-CS" i="1" dirty="0"/>
              <a:t>    </a:t>
            </a:r>
            <a:r>
              <a:rPr lang="en-US" i="1" dirty="0" err="1"/>
              <a:t>Zavolio</a:t>
            </a:r>
            <a:r>
              <a:rPr lang="sr-Cyrl-CS" i="1" dirty="0"/>
              <a:t> </a:t>
            </a:r>
            <a:r>
              <a:rPr lang="en-US" i="1" dirty="0" err="1"/>
              <a:t>sam</a:t>
            </a:r>
            <a:r>
              <a:rPr lang="sr-Cyrl-CS" i="1" dirty="0"/>
              <a:t> </a:t>
            </a:r>
            <a:r>
              <a:rPr lang="en-US" i="1" dirty="0"/>
              <a:t>je</a:t>
            </a:r>
            <a:r>
              <a:rPr lang="sr-Cyrl-CS" i="1" dirty="0"/>
              <a:t> </a:t>
            </a:r>
            <a:r>
              <a:rPr lang="en-US" i="1" dirty="0" err="1"/>
              <a:t>za</a:t>
            </a:r>
            <a:r>
              <a:rPr lang="sr-Cyrl-CS" i="1" dirty="0"/>
              <a:t> </a:t>
            </a:r>
            <a:r>
              <a:rPr lang="en-US" i="1" dirty="0" err="1"/>
              <a:t>sav</a:t>
            </a:r>
            <a:r>
              <a:rPr lang="sr-Cyrl-CS" i="1" dirty="0"/>
              <a:t> </a:t>
            </a:r>
            <a:r>
              <a:rPr lang="en-US" i="1" dirty="0" err="1"/>
              <a:t>život</a:t>
            </a:r>
            <a:r>
              <a:rPr lang="sr-Cyrl-CS" i="1" dirty="0"/>
              <a:t>, </a:t>
            </a:r>
            <a:r>
              <a:rPr lang="en-US" i="1" dirty="0"/>
              <a:t>a</a:t>
            </a:r>
            <a:r>
              <a:rPr lang="sr-Cyrl-CS" i="1" dirty="0"/>
              <a:t> </a:t>
            </a:r>
            <a:r>
              <a:rPr lang="en-US" i="1" dirty="0" err="1"/>
              <a:t>kad</a:t>
            </a:r>
            <a:r>
              <a:rPr lang="sr-Cyrl-CS" i="1" dirty="0"/>
              <a:t> </a:t>
            </a:r>
            <a:r>
              <a:rPr lang="en-US" i="1" dirty="0" err="1"/>
              <a:t>umine</a:t>
            </a:r>
            <a:r>
              <a:rPr lang="sr-Cyrl-CS" i="1" dirty="0"/>
              <a:t> </a:t>
            </a:r>
            <a:r>
              <a:rPr lang="en-US" i="1" dirty="0" err="1"/>
              <a:t>život</a:t>
            </a:r>
            <a:r>
              <a:rPr lang="sr-Cyrl-CS" i="1" dirty="0"/>
              <a:t>,</a:t>
            </a:r>
            <a:r>
              <a:rPr lang="sr-Latn-CS" i="1" dirty="0"/>
              <a:t> </a:t>
            </a:r>
            <a:r>
              <a:rPr lang="en-US" i="1" dirty="0" err="1"/>
              <a:t>položiće</a:t>
            </a:r>
            <a:r>
              <a:rPr lang="sr-Cyrl-CS" i="1" dirty="0"/>
              <a:t> </a:t>
            </a:r>
            <a:r>
              <a:rPr lang="en-US" i="1" dirty="0"/>
              <a:t>mi</a:t>
            </a:r>
            <a:r>
              <a:rPr lang="sr-Cyrl-CS" i="1" dirty="0"/>
              <a:t> </a:t>
            </a:r>
            <a:r>
              <a:rPr lang="en-US" i="1" dirty="0" err="1"/>
              <a:t>šutnja</a:t>
            </a:r>
            <a:r>
              <a:rPr lang="sr-Cyrl-CS" i="1" dirty="0"/>
              <a:t>, </a:t>
            </a:r>
            <a:r>
              <a:rPr lang="en-US" i="1" dirty="0"/>
              <a:t>dobra</a:t>
            </a:r>
            <a:r>
              <a:rPr lang="sr-Cyrl-CS" i="1" dirty="0"/>
              <a:t> </a:t>
            </a:r>
            <a:r>
              <a:rPr lang="en-US" i="1" dirty="0" err="1"/>
              <a:t>majka</a:t>
            </a:r>
            <a:r>
              <a:rPr lang="sr-Cyrl-CS" i="1" dirty="0"/>
              <a:t>, </a:t>
            </a:r>
            <a:r>
              <a:rPr lang="en-US" i="1" dirty="0" err="1"/>
              <a:t>blijede</a:t>
            </a:r>
            <a:r>
              <a:rPr lang="sr-Cyrl-CS" i="1" dirty="0"/>
              <a:t> </a:t>
            </a:r>
            <a:r>
              <a:rPr lang="en-US" i="1" dirty="0" err="1"/>
              <a:t>ruke</a:t>
            </a:r>
            <a:r>
              <a:rPr lang="sr-Cyrl-CS" i="1" dirty="0"/>
              <a:t> </a:t>
            </a:r>
            <a:r>
              <a:rPr lang="en-US" i="1" dirty="0" err="1"/>
              <a:t>na</a:t>
            </a:r>
            <a:r>
              <a:rPr lang="sr-Cyrl-CS" i="1" dirty="0"/>
              <a:t> </a:t>
            </a:r>
            <a:r>
              <a:rPr lang="en-US" i="1" dirty="0" err="1"/>
              <a:t>oči</a:t>
            </a:r>
            <a:r>
              <a:rPr lang="sr-Cyrl-CS" i="1" dirty="0"/>
              <a:t> </a:t>
            </a:r>
            <a:r>
              <a:rPr lang="en-US" i="1" dirty="0"/>
              <a:t>i</a:t>
            </a:r>
            <a:r>
              <a:rPr lang="sr-Cyrl-CS" i="1" dirty="0"/>
              <a:t> </a:t>
            </a:r>
            <a:r>
              <a:rPr lang="en-US" i="1" dirty="0" err="1"/>
              <a:t>utonuće</a:t>
            </a:r>
            <a:r>
              <a:rPr lang="sr-Cyrl-CS" i="1" dirty="0"/>
              <a:t> </a:t>
            </a:r>
            <a:r>
              <a:rPr lang="en-US" i="1" dirty="0"/>
              <a:t>u</a:t>
            </a:r>
            <a:r>
              <a:rPr lang="sr-Cyrl-CS" i="1" dirty="0"/>
              <a:t> </a:t>
            </a:r>
            <a:r>
              <a:rPr lang="en-US" i="1" dirty="0" err="1"/>
              <a:t>tami</a:t>
            </a:r>
            <a:r>
              <a:rPr lang="sr-Cyrl-CS" i="1" dirty="0"/>
              <a:t> </a:t>
            </a:r>
            <a:r>
              <a:rPr lang="en-US" i="1" dirty="0" err="1"/>
              <a:t>sva</a:t>
            </a:r>
            <a:r>
              <a:rPr lang="sr-Cyrl-CS" i="1" dirty="0"/>
              <a:t> </a:t>
            </a:r>
            <a:r>
              <a:rPr lang="en-US" i="1" dirty="0"/>
              <a:t>ova</a:t>
            </a:r>
            <a:r>
              <a:rPr lang="sr-Cyrl-CS" i="1" dirty="0"/>
              <a:t> </a:t>
            </a:r>
            <a:r>
              <a:rPr lang="en-US" i="1" dirty="0" err="1"/>
              <a:t>jadovita</a:t>
            </a:r>
            <a:r>
              <a:rPr lang="sr-Cyrl-CS" i="1" dirty="0"/>
              <a:t> </a:t>
            </a:r>
            <a:r>
              <a:rPr lang="en-US" i="1" dirty="0" err="1"/>
              <a:t>priča</a:t>
            </a:r>
            <a:r>
              <a:rPr lang="sr-Cyrl-CS" dirty="0"/>
              <a:t>[...](</a:t>
            </a:r>
            <a:r>
              <a:rPr lang="en-US" cap="small" dirty="0"/>
              <a:t>E</a:t>
            </a:r>
            <a:r>
              <a:rPr lang="sr-Latn-CS" cap="small" dirty="0"/>
              <a:t>x</a:t>
            </a:r>
            <a:r>
              <a:rPr lang="sr-Cyrl-CS" cap="small" dirty="0"/>
              <a:t> </a:t>
            </a:r>
            <a:r>
              <a:rPr lang="sr-Latn-CS" cap="small" dirty="0"/>
              <a:t>Ponto</a:t>
            </a:r>
            <a:r>
              <a:rPr lang="sr-Cyrl-CS" cap="small" dirty="0"/>
              <a:t>, 24)</a:t>
            </a:r>
            <a:endParaRPr lang="en-US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511358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dirty="0" smtClean="0"/>
              <a:t>Motivi iz priče Most na Žepi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828800"/>
            <a:ext cx="6553200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s-Latn-BA" dirty="0" smtClean="0"/>
          </a:p>
          <a:p>
            <a:pPr marL="0" indent="0">
              <a:buNone/>
            </a:pPr>
            <a:endParaRPr lang="bs-Latn-BA" dirty="0"/>
          </a:p>
          <a:p>
            <a:pPr>
              <a:buFontTx/>
              <a:buChar char="-"/>
            </a:pPr>
            <a:r>
              <a:rPr lang="bs-Latn-BA" dirty="0" smtClean="0"/>
              <a:t>'</a:t>
            </a:r>
            <a:r>
              <a:rPr lang="bs-Latn-BA" dirty="0"/>
              <a:t>'Nije najgore što sve prolazi, nego što mi ne možemo i ne umemo da se pomirimo sa tom prostom i neizbežnom činjenicom.'' (str. 45</a:t>
            </a:r>
            <a:r>
              <a:rPr lang="bs-Latn-BA" dirty="0" smtClean="0"/>
              <a:t>)</a:t>
            </a:r>
          </a:p>
          <a:p>
            <a:pPr>
              <a:buFontTx/>
              <a:buChar char="-"/>
            </a:pPr>
            <a:r>
              <a:rPr lang="bs-Latn-BA" dirty="0" smtClean="0"/>
              <a:t> MOST </a:t>
            </a:r>
            <a:r>
              <a:rPr lang="bs-Latn-BA" dirty="0"/>
              <a:t>NA </a:t>
            </a:r>
            <a:r>
              <a:rPr lang="bs-Latn-BA" dirty="0" smtClean="0"/>
              <a:t>ŽEPI</a:t>
            </a:r>
            <a:endParaRPr lang="bs-Latn-BA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626</TotalTime>
  <Words>833</Words>
  <Application>Microsoft Office PowerPoint</Application>
  <PresentationFormat>On-screen Show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Pushpin</vt:lpstr>
      <vt:lpstr>        Od znaka do putokaza Istraživački projekat „Ivo Andrić u evropskom kontekstu“ Deveti simpozijum „Prokleta avlija“ Grac, 24–26.9.2015. </vt:lpstr>
      <vt:lpstr>Sadržaj</vt:lpstr>
      <vt:lpstr>Moto </vt:lpstr>
      <vt:lpstr>Ciljevi i zadaci</vt:lpstr>
      <vt:lpstr>Metodologija</vt:lpstr>
      <vt:lpstr>                  Metodologija</vt:lpstr>
      <vt:lpstr>Ex Ponto - Znakovi</vt:lpstr>
      <vt:lpstr>Znakovi – Ex Ponto</vt:lpstr>
      <vt:lpstr>Motivi iz priče Most na Žepi</vt:lpstr>
      <vt:lpstr>Komparacija</vt:lpstr>
      <vt:lpstr>Komparacija</vt:lpstr>
      <vt:lpstr>Komparacija</vt:lpstr>
      <vt:lpstr>Ka zaključku</vt:lpstr>
      <vt:lpstr>Ka zaključku</vt:lpstr>
      <vt:lpstr>Literatura: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Marina Tokin</dc:creator>
  <cp:lastModifiedBy>Home</cp:lastModifiedBy>
  <cp:revision>60</cp:revision>
  <dcterms:created xsi:type="dcterms:W3CDTF">2011-10-12T21:28:09Z</dcterms:created>
  <dcterms:modified xsi:type="dcterms:W3CDTF">2015-09-22T21:45:54Z</dcterms:modified>
</cp:coreProperties>
</file>