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FDF14-04D3-45D5-90F6-F14317D29CC0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03320-5CAE-42D3-8DBD-82ED8F78F9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3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607FC37-9B72-4782-8CFE-3BEF82E16034}" type="datetimeFigureOut">
              <a:rPr lang="en-GB" smtClean="0"/>
              <a:t>22/09/2015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F958BA-F9C9-4CFB-A01A-7F64CD5E2336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36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Nataša Drakulić (Novi Sad)</a:t>
            </a:r>
            <a:r>
              <a:rPr lang="sr-Latn-RS" sz="3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sr-Latn-RS" sz="36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sr-Latn-RS" sz="16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Filozofski fakultet</a:t>
            </a:r>
            <a:br>
              <a:rPr lang="sr-Latn-RS" sz="16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sr-Latn-RS" sz="1600" b="1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Univerzitet u Novom </a:t>
            </a:r>
            <a:r>
              <a:rPr lang="sr-Latn-RS" sz="1600" b="1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Sadu</a:t>
            </a:r>
          </a:p>
          <a:p>
            <a:pPr marL="0" indent="0" algn="ctr">
              <a:buNone/>
            </a:pPr>
            <a:r>
              <a:rPr lang="sr-Latn-RS" sz="1400" b="1" dirty="0" smtClean="0">
                <a:latin typeface="Arial" pitchFamily="34" charset="0"/>
                <a:cs typeface="Arial" pitchFamily="34" charset="0"/>
              </a:rPr>
              <a:t>natdrakulic</a:t>
            </a:r>
            <a:r>
              <a:rPr lang="en-GB" sz="1400" b="1" dirty="0" smtClean="0">
                <a:latin typeface="Arial" pitchFamily="34" charset="0"/>
                <a:cs typeface="Arial" pitchFamily="34" charset="0"/>
              </a:rPr>
              <a:t>@</a:t>
            </a:r>
            <a:r>
              <a:rPr lang="sr-Latn-RS" sz="1400" b="1" dirty="0" smtClean="0">
                <a:latin typeface="Arial" pitchFamily="34" charset="0"/>
                <a:cs typeface="Arial" pitchFamily="34" charset="0"/>
              </a:rPr>
              <a:t>gmail.com</a:t>
            </a:r>
          </a:p>
          <a:p>
            <a:pPr marL="0" indent="0" algn="ctr">
              <a:buNone/>
            </a:pPr>
            <a:r>
              <a:rPr lang="sr-Latn-RS" sz="4800" b="1" dirty="0" smtClean="0">
                <a:latin typeface="Arial" pitchFamily="34" charset="0"/>
                <a:cs typeface="Arial" pitchFamily="34" charset="0"/>
              </a:rPr>
              <a:t>Ponavljanje i ciklično kretanje u </a:t>
            </a:r>
            <a:r>
              <a:rPr lang="sr-Latn-RS" sz="4800" b="1" dirty="0">
                <a:latin typeface="Arial" pitchFamily="34" charset="0"/>
                <a:cs typeface="Arial" pitchFamily="34" charset="0"/>
              </a:rPr>
              <a:t>Z</a:t>
            </a:r>
            <a:r>
              <a:rPr lang="sr-Latn-RS" sz="4200" b="1" cap="small" dirty="0" smtClean="0">
                <a:latin typeface="Arial" pitchFamily="34" charset="0"/>
                <a:cs typeface="Arial" pitchFamily="34" charset="0"/>
              </a:rPr>
              <a:t>NAKOVIMA PORED PUTA </a:t>
            </a:r>
            <a:r>
              <a:rPr lang="sr-Latn-RS" sz="4800" b="1" dirty="0" smtClean="0">
                <a:latin typeface="Arial" pitchFamily="34" charset="0"/>
                <a:cs typeface="Arial" pitchFamily="34" charset="0"/>
              </a:rPr>
              <a:t>Ive Andrića</a:t>
            </a:r>
          </a:p>
          <a:p>
            <a:pPr marL="0" indent="0" algn="ctr">
              <a:buNone/>
            </a:pPr>
            <a:r>
              <a:rPr lang="sr-Latn-RS" sz="2600" b="1" dirty="0" smtClean="0">
                <a:latin typeface="Arial" pitchFamily="34" charset="0"/>
                <a:cs typeface="Arial" pitchFamily="34" charset="0"/>
              </a:rPr>
              <a:t>8. simpozij(um)</a:t>
            </a:r>
          </a:p>
          <a:p>
            <a:pPr marL="0" indent="0"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Grac, 25. 9. 2015.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69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Kategorija vremena: filozofski i antropološki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okvir</a:t>
            </a:r>
            <a:r>
              <a:rPr lang="en-GB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                         </a:t>
            </a:r>
            <a:fld id="{D40FE557-8095-4F3D-93FC-E5CA7F20A5C4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10</a:t>
            </a:fld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„Prošlost i sadašnjost ista su stvar, naime u svoj raznovrsnosti tipski jednaka i kao sveprisutnost neprolaznih tipova mirujuća tvorevina nepromenjenih vrednosti i večno istog značaja“ (Niče 2001: 18).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5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Kategorija vremena: filozofski i antropološki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okvir                         </a:t>
            </a:r>
            <a:fld id="{229E1FD9-708A-4D4A-B5F9-CC5B9FB1729B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11</a:t>
            </a:fld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„Religiozni čovek poznaje dve vrste vremena – profano i sveto. Trajanje koje polako hlapi i </a:t>
            </a:r>
            <a:r>
              <a:rPr lang="sr-Latn-R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ʽ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niz večnostiʼ periodično ponovljivih tokom praznika koji sačinjavaju sveti kalendar“ (Elijade 2003: 137).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1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4000" dirty="0" smtClean="0">
                <a:effectLst/>
                <a:latin typeface="Arial" pitchFamily="34" charset="0"/>
                <a:cs typeface="Arial" pitchFamily="34" charset="0"/>
              </a:rPr>
              <a:t>Z</a:t>
            </a:r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NAKOVI PORED PUTA                    </a:t>
            </a:r>
            <a:fld id="{4C1CF1B1-F3CE-463D-9FF5-2758492E0686}" type="slidenum">
              <a:rPr lang="sr-Latn-RS" sz="4000" smtClean="0">
                <a:effectLst/>
                <a:latin typeface="Arial" pitchFamily="34" charset="0"/>
                <a:cs typeface="Arial" pitchFamily="34" charset="0"/>
              </a:rPr>
              <a:t>12</a:t>
            </a:fld>
            <a:endParaRPr lang="en-GB" sz="40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Ponavljanje i ciklično kretanje se u </a:t>
            </a:r>
            <a:r>
              <a:rPr lang="sr-Latn-RS" dirty="0" smtClean="0">
                <a:solidFill>
                  <a:srgbClr val="1F2123">
                    <a:satMod val="130000"/>
                  </a:srgbClr>
                </a:solidFill>
                <a:latin typeface="Arial" pitchFamily="34" charset="0"/>
                <a:ea typeface="+mj-ea"/>
                <a:cs typeface="Arial" pitchFamily="34" charset="0"/>
              </a:rPr>
              <a:t>Z</a:t>
            </a:r>
            <a:r>
              <a:rPr lang="sr-Latn-RS" sz="2800" dirty="0" smtClean="0">
                <a:solidFill>
                  <a:srgbClr val="1F2123">
                    <a:satMod val="130000"/>
                  </a:srgbClr>
                </a:solidFill>
                <a:latin typeface="Arial" pitchFamily="34" charset="0"/>
                <a:ea typeface="+mj-ea"/>
                <a:cs typeface="Arial" pitchFamily="34" charset="0"/>
              </a:rPr>
              <a:t>NAKOVIMA </a:t>
            </a:r>
            <a:r>
              <a:rPr lang="sr-Latn-RS" sz="2800" dirty="0">
                <a:solidFill>
                  <a:srgbClr val="1F2123">
                    <a:satMod val="130000"/>
                  </a:srgbClr>
                </a:solidFill>
                <a:latin typeface="Arial" pitchFamily="34" charset="0"/>
                <a:ea typeface="+mj-ea"/>
                <a:cs typeface="Arial" pitchFamily="34" charset="0"/>
              </a:rPr>
              <a:t>PORED </a:t>
            </a:r>
            <a:r>
              <a:rPr lang="sr-Latn-RS" sz="2800" dirty="0" smtClean="0">
                <a:solidFill>
                  <a:srgbClr val="1F2123">
                    <a:satMod val="130000"/>
                  </a:srgbClr>
                </a:solidFill>
                <a:latin typeface="Arial" pitchFamily="34" charset="0"/>
                <a:ea typeface="+mj-ea"/>
                <a:cs typeface="Arial" pitchFamily="34" charset="0"/>
              </a:rPr>
              <a:t>PUTA</a:t>
            </a:r>
            <a:r>
              <a:rPr lang="sr-Latn-RS" dirty="0" smtClean="0">
                <a:solidFill>
                  <a:srgbClr val="1F2123">
                    <a:satMod val="130000"/>
                  </a:srgbClr>
                </a:solidFill>
                <a:latin typeface="Arial" pitchFamily="34" charset="0"/>
                <a:ea typeface="+mj-ea"/>
                <a:cs typeface="Arial" pitchFamily="34" charset="0"/>
              </a:rPr>
              <a:t> manifestuje kao mit, drevnost, istorija, trajanje i obnavljanje.</a:t>
            </a:r>
          </a:p>
          <a:p>
            <a:pPr marL="82296" indent="0">
              <a:buNone/>
            </a:pPr>
            <a:r>
              <a:rPr lang="sr-Latn-RS" dirty="0" smtClean="0">
                <a:solidFill>
                  <a:srgbClr val="1F2123">
                    <a:satMod val="130000"/>
                  </a:srgbClr>
                </a:solidFill>
                <a:latin typeface="Arial" pitchFamily="34" charset="0"/>
                <a:ea typeface="+mj-ea"/>
                <a:cs typeface="Arial" pitchFamily="34" charset="0"/>
              </a:rPr>
              <a:t>U mnogim fragmentima je u uskoj vezi s opšteljudskom sudbinom, idejom da čovek nije sam, niti jedini.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305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Z</a:t>
            </a:r>
            <a:r>
              <a:rPr lang="sr-Latn-RS" sz="32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NAKOVI PORED </a:t>
            </a:r>
            <a:r>
              <a:rPr lang="sr-Latn-RS" sz="32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PUTA                    </a:t>
            </a:r>
            <a:fld id="{10309338-3C43-4321-85E6-953846C8324C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13</a:t>
            </a:fld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Vremenska kategorija je u uskoj vezi s dimenzijom prostora. Trajanje se sagledava kao put, na kojem pojedinci ostavljaju znakove koji su putokaz potonjim generacijama.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Oni su neophodni, iako su i sami prolazni i podležu zaboravu.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44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Z</a:t>
            </a:r>
            <a:r>
              <a:rPr lang="sr-Latn-RS" sz="32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NAKOVI PORED </a:t>
            </a:r>
            <a:r>
              <a:rPr lang="sr-Latn-RS" sz="32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PUTA                   </a:t>
            </a:r>
            <a:fld id="{8ABFA59F-9032-4746-A598-40DAF4465AF3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14</a:t>
            </a:fld>
            <a:endParaRPr lang="en-GB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Pored toga, naići ćemo i na zapise o cikličnim ponavljanjima u životu pojedinca.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„S godinama počinju i u najburnijem čovečjem životu da se ustaljuju i primećuju izvesne pojave koje se simetrično i ravnomerno ponavljaju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5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Z</a:t>
            </a:r>
            <a:r>
              <a:rPr lang="sr-Latn-RS" sz="32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NAKOVI PORED </a:t>
            </a:r>
            <a:r>
              <a:rPr lang="sr-Latn-RS" sz="32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PUTA</a:t>
            </a:r>
            <a:r>
              <a:rPr lang="en-GB" sz="32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                    </a:t>
            </a:r>
            <a:fld id="{88D519DF-C1EE-4866-9368-E564416DA779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15</a:t>
            </a:fld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[...]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Najoprečnija duhovna stanja: strah ili opasna radost ili plodan mir, smenjuju se u čoveku gotovo kalendarskom stalnošću i javljaju se neminovno, uporedo sa promenama na zemlji“ (Andrić 1998: 15).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4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Z</a:t>
            </a:r>
            <a:r>
              <a:rPr lang="sr-Latn-RS" sz="32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NAKOVI PORED </a:t>
            </a:r>
            <a:r>
              <a:rPr lang="sr-Latn-RS" sz="32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PUTA                    </a:t>
            </a:r>
            <a:fld id="{541D26EE-EF14-41CC-AC9C-7114ED3F5023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16</a:t>
            </a:fld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„Ovako potišten i kratkovečan, ja bih se osećao srećnim i besmrtnim kad bih znao da tela kao što je vaše ne propadaju. Da bih se utešio, ja kažem sebi da raste drugo, sa istom sumom novih i potpuno istih slasti.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78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Z</a:t>
            </a:r>
            <a:r>
              <a:rPr lang="sr-Latn-RS" sz="32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NAKOVI PORED </a:t>
            </a:r>
            <a:r>
              <a:rPr lang="sr-Latn-RS" sz="32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PUTA                    </a:t>
            </a:r>
            <a:fld id="{A6919B4C-BB53-42AE-A02E-8284DB270D55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17</a:t>
            </a:fld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Ali pomisao da između 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venjenja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jednog i 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dozrevanja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drugog tela može biti razmaka, pa ma samo za sekund jedan, dovodi me do očajanja“ (Andrić 1998: 407).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Ljudsko telo je ovde putem glagolskih imenica dovedeno u vezu s prirodom.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1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Kontekst Andrićevih romana        </a:t>
            </a:r>
            <a:fld id="{77376528-D505-4E2A-AF60-EB6C8558028B}" type="slidenum">
              <a:rPr lang="sr-Latn-RS" sz="3600" smtClean="0">
                <a:effectLst/>
                <a:latin typeface="Arial" pitchFamily="34" charset="0"/>
                <a:cs typeface="Arial" pitchFamily="34" charset="0"/>
              </a:rPr>
              <a:t>18</a:t>
            </a:fld>
            <a:endParaRPr lang="en-GB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U T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RAVNIČKOJ HRONICI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večno vraćanje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istog neodvojiv od Ničeovog pojma 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volje za moć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U Travniku se vlastodršci naizmenično smenjuju. </a:t>
            </a:r>
          </a:p>
          <a:p>
            <a:pPr marL="82296" indent="0">
              <a:buNone/>
            </a:pPr>
            <a:r>
              <a:rPr lang="sr-Latn-RS" dirty="0">
                <a:latin typeface="Arial" pitchFamily="34" charset="0"/>
                <a:cs typeface="Arial" pitchFamily="34" charset="0"/>
              </a:rPr>
              <a:t>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raj svake od njihovih vladavina jeste tragičan. </a:t>
            </a:r>
            <a:endParaRPr lang="en-GB" sz="2800" b="1" cap="smal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06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Kontekst Andrićevih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romana        </a:t>
            </a:r>
            <a:fld id="{7F8AA263-9D4D-4D24-9D6D-28A59737544C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19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Međutim, nakon jednog vezira uvek će doći sledeći.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Na taj način se volja za moć uvek iznova obnavlja.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U sudbinama vezira se mogu pronaći cikličnost i ponavljanja.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81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fld id="{C745AD97-BA22-4D95-AFEB-3FD2C28BAC2D}" type="slidenum">
              <a:rPr lang="en-GB" sz="3600" smtClean="0">
                <a:effectLst/>
                <a:latin typeface="Arial" pitchFamily="34" charset="0"/>
                <a:cs typeface="Arial" pitchFamily="34" charset="0"/>
              </a:rPr>
              <a:t>2</a:t>
            </a:fld>
            <a:endParaRPr lang="en-GB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sr-Latn-RS" sz="3500" dirty="0" smtClean="0">
                <a:latin typeface="Arial" pitchFamily="34" charset="0"/>
                <a:cs typeface="Arial" pitchFamily="34" charset="0"/>
              </a:rPr>
              <a:t>Uvod</a:t>
            </a:r>
          </a:p>
          <a:p>
            <a:pPr marL="0" indent="0">
              <a:buNone/>
            </a:pPr>
            <a:r>
              <a:rPr lang="sr-Latn-RS" sz="3500" dirty="0" smtClean="0">
                <a:latin typeface="Arial" pitchFamily="34" charset="0"/>
                <a:cs typeface="Arial" pitchFamily="34" charset="0"/>
              </a:rPr>
              <a:t>2) Kategorija vremena: filozofski i antropološki okvir</a:t>
            </a:r>
          </a:p>
          <a:p>
            <a:pPr marL="0" indent="0">
              <a:buNone/>
            </a:pPr>
            <a:r>
              <a:rPr lang="sr-Latn-RS" sz="3500" dirty="0" smtClean="0">
                <a:latin typeface="Arial" pitchFamily="34" charset="0"/>
                <a:cs typeface="Arial" pitchFamily="34" charset="0"/>
              </a:rPr>
              <a:t>3) Z</a:t>
            </a:r>
            <a:r>
              <a:rPr lang="sr-Latn-RS" sz="3000" cap="small" dirty="0" smtClean="0">
                <a:latin typeface="Arial" pitchFamily="34" charset="0"/>
                <a:cs typeface="Arial" pitchFamily="34" charset="0"/>
              </a:rPr>
              <a:t>NAKOVI </a:t>
            </a:r>
            <a:r>
              <a:rPr lang="sr-Latn-RS" sz="3000" cap="small" dirty="0" smtClean="0">
                <a:latin typeface="Arial" pitchFamily="34" charset="0"/>
                <a:cs typeface="Arial" pitchFamily="34" charset="0"/>
              </a:rPr>
              <a:t>PORED PUTA</a:t>
            </a:r>
          </a:p>
          <a:p>
            <a:pPr marL="0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sr-Latn-RS" sz="3500" dirty="0" smtClean="0">
                <a:latin typeface="Arial" pitchFamily="34" charset="0"/>
                <a:cs typeface="Arial" pitchFamily="34" charset="0"/>
              </a:rPr>
              <a:t>Kontekst Andrićevih </a:t>
            </a:r>
            <a:r>
              <a:rPr lang="sr-Latn-RS" sz="3500" dirty="0" smtClean="0">
                <a:latin typeface="Arial" pitchFamily="34" charset="0"/>
                <a:cs typeface="Arial" pitchFamily="34" charset="0"/>
              </a:rPr>
              <a:t>romana</a:t>
            </a:r>
          </a:p>
          <a:p>
            <a:pPr marL="0" indent="0">
              <a:buNone/>
            </a:pPr>
            <a:r>
              <a:rPr lang="sr-Latn-RS" sz="35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sr-Latn-RS" sz="3500" dirty="0" smtClean="0">
                <a:latin typeface="Arial" pitchFamily="34" charset="0"/>
                <a:cs typeface="Arial" pitchFamily="34" charset="0"/>
              </a:rPr>
              <a:t>) Zaključak</a:t>
            </a:r>
          </a:p>
          <a:p>
            <a:pPr marL="0" indent="0">
              <a:buNone/>
            </a:pPr>
            <a:r>
              <a:rPr lang="sr-Latn-RS" sz="3500" dirty="0" smtClean="0">
                <a:latin typeface="Arial" pitchFamily="34" charset="0"/>
                <a:cs typeface="Arial" pitchFamily="34" charset="0"/>
              </a:rPr>
              <a:t>6) Izvori i literatura</a:t>
            </a:r>
          </a:p>
        </p:txBody>
      </p:sp>
    </p:spTree>
    <p:extLst>
      <p:ext uri="{BB962C8B-B14F-4D97-AF65-F5344CB8AC3E}">
        <p14:creationId xmlns:p14="http://schemas.microsoft.com/office/powerpoint/2010/main" val="158952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Kontekst Andrićevih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romana        </a:t>
            </a:r>
            <a:fld id="{9BCD0CE0-28CC-4FAA-A435-32FC29124450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20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U romanu N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A DRINI ĆUPRIJA</a:t>
            </a:r>
            <a:r>
              <a:rPr lang="sr-Latn-RS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ponavljanje i ciklično kretanje pronalazimo u periodičnom ponavljanju poplava, smenjivanju Mutevelića, čuvara mosta čiji se životi uvek tragično završavaju, kao i uvođenjem mosta kao trajne građevine.</a:t>
            </a:r>
            <a:endParaRPr lang="en-GB" sz="2800" cap="small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14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Kontekst Andrićevih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romana        </a:t>
            </a:r>
            <a:fld id="{F65D9984-5CFE-40F9-8093-171D78D51010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21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„Tu je u njih ulazila nesvesna filozofija kasabe: da je život neshvatljivo čudo, jer se neprestano troši i osipa, a ipak traje i stoji čvrsto ʽkao na Drini ćuprijaʼ“ (Andrić 2014: 374).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Ćuprija se poima kao nešto što je trajno u odnosu na prolazan ljudski život.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99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Kontekst Andrićevih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romana        </a:t>
            </a:r>
            <a:fld id="{BD6D87D5-5784-4EFB-A067-03E62A20BE70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22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Izuzetno je značajna studija Petra Džadžića M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ITSKO U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NDRIĆEVOM DELU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 H</a:t>
            </a:r>
            <a:r>
              <a:rPr lang="sr-Latn-RS" sz="2800" dirty="0" smtClean="0">
                <a:latin typeface="Arial" pitchFamily="34" charset="0"/>
                <a:cs typeface="Arial" pitchFamily="34" charset="0"/>
              </a:rPr>
              <a:t>RASTOVA GREDA U KAMENOJ KAPIJI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 pre svega poglavlje V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EČITO VRAĆANJE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u kojem je data specifična interpretacija vremenske dimenzije u ovom romanu.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24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Kontekst Andrićevih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romana        </a:t>
            </a:r>
            <a:fld id="{EF72BAAC-93AB-44A2-86A8-15CBCF192CF5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23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U P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ROKLETOJ AVLIJI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ponavljanja se mogu naći u naizmeničnom pražnjenju i ponovnom punjenju Proklete avlije. 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„Tako Avlija neprestano rešeta šarenu gomilu svojih stanovni</a:t>
            </a:r>
            <a:r>
              <a:rPr lang="sr-Latn-RS" dirty="0">
                <a:latin typeface="Arial" pitchFamily="34" charset="0"/>
                <a:cs typeface="Arial" pitchFamily="34" charset="0"/>
              </a:rPr>
              <a:t>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a i, uvek puna, stalno se puni i prazni“ (Andrić 2014: 687).</a:t>
            </a:r>
          </a:p>
        </p:txBody>
      </p:sp>
    </p:spTree>
    <p:extLst>
      <p:ext uri="{BB962C8B-B14F-4D97-AF65-F5344CB8AC3E}">
        <p14:creationId xmlns:p14="http://schemas.microsoft.com/office/powerpoint/2010/main" val="72427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Kontekst Andrićevih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romana        </a:t>
            </a:r>
            <a:fld id="{9304AADB-FDEB-496C-AFC9-D5A03A575B4B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24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lvl="0" indent="0">
              <a:buClr>
                <a:srgbClr val="7E97AD"/>
              </a:buClr>
              <a:buNone/>
            </a:pPr>
            <a:r>
              <a:rPr lang="sr-Latn-R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Pored toga, drevna priča o dva brata suparnika i Džemova sudbina sa kojom se Ćamil poistovećuje takođe podrazumevaju svojevrsno 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ponavljanje i ciklično poimanje vremena.</a:t>
            </a:r>
          </a:p>
          <a:p>
            <a:pPr marL="82296" lvl="0" indent="0">
              <a:buClr>
                <a:srgbClr val="7E97AD"/>
              </a:buClr>
              <a:buNone/>
            </a:pP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Krugovi pripovedanja svakako podrazumevaju izvesna ponavljanja.</a:t>
            </a:r>
            <a:endParaRPr lang="sr-Latn-R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04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Zaključak                                      </a:t>
            </a:r>
            <a:fld id="{BA0E6E1D-6231-4421-B112-FC0628B4A0FE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25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Uporedna analiza </a:t>
            </a:r>
            <a:r>
              <a:rPr lang="sr-Latn-RS" dirty="0" smtClean="0">
                <a:solidFill>
                  <a:srgbClr val="1F2123">
                    <a:satMod val="130000"/>
                  </a:srgbClr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sr-Latn-RS" sz="2800" dirty="0" smtClean="0">
                <a:solidFill>
                  <a:srgbClr val="1F2123">
                    <a:satMod val="130000"/>
                  </a:srgbClr>
                </a:solidFill>
                <a:latin typeface="Arial" pitchFamily="34" charset="0"/>
                <a:cs typeface="Arial" pitchFamily="34" charset="0"/>
              </a:rPr>
              <a:t>NAKOVA </a:t>
            </a:r>
            <a:r>
              <a:rPr lang="sr-Latn-RS" sz="2800" dirty="0">
                <a:solidFill>
                  <a:srgbClr val="1F2123">
                    <a:satMod val="130000"/>
                  </a:srgbClr>
                </a:solidFill>
                <a:latin typeface="Arial" pitchFamily="34" charset="0"/>
                <a:cs typeface="Arial" pitchFamily="34" charset="0"/>
              </a:rPr>
              <a:t>PORED PUTA</a:t>
            </a:r>
            <a:r>
              <a:rPr lang="sr-Latn-RS" dirty="0">
                <a:solidFill>
                  <a:srgbClr val="1F2123">
                    <a:satMod val="13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solidFill>
                  <a:srgbClr val="1F2123">
                    <a:satMod val="130000"/>
                  </a:srgbClr>
                </a:solidFill>
                <a:latin typeface="Arial" pitchFamily="34" charset="0"/>
                <a:cs typeface="Arial" pitchFamily="34" charset="0"/>
              </a:rPr>
              <a:t>i Andrićevih romana pokazala se osnovanom, jer su ponavljanja i ciklično kretanje u njima zastupljeni i ostvareni na sličan način.</a:t>
            </a:r>
          </a:p>
          <a:p>
            <a:pPr marL="82296" indent="0">
              <a:buNone/>
            </a:pPr>
            <a:r>
              <a:rPr lang="sr-Latn-RS" dirty="0" smtClean="0">
                <a:solidFill>
                  <a:srgbClr val="1F2123">
                    <a:satMod val="130000"/>
                  </a:srgbClr>
                </a:solidFill>
                <a:latin typeface="Arial" pitchFamily="34" charset="0"/>
                <a:cs typeface="Arial" pitchFamily="34" charset="0"/>
              </a:rPr>
              <a:t>Ovakav pristup unekoliko je olakšao tumačenje</a:t>
            </a:r>
            <a:r>
              <a:rPr lang="sr-Latn-RS" dirty="0">
                <a:solidFill>
                  <a:srgbClr val="1F2123">
                    <a:satMod val="130000"/>
                  </a:srgbClr>
                </a:solidFill>
                <a:latin typeface="Arial" pitchFamily="34" charset="0"/>
                <a:cs typeface="Arial" pitchFamily="34" charset="0"/>
              </a:rPr>
              <a:t> Z</a:t>
            </a:r>
            <a:r>
              <a:rPr lang="sr-Latn-RS" sz="2800" dirty="0">
                <a:solidFill>
                  <a:srgbClr val="1F2123">
                    <a:satMod val="130000"/>
                  </a:srgbClr>
                </a:solidFill>
                <a:latin typeface="Arial" pitchFamily="34" charset="0"/>
                <a:cs typeface="Arial" pitchFamily="34" charset="0"/>
              </a:rPr>
              <a:t>NAKOVA PORED </a:t>
            </a:r>
            <a:r>
              <a:rPr lang="sr-Latn-RS" sz="2800" dirty="0" smtClean="0">
                <a:solidFill>
                  <a:srgbClr val="1F2123">
                    <a:satMod val="130000"/>
                  </a:srgbClr>
                </a:solidFill>
                <a:latin typeface="Arial" pitchFamily="34" charset="0"/>
                <a:cs typeface="Arial" pitchFamily="34" charset="0"/>
              </a:rPr>
              <a:t>PUTA.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Izvori i literatura                            </a:t>
            </a:r>
            <a:fld id="{4425377D-D574-4A61-B4A0-377ADA2A59BB}" type="slidenum">
              <a:rPr lang="sr-Latn-RS" sz="3600" smtClean="0">
                <a:effectLst/>
                <a:latin typeface="Arial" pitchFamily="34" charset="0"/>
                <a:cs typeface="Arial" pitchFamily="34" charset="0"/>
              </a:rPr>
              <a:t>26</a:t>
            </a:fld>
            <a:endParaRPr lang="en-GB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Andrić 1998: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Андрић, Иво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Знакови поред пута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Сремски Карловци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Andrić 2014: Andrić, Ivo.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Romani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Beograd.</a:t>
            </a:r>
            <a:endParaRPr lang="sr-Latn-RS" b="1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Vladušić 2007: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Владушић, Слободан.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Портрет херменеутичара у транзицији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 Нови Сад.</a:t>
            </a:r>
          </a:p>
        </p:txBody>
      </p:sp>
    </p:spTree>
    <p:extLst>
      <p:ext uri="{BB962C8B-B14F-4D97-AF65-F5344CB8AC3E}">
        <p14:creationId xmlns:p14="http://schemas.microsoft.com/office/powerpoint/2010/main" val="147941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Izvori i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literatura</a:t>
            </a:r>
            <a:r>
              <a:rPr lang="sr-Cyrl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                            </a:t>
            </a:r>
            <a:fld id="{8573AC48-2E08-47CA-9B42-7B369013B301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27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Đukić Perišić 2012: </a:t>
            </a:r>
            <a:r>
              <a:rPr lang="sr-Latn-R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Đukić 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Perišić, Žaneta. </a:t>
            </a:r>
            <a:r>
              <a:rPr lang="sr-Latn-RS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Pisac i priča: Stvaralačka biografija Ive Andrića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Novi Sad. </a:t>
            </a:r>
          </a:p>
          <a:p>
            <a:pPr marL="82296" indent="0">
              <a:buNone/>
            </a:pP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Korać 1989: Korać, Stanko. </a:t>
            </a:r>
            <a:r>
              <a:rPr lang="sr-Latn-RS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Andrićevi romani ili svijet bez Boga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Zagreb.</a:t>
            </a:r>
          </a:p>
          <a:p>
            <a:pPr marL="82296" indent="0">
              <a:buNone/>
            </a:pP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Niče 1985: Niče, Fridrih. </a:t>
            </a:r>
            <a:r>
              <a:rPr lang="sr-Latn-RS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ECCE HOMO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Beograd.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39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Izvori i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literatura</a:t>
            </a:r>
            <a:r>
              <a:rPr lang="sr-Cyrl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                            </a:t>
            </a:r>
            <a:fld id="{20543D4A-01BB-45B8-B54A-5948C01AC7A0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28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lvl="0" indent="0">
              <a:buClr>
                <a:srgbClr val="7E97AD"/>
              </a:buClr>
              <a:buNone/>
            </a:pPr>
            <a:r>
              <a:rPr lang="sr-Latn-R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Niče 1985: </a:t>
            </a:r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Ниче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Фридрих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sr-Cyrl-RS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 користи и штети историје за живот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Нови Сад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Cyrl-R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82296" lvl="0" indent="0">
              <a:buClr>
                <a:srgbClr val="7E97AD"/>
              </a:buClr>
              <a:buNone/>
            </a:pP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Tartalja 1991: </a:t>
            </a:r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Тартаља, Иво. </a:t>
            </a:r>
            <a:r>
              <a:rPr lang="sr-Cyrl-RS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Пут поред знакова</a:t>
            </a:r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Нови Сад.</a:t>
            </a:r>
          </a:p>
          <a:p>
            <a:pPr marL="82296" lvl="0" indent="0">
              <a:buClr>
                <a:srgbClr val="7E97AD"/>
              </a:buClr>
              <a:buNone/>
            </a:pP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Tartalja 1979 </a:t>
            </a:r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Тартаља</a:t>
            </a:r>
            <a:r>
              <a:rPr lang="sr-Cyrl-R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Иво. </a:t>
            </a:r>
            <a:r>
              <a:rPr lang="sr-Cyrl-RS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Приповедачева естетика</a:t>
            </a:r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sr-Cyrl-R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Нови Сад.</a:t>
            </a:r>
            <a:endParaRPr lang="en-GB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82296" lvl="0" indent="0">
              <a:buClr>
                <a:srgbClr val="7E97AD"/>
              </a:buClr>
              <a:buNone/>
            </a:pPr>
            <a:endParaRPr lang="en-GB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21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Izvori i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literatura</a:t>
            </a:r>
            <a:r>
              <a:rPr lang="sr-Cyrl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                            </a:t>
            </a:r>
            <a:fld id="{D7362E37-A647-475A-B6A6-177ABD11572E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29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Džadžić 1995: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Џаџић, Петар.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Митско у Андрићевом делу: Храстова греда у каменој капији.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Београд.</a:t>
            </a:r>
          </a:p>
          <a:p>
            <a:pPr marL="82296" lvl="0" indent="0">
              <a:buClr>
                <a:srgbClr val="7E97AD"/>
              </a:buClr>
              <a:buNone/>
            </a:pPr>
            <a:r>
              <a:rPr lang="sr-Latn-R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Džadžić 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199</a:t>
            </a:r>
            <a:r>
              <a:rPr lang="sr-Cyrl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Cyrl-R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Џаџић, Петар. </a:t>
            </a:r>
            <a:r>
              <a:rPr lang="sr-Cyrl-RS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 Проклетој авлији. </a:t>
            </a:r>
            <a:r>
              <a:rPr lang="sr-Cyrl-R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Београд.</a:t>
            </a:r>
            <a:endParaRPr lang="en-GB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3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Uvod                                     </a:t>
            </a:r>
            <a:r>
              <a:rPr lang="sr-Latn-RS" sz="36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fld id="{A9E96D3B-D072-4C9A-8131-C8D96B019465}" type="slidenum">
              <a:rPr lang="sr-Latn-RS" sz="36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</a:t>
            </a:fld>
            <a:endParaRPr lang="en-GB" sz="36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NAKOVI PORED PUTA</a:t>
            </a:r>
            <a:r>
              <a:rPr lang="sr-Latn-RS" cap="small" dirty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Ive Andrića žanrovski se određuju kao dnevnik.</a:t>
            </a:r>
          </a:p>
          <a:p>
            <a:pPr marL="0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Ipak, ovoj knjizi nedostaju tipične osobine dnevnika.</a:t>
            </a:r>
          </a:p>
          <a:p>
            <a:pPr marL="0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Ona se može odrediti i kao knjiga poetsko-meditativne proze.</a:t>
            </a:r>
          </a:p>
        </p:txBody>
      </p:sp>
    </p:spTree>
    <p:extLst>
      <p:ext uri="{BB962C8B-B14F-4D97-AF65-F5344CB8AC3E}">
        <p14:creationId xmlns:p14="http://schemas.microsoft.com/office/powerpoint/2010/main" val="4176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600" dirty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Izvori i </a:t>
            </a:r>
            <a:r>
              <a:rPr lang="sr-Latn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literatura</a:t>
            </a:r>
            <a:r>
              <a:rPr lang="sr-Cyrl-RS" sz="3600" dirty="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                            </a:t>
            </a:r>
            <a:fld id="{2CB84721-9A00-4624-BE0B-40B2F04B9698}" type="slidenum">
              <a:rPr lang="sr-Latn-RS" sz="3600" smtClean="0">
                <a:solidFill>
                  <a:srgbClr val="1F2123">
                    <a:satMod val="130000"/>
                  </a:srgbClr>
                </a:solidFill>
                <a:effectLst/>
                <a:latin typeface="Arial" pitchFamily="34" charset="0"/>
                <a:cs typeface="Arial" pitchFamily="34" charset="0"/>
              </a:rPr>
              <a:t>30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82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>
                <a:effectLst/>
                <a:latin typeface="Arial" pitchFamily="34" charset="0"/>
                <a:cs typeface="Arial" pitchFamily="34" charset="0"/>
              </a:rPr>
              <a:t>Uvod</a:t>
            </a:r>
            <a:r>
              <a:rPr lang="en-GB" sz="3600" dirty="0" smtClean="0">
                <a:effectLst/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          </a:t>
            </a:r>
            <a:fld id="{D7B130F5-8E9B-4CB9-87CA-1787D0EEC385}" type="slidenum">
              <a:rPr lang="en-GB" sz="3600" smtClean="0">
                <a:effectLst/>
                <a:latin typeface="Arial" pitchFamily="34" charset="0"/>
                <a:cs typeface="Arial" pitchFamily="34" charset="0"/>
              </a:rPr>
              <a:t>4</a:t>
            </a:fld>
            <a:endParaRPr lang="en-GB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7E97AD"/>
              </a:buClr>
              <a:buNone/>
            </a:pPr>
            <a:r>
              <a:rPr lang="sr-Latn-R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Međutim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RS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ovakvo određenje je samo delimično prihvatljivo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GB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buClr>
                <a:srgbClr val="7E97AD"/>
              </a:buClr>
              <a:buNone/>
            </a:pP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Žanrovska hibridnost Z</a:t>
            </a:r>
            <a:r>
              <a:rPr lang="sr-Latn-RS" sz="2800" cap="small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NAKOVA </a:t>
            </a:r>
            <a:r>
              <a:rPr lang="sr-Latn-RS" sz="2800" cap="small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PORED PUTA</a:t>
            </a:r>
            <a:r>
              <a:rPr lang="sr-Latn-RS" cap="small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vodi nas do zaključka da se radi o fragmentima, koje je Ivo Andrić povremeno objavljivao od 1924. godine do kraja života.</a:t>
            </a:r>
            <a:endParaRPr lang="sr-Latn-R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48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Uvod                                         </a:t>
            </a:r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      </a:t>
            </a:r>
            <a:fld id="{FFC000AE-BF91-4B9C-94AA-627E9EE011AB}" type="slidenum">
              <a:rPr lang="sr-Latn-RS" sz="3600" smtClean="0">
                <a:effectLst/>
                <a:latin typeface="Arial" pitchFamily="34" charset="0"/>
                <a:cs typeface="Arial" pitchFamily="34" charset="0"/>
              </a:rPr>
              <a:t>5</a:t>
            </a:fld>
            <a:endParaRPr lang="en-GB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Priređivači su ovo delo podelili na tri celine: N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EMIRE OD VIJEKA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 Z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A PISCA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 S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LIKE, PRIZORE I RASPOLOŽENJA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Tome su dodata još dva dela N</a:t>
            </a:r>
            <a:r>
              <a:rPr lang="sr-Latn-RS" sz="2800" dirty="0" smtClean="0">
                <a:latin typeface="Arial" pitchFamily="34" charset="0"/>
                <a:cs typeface="Arial" pitchFamily="34" charset="0"/>
              </a:rPr>
              <a:t>ESANICA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i V</a:t>
            </a:r>
            <a:r>
              <a:rPr lang="sr-Latn-RS" sz="2800" dirty="0" smtClean="0">
                <a:latin typeface="Arial" pitchFamily="34" charset="0"/>
                <a:cs typeface="Arial" pitchFamily="34" charset="0"/>
              </a:rPr>
              <a:t>EČITI KALENDAR MATERNJEG JEZIKA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U pitanju su zapisi koji su nađeni u piščevoj zaostavštini.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9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Uvod                                     </a:t>
            </a:r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          </a:t>
            </a:r>
            <a:fld id="{02813A49-36FB-485C-B10F-3F0821E2C934}" type="slidenum">
              <a:rPr lang="sr-Latn-RS" sz="3600" smtClean="0">
                <a:effectLst/>
                <a:latin typeface="Arial" pitchFamily="34" charset="0"/>
                <a:cs typeface="Arial" pitchFamily="34" charset="0"/>
              </a:rPr>
              <a:t>6</a:t>
            </a:fld>
            <a:endParaRPr lang="en-GB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Raznolikost Z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NAKOVA PORED PUTA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iziskuje različite pristupe delu.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Prilikom njihovog proučavanja moguće je izabrati jednu dimenziju, ili temu i nju pratiti u onim fragmentima u kojima se ona pojavljuje. 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80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Uvod                                     </a:t>
            </a:r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          </a:t>
            </a:r>
            <a:fld id="{64592953-8E86-4948-9C95-E3FEBAE918F3}" type="slidenum">
              <a:rPr lang="sr-Latn-RS" sz="3600" smtClean="0">
                <a:effectLst/>
                <a:latin typeface="Arial" pitchFamily="34" charset="0"/>
                <a:cs typeface="Arial" pitchFamily="34" charset="0"/>
              </a:rPr>
              <a:t>7</a:t>
            </a:fld>
            <a:endParaRPr lang="en-GB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U radu će biti tumačeni oni fragmenti u kojima nailazimo na razmatranja o kategoriji vremena. 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Pre svega, govorićemo o ponavljanju i cikličnom kretanju u Z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NAKOVIMA PORED PUTA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30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Uvod                                     </a:t>
            </a:r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          </a:t>
            </a:r>
            <a:fld id="{186664A3-90D3-4AEA-AB46-2AC65238183C}" type="slidenum">
              <a:rPr lang="sr-Latn-RS" sz="3600" smtClean="0">
                <a:effectLst/>
                <a:latin typeface="Arial" pitchFamily="34" charset="0"/>
                <a:cs typeface="Arial" pitchFamily="34" charset="0"/>
              </a:rPr>
              <a:t>8</a:t>
            </a:fld>
            <a:endParaRPr lang="en-GB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Radi celovitijeg sagledavanja vremenske dimenzije u Z</a:t>
            </a:r>
            <a:r>
              <a:rPr lang="sr-Latn-RS" sz="2800" dirty="0" smtClean="0">
                <a:latin typeface="Arial" pitchFamily="34" charset="0"/>
                <a:cs typeface="Arial" pitchFamily="34" charset="0"/>
              </a:rPr>
              <a:t>NAKOVIMA PORED PUTA,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ona će biti dovedena u vezu s Andrićevim romanima, T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RAVNIČKOM HRONIKOM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 N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sr-Latn-RS" cap="small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sr-Latn-RS" sz="2800" cap="small" dirty="0" smtClean="0">
                <a:latin typeface="Arial" pitchFamily="34" charset="0"/>
                <a:cs typeface="Arial" pitchFamily="34" charset="0"/>
              </a:rPr>
              <a:t>RINI ĆUPRIJOM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 P</a:t>
            </a:r>
            <a:r>
              <a:rPr lang="sr-Latn-RS" sz="2800" dirty="0" smtClean="0">
                <a:latin typeface="Arial" pitchFamily="34" charset="0"/>
                <a:cs typeface="Arial" pitchFamily="34" charset="0"/>
              </a:rPr>
              <a:t>ROKLETOM AVLIJOM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6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Kategorija vremena: filozofski i antropološki okvir                       </a:t>
            </a:r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    </a:t>
            </a:r>
            <a:fld id="{A1B039E6-0FE4-4B77-8700-9C53AD59B646}" type="slidenum">
              <a:rPr lang="sr-Latn-RS" sz="3600" smtClean="0">
                <a:effectLst/>
                <a:latin typeface="Arial" pitchFamily="34" charset="0"/>
                <a:cs typeface="Arial" pitchFamily="34" charset="0"/>
              </a:rPr>
              <a:t>9</a:t>
            </a:fld>
            <a:endParaRPr lang="en-GB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Vremenska dimenzija biće sagledana u kontekstu Ničeove filozofije i pojma </a:t>
            </a:r>
            <a:r>
              <a:rPr lang="sr-Latn-RS" b="1" dirty="0" smtClean="0">
                <a:latin typeface="Arial" pitchFamily="34" charset="0"/>
                <a:cs typeface="Arial" pitchFamily="34" charset="0"/>
              </a:rPr>
              <a:t>večnog vraćanja istog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2296" indent="0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Takođe, u obzir će biti uzeto i pagansko shvatanje vremena koje se poimalo kao ciklično smenjivanje godišnjih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doba.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58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571</TotalTime>
  <Words>1166</Words>
  <Application>Microsoft Office PowerPoint</Application>
  <PresentationFormat>On-screen Show (4:3)</PresentationFormat>
  <Paragraphs>93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Solstice</vt:lpstr>
      <vt:lpstr>PowerPoint Presentation</vt:lpstr>
      <vt:lpstr>2</vt:lpstr>
      <vt:lpstr>Uvod                                               3</vt:lpstr>
      <vt:lpstr>Uvod                                               4</vt:lpstr>
      <vt:lpstr>Uvod                                               5</vt:lpstr>
      <vt:lpstr>Uvod                                               6</vt:lpstr>
      <vt:lpstr>Uvod                                               7</vt:lpstr>
      <vt:lpstr>Uvod                                               8</vt:lpstr>
      <vt:lpstr>Kategorija vremena: filozofski i antropološki okvir                           9</vt:lpstr>
      <vt:lpstr>Kategorija vremena: filozofski i antropološki okvir                         10</vt:lpstr>
      <vt:lpstr>Kategorija vremena: filozofski i antropološki okvir                         11</vt:lpstr>
      <vt:lpstr>ZNAKOVI PORED PUTA                    12</vt:lpstr>
      <vt:lpstr>ZNAKOVI PORED PUTA                    13</vt:lpstr>
      <vt:lpstr>ZNAKOVI PORED PUTA                   14</vt:lpstr>
      <vt:lpstr>ZNAKOVI PORED PUTA                    15</vt:lpstr>
      <vt:lpstr>ZNAKOVI PORED PUTA                    16</vt:lpstr>
      <vt:lpstr>ZNAKOVI PORED PUTA                    17</vt:lpstr>
      <vt:lpstr>Kontekst Andrićevih romana        18</vt:lpstr>
      <vt:lpstr>Kontekst Andrićevih romana        19</vt:lpstr>
      <vt:lpstr>Kontekst Andrićevih romana        20</vt:lpstr>
      <vt:lpstr>Kontekst Andrićevih romana        21</vt:lpstr>
      <vt:lpstr>Kontekst Andrićevih romana        22</vt:lpstr>
      <vt:lpstr>Kontekst Andrićevih romana        23</vt:lpstr>
      <vt:lpstr>Kontekst Andrićevih romana        24</vt:lpstr>
      <vt:lpstr>Zaključak                                      25</vt:lpstr>
      <vt:lpstr>Izvori i literatura                            26</vt:lpstr>
      <vt:lpstr>Izvori i literatura                            27</vt:lpstr>
      <vt:lpstr>Izvori i literatura                            28</vt:lpstr>
      <vt:lpstr>Izvori i literatura                            29</vt:lpstr>
      <vt:lpstr>Izvori i literatura                            30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mama</dc:title>
  <dc:creator>Natasa Drakulic</dc:creator>
  <cp:lastModifiedBy>Natasa Drakulic</cp:lastModifiedBy>
  <cp:revision>50</cp:revision>
  <dcterms:created xsi:type="dcterms:W3CDTF">2015-09-21T04:40:26Z</dcterms:created>
  <dcterms:modified xsi:type="dcterms:W3CDTF">2015-09-22T18:24:12Z</dcterms:modified>
</cp:coreProperties>
</file>