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0" r:id="rId4"/>
    <p:sldId id="279" r:id="rId5"/>
    <p:sldId id="258" r:id="rId6"/>
    <p:sldId id="261" r:id="rId7"/>
    <p:sldId id="281" r:id="rId8"/>
    <p:sldId id="283" r:id="rId9"/>
    <p:sldId id="284" r:id="rId10"/>
    <p:sldId id="285" r:id="rId11"/>
    <p:sldId id="282" r:id="rId12"/>
    <p:sldId id="286" r:id="rId13"/>
    <p:sldId id="287" r:id="rId14"/>
    <p:sldId id="289" r:id="rId15"/>
    <p:sldId id="275" r:id="rId16"/>
    <p:sldId id="290" r:id="rId17"/>
    <p:sldId id="291" r:id="rId18"/>
    <p:sldId id="292" r:id="rId19"/>
    <p:sldId id="293" r:id="rId20"/>
    <p:sldId id="277" r:id="rId2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21.8.2015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21.8.2015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21.8.2015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21.8.2015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21.8.2015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21.8.2015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21.8.2015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21.8.2015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21.8.2015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21.8.2015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21.8.2015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03B4A84-8D81-4C4B-9986-0454A80FE86E}" type="datetimeFigureOut">
              <a:rPr lang="sr-Latn-CS" smtClean="0"/>
              <a:pPr/>
              <a:t>21.8.2015</a:t>
            </a:fld>
            <a:endParaRPr lang="bs-Latn-B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85786" y="2786058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bs-Latn-BA" sz="3300" dirty="0" smtClean="0">
                <a:solidFill>
                  <a:schemeClr val="tx1"/>
                </a:solidFill>
              </a:rPr>
              <a:t>Inherentno ekspresivna leksika u Andrićevim </a:t>
            </a:r>
            <a:r>
              <a:rPr lang="bs-Latn-BA" sz="3300" i="1" cap="small" dirty="0" smtClean="0">
                <a:solidFill>
                  <a:schemeClr val="tx1"/>
                </a:solidFill>
              </a:rPr>
              <a:t>Znakovima 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00100" y="142852"/>
            <a:ext cx="7772400" cy="2172860"/>
          </a:xfrm>
        </p:spPr>
        <p:txBody>
          <a:bodyPr>
            <a:normAutofit lnSpcReduction="10000"/>
          </a:bodyPr>
          <a:lstStyle/>
          <a:p>
            <a:pPr algn="ctr"/>
            <a:endParaRPr lang="bs-Latn-BA" b="1" dirty="0" smtClean="0">
              <a:solidFill>
                <a:schemeClr val="tx1"/>
              </a:solidFill>
            </a:endParaRPr>
          </a:p>
          <a:p>
            <a:pPr algn="ctr"/>
            <a:r>
              <a:rPr lang="bs-Latn-BA" b="1" dirty="0" smtClean="0">
                <a:solidFill>
                  <a:schemeClr val="tx1"/>
                </a:solidFill>
              </a:rPr>
              <a:t>dr. sc. Zrinka Ćoralić / </a:t>
            </a:r>
            <a:r>
              <a:rPr lang="bs-Latn-BA" b="1" dirty="0" smtClean="0">
                <a:solidFill>
                  <a:schemeClr val="tx1"/>
                </a:solidFill>
              </a:rPr>
              <a:t>Mersina Šehić, MA</a:t>
            </a:r>
            <a:endParaRPr lang="bs-Latn-BA" b="1" dirty="0" smtClean="0">
              <a:solidFill>
                <a:schemeClr val="tx1"/>
              </a:solidFill>
            </a:endParaRPr>
          </a:p>
          <a:p>
            <a:pPr algn="l"/>
            <a:endParaRPr lang="bs-Latn-BA" dirty="0" smtClean="0">
              <a:solidFill>
                <a:schemeClr val="tx1"/>
              </a:solidFill>
            </a:endParaRPr>
          </a:p>
          <a:p>
            <a:pPr lvl="0" algn="ctr"/>
            <a:r>
              <a:rPr lang="bs-Latn-BA" dirty="0" smtClean="0">
                <a:solidFill>
                  <a:schemeClr val="tx1"/>
                </a:solidFill>
              </a:rPr>
              <a:t>Univerzitet u Bihaću</a:t>
            </a:r>
          </a:p>
          <a:p>
            <a:pPr lvl="0" algn="ctr"/>
            <a:endParaRPr lang="bs-Latn-BA" dirty="0" smtClean="0">
              <a:solidFill>
                <a:schemeClr val="tx1"/>
              </a:solidFill>
            </a:endParaRPr>
          </a:p>
          <a:p>
            <a:pPr lvl="0" algn="ctr"/>
            <a:r>
              <a:rPr lang="pt-PT" dirty="0" smtClean="0">
                <a:solidFill>
                  <a:schemeClr val="tx1"/>
                </a:solidFill>
              </a:rPr>
              <a:t>zrinka_coralic</a:t>
            </a:r>
            <a:r>
              <a:rPr lang="bs-Latn-BA" dirty="0" smtClean="0">
                <a:solidFill>
                  <a:schemeClr val="tx1"/>
                </a:solidFill>
              </a:rPr>
              <a:t>@</a:t>
            </a:r>
            <a:r>
              <a:rPr lang="pt-PT" dirty="0" smtClean="0">
                <a:solidFill>
                  <a:schemeClr val="tx1"/>
                </a:solidFill>
              </a:rPr>
              <a:t>yahoo.com</a:t>
            </a:r>
            <a:endParaRPr lang="bs-Latn-BA" dirty="0" smtClean="0">
              <a:solidFill>
                <a:schemeClr val="tx1"/>
              </a:solidFill>
            </a:endParaRPr>
          </a:p>
          <a:p>
            <a:pPr lvl="0" algn="ctr"/>
            <a:r>
              <a:rPr lang="bs-Latn-BA" dirty="0" smtClean="0">
                <a:solidFill>
                  <a:schemeClr val="tx1"/>
                </a:solidFill>
              </a:rPr>
              <a:t>mersina.sehic@yahoo.com</a:t>
            </a:r>
          </a:p>
          <a:p>
            <a:pPr algn="ctr"/>
            <a:endParaRPr lang="bs-Latn-BA" dirty="0" smtClean="0">
              <a:solidFill>
                <a:schemeClr val="tx1"/>
              </a:solidFill>
            </a:endParaRP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642910" y="5572140"/>
            <a:ext cx="7772400" cy="1029852"/>
          </a:xfrm>
          <a:prstGeom prst="rect">
            <a:avLst/>
          </a:prstGeom>
        </p:spPr>
        <p:txBody>
          <a:bodyPr vert="horz" lIns="182880" tIns="0">
            <a:normAutofit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bs-Latn-B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Ivo Andrić u evropskom kontekstu</a:t>
            </a:r>
          </a:p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bs-Latn-BA" sz="2000" dirty="0" smtClean="0"/>
          </a:p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bs-Latn-B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Graz, 25. septembar </a:t>
            </a:r>
            <a:r>
              <a:rPr kumimoji="0" lang="bs-Latn-B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2015.</a:t>
            </a:r>
            <a:endParaRPr kumimoji="0" lang="bs-Latn-BA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30352"/>
            <a:ext cx="8258204" cy="5970482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 smtClean="0"/>
              <a:t>Andrić je, kako kaže Peco (2007: 222), „volio da sa što manje riječi iskazuje misli, volio je da se iskazuje poslovično“, iz čega on zaključuje da je „Andrić bio ne samo duboko misaona nego i duboko emocionalna ličnost“ (Peco 2007: 233).  </a:t>
            </a:r>
            <a:endParaRPr lang="bs-Latn-BA" dirty="0" smtClean="0"/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Ivo </a:t>
            </a:r>
            <a:r>
              <a:rPr lang="bs-Latn-BA" dirty="0" smtClean="0"/>
              <a:t>Andrić je u svoje bilješke utkao i određeni broj kulturno specifičnih poslovica, karakterističnih za određeno podneblje i kulturu (kao što je ova dubrovačka poslovica), a s ciljem proširenja vidika svojih čitalaca, davanja savjeta, informiranja i educiranja. </a:t>
            </a:r>
            <a:endParaRPr lang="bs-Latn-BA" dirty="0" smtClean="0"/>
          </a:p>
          <a:p>
            <a:endParaRPr lang="bs-Latn-BA" dirty="0" smtClean="0"/>
          </a:p>
          <a:p>
            <a:r>
              <a:rPr lang="bs-Latn-BA" dirty="0" smtClean="0"/>
              <a:t>O </a:t>
            </a:r>
            <a:r>
              <a:rPr lang="bs-Latn-BA" dirty="0" smtClean="0"/>
              <a:t>poslovicama Andrić (2014: 172) kaže:</a:t>
            </a:r>
          </a:p>
          <a:p>
            <a:pPr>
              <a:buNone/>
            </a:pPr>
            <a:r>
              <a:rPr lang="bs-Latn-BA" i="1" dirty="0" smtClean="0"/>
              <a:t>	</a:t>
            </a:r>
            <a:r>
              <a:rPr lang="bs-Latn-BA" i="1" dirty="0" smtClean="0"/>
              <a:t>	Ništa </a:t>
            </a:r>
            <a:r>
              <a:rPr lang="bs-Latn-BA" i="1" dirty="0" smtClean="0"/>
              <a:t>lepše ni dublje, ni beznadnije, od narodne mudrosti u drevnim izrekama i stihovima! Ona je svirepa fata morgana naše savesti; ne čujemo je i ne shvatamo dok god ne učinimo protivno od onoga što ona uči, ali tada se odmah javlja da zajedno s nama nariče nečujno nad onim što smo ludo i nepovratno izgubili</a:t>
            </a:r>
            <a:r>
              <a:rPr lang="bs-Latn-BA" dirty="0" smtClean="0"/>
              <a:t>.</a:t>
            </a:r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83880" cy="765808"/>
          </a:xfrm>
        </p:spPr>
        <p:txBody>
          <a:bodyPr>
            <a:normAutofit/>
          </a:bodyPr>
          <a:lstStyle/>
          <a:p>
            <a:r>
              <a:rPr lang="bs-Latn-BA" sz="2700" dirty="0" smtClean="0">
                <a:solidFill>
                  <a:schemeClr val="tx1"/>
                </a:solidFill>
              </a:rPr>
              <a:t>Posuđenice</a:t>
            </a:r>
            <a:endParaRPr lang="bs-Latn-BA" sz="2700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0034" y="1071546"/>
            <a:ext cx="8183880" cy="47863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s-Latn-BA" dirty="0" smtClean="0"/>
              <a:t>Ovaj dio </a:t>
            </a:r>
            <a:r>
              <a:rPr lang="bs-Latn-BA" dirty="0" smtClean="0"/>
              <a:t>korpusa </a:t>
            </a:r>
            <a:r>
              <a:rPr lang="bs-Latn-BA" dirty="0" smtClean="0"/>
              <a:t>sadrži ukupno 132 posuđenice ekscerpirane iz </a:t>
            </a:r>
            <a:r>
              <a:rPr lang="bs-Latn-BA" cap="small" dirty="0" smtClean="0"/>
              <a:t>Znakova pored puta</a:t>
            </a:r>
            <a:r>
              <a:rPr lang="bs-Latn-BA" dirty="0" smtClean="0"/>
              <a:t>. </a:t>
            </a:r>
            <a:endParaRPr lang="bs-Latn-BA" dirty="0" smtClean="0"/>
          </a:p>
          <a:p>
            <a:pPr>
              <a:buNone/>
            </a:pPr>
            <a:r>
              <a:rPr lang="bs-Latn-BA" dirty="0" smtClean="0"/>
              <a:t>Porijeklo </a:t>
            </a:r>
            <a:r>
              <a:rPr lang="bs-Latn-BA" dirty="0" smtClean="0"/>
              <a:t>riječi provjereno je u Jahićevom </a:t>
            </a:r>
            <a:r>
              <a:rPr lang="bs-Latn-BA" cap="small" dirty="0" smtClean="0"/>
              <a:t>Rječniku bosanskog jezika.</a:t>
            </a:r>
            <a:r>
              <a:rPr lang="bs-Latn-BA" dirty="0" smtClean="0"/>
              <a:t> </a:t>
            </a:r>
            <a:endParaRPr lang="bs-Latn-BA" dirty="0" smtClean="0"/>
          </a:p>
          <a:p>
            <a:pPr>
              <a:buNone/>
            </a:pPr>
            <a:r>
              <a:rPr lang="bs-Latn-BA" dirty="0" smtClean="0"/>
              <a:t>Ukoliko </a:t>
            </a:r>
            <a:r>
              <a:rPr lang="bs-Latn-BA" dirty="0" smtClean="0"/>
              <a:t>posuđenica nije zabilježena kod Jahića, istu smo provjerili u Klaićevom </a:t>
            </a:r>
            <a:r>
              <a:rPr lang="bs-Latn-BA" cap="small" dirty="0" smtClean="0"/>
              <a:t>Rječniku stranih riječi</a:t>
            </a:r>
            <a:r>
              <a:rPr lang="bs-Latn-BA" dirty="0" smtClean="0"/>
              <a:t> i </a:t>
            </a:r>
            <a:r>
              <a:rPr lang="bs-Latn-BA" cap="small" dirty="0" smtClean="0"/>
              <a:t>Rječniku stranih riječi</a:t>
            </a:r>
            <a:r>
              <a:rPr lang="bs-Latn-BA" dirty="0" smtClean="0"/>
              <a:t> (Anić/Klaić/Domović 2002).</a:t>
            </a:r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530352"/>
            <a:ext cx="8043890" cy="5398978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 smtClean="0"/>
              <a:t>Kada je riječ o posuđenoj leksici, u Andrićevim romanima prevladavaju orijentalizmi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 smtClean="0"/>
              <a:t>Kako napominje Peco (2007: 195) „pisac je taj leksički sloj poznavao, nosio ga u svome rječniku i bio je svjestan da bi njegovo isključivanje iz romana umanjilo autentičnost piščevog iskaza.“ </a:t>
            </a:r>
            <a:endParaRPr lang="bs-Latn-BA" dirty="0" smtClean="0"/>
          </a:p>
          <a:p>
            <a:r>
              <a:rPr lang="bs-Latn-BA" dirty="0" smtClean="0"/>
              <a:t>Veliki </a:t>
            </a:r>
            <a:r>
              <a:rPr lang="bs-Latn-BA" dirty="0" smtClean="0"/>
              <a:t>broj turcizama u </a:t>
            </a:r>
            <a:r>
              <a:rPr lang="bs-Latn-BA" cap="small" dirty="0" smtClean="0"/>
              <a:t>Znakovima</a:t>
            </a:r>
            <a:r>
              <a:rPr lang="bs-Latn-BA" dirty="0" smtClean="0"/>
              <a:t> učvršćuje ovu tvrdnju, jer su </a:t>
            </a:r>
            <a:r>
              <a:rPr lang="bs-Latn-BA" cap="small" dirty="0" smtClean="0"/>
              <a:t>Znakovi</a:t>
            </a:r>
            <a:r>
              <a:rPr lang="bs-Latn-BA" dirty="0" smtClean="0"/>
              <a:t> skup Andrićevih ličnih bilježaka. </a:t>
            </a:r>
            <a:endParaRPr lang="bs-Latn-BA" dirty="0" smtClean="0"/>
          </a:p>
          <a:p>
            <a:r>
              <a:rPr lang="bs-Latn-BA" dirty="0" smtClean="0"/>
              <a:t>Međutim</a:t>
            </a:r>
            <a:r>
              <a:rPr lang="bs-Latn-BA" dirty="0" smtClean="0"/>
              <a:t>, za Andrića je specifično što on turcizme bilježi „u obliku kakav, počesto, može da se javi u nekom narodnom govoru“ (Peco, ibid.).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643602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 smtClean="0"/>
              <a:t>orijentalizmi (54 primjera</a:t>
            </a:r>
            <a:r>
              <a:rPr lang="bs-Latn-BA" dirty="0" smtClean="0"/>
              <a:t>): </a:t>
            </a:r>
            <a:r>
              <a:rPr lang="bs-Latn-BA" i="1" dirty="0" smtClean="0"/>
              <a:t>kandilo, hartija, budžak, busija, ćumurdžija,</a:t>
            </a:r>
            <a:r>
              <a:rPr lang="bs-Latn-BA" dirty="0" smtClean="0"/>
              <a:t> itd.</a:t>
            </a:r>
          </a:p>
          <a:p>
            <a:endParaRPr lang="bs-Latn-BA" dirty="0" smtClean="0"/>
          </a:p>
          <a:p>
            <a:r>
              <a:rPr lang="bs-Latn-BA" dirty="0" smtClean="0"/>
              <a:t>latinizmi </a:t>
            </a:r>
            <a:r>
              <a:rPr lang="bs-Latn-BA" dirty="0" smtClean="0"/>
              <a:t>(29 primjera): </a:t>
            </a:r>
            <a:r>
              <a:rPr lang="bs-Latn-BA" i="1" dirty="0" smtClean="0"/>
              <a:t>anegdota, paradoks, fanatik, kompleks;</a:t>
            </a:r>
          </a:p>
          <a:p>
            <a:endParaRPr lang="bs-Latn-BA" i="1" dirty="0" smtClean="0"/>
          </a:p>
          <a:p>
            <a:r>
              <a:rPr lang="bs-Latn-BA" dirty="0" smtClean="0"/>
              <a:t>galicizmi </a:t>
            </a:r>
            <a:r>
              <a:rPr lang="bs-Latn-BA" dirty="0" smtClean="0"/>
              <a:t>(21 primjer</a:t>
            </a:r>
            <a:r>
              <a:rPr lang="bs-Latn-BA" dirty="0" smtClean="0"/>
              <a:t>): </a:t>
            </a:r>
            <a:r>
              <a:rPr lang="bs-Latn-BA" i="1" dirty="0" smtClean="0"/>
              <a:t>šofer, fotelja;</a:t>
            </a:r>
          </a:p>
          <a:p>
            <a:endParaRPr lang="bs-Latn-BA" dirty="0" smtClean="0"/>
          </a:p>
          <a:p>
            <a:r>
              <a:rPr lang="bs-Latn-BA" dirty="0" smtClean="0"/>
              <a:t>grecizmi </a:t>
            </a:r>
            <a:r>
              <a:rPr lang="bs-Latn-BA" dirty="0" smtClean="0"/>
              <a:t>(12 primjera</a:t>
            </a:r>
            <a:r>
              <a:rPr lang="bs-Latn-BA" dirty="0" smtClean="0"/>
              <a:t>): </a:t>
            </a:r>
            <a:r>
              <a:rPr lang="bs-Latn-BA" i="1" dirty="0" smtClean="0"/>
              <a:t>manastir, asfalt;</a:t>
            </a:r>
          </a:p>
          <a:p>
            <a:endParaRPr lang="bs-Latn-BA" i="1" dirty="0" smtClean="0"/>
          </a:p>
          <a:p>
            <a:r>
              <a:rPr lang="bs-Latn-BA" dirty="0" smtClean="0"/>
              <a:t>talijanizmi </a:t>
            </a:r>
            <a:r>
              <a:rPr lang="bs-Latn-BA" dirty="0" smtClean="0"/>
              <a:t>(6 primjera): </a:t>
            </a:r>
            <a:r>
              <a:rPr lang="bs-Latn-BA" i="1" dirty="0" smtClean="0"/>
              <a:t>barka, kaput</a:t>
            </a:r>
            <a:r>
              <a:rPr lang="bs-Latn-BA" dirty="0" smtClean="0"/>
              <a:t>;</a:t>
            </a:r>
          </a:p>
          <a:p>
            <a:endParaRPr lang="bs-Latn-BA" dirty="0" smtClean="0"/>
          </a:p>
          <a:p>
            <a:r>
              <a:rPr lang="bs-Latn-BA" dirty="0" smtClean="0"/>
              <a:t>germanizmi </a:t>
            </a:r>
            <a:r>
              <a:rPr lang="bs-Latn-BA" dirty="0" smtClean="0"/>
              <a:t>(6 primjera): </a:t>
            </a:r>
            <a:r>
              <a:rPr lang="bs-Latn-BA" i="1" dirty="0" smtClean="0"/>
              <a:t>flaša, ringišpil</a:t>
            </a:r>
            <a:r>
              <a:rPr lang="bs-Latn-BA" dirty="0" smtClean="0"/>
              <a:t>;</a:t>
            </a:r>
          </a:p>
          <a:p>
            <a:endParaRPr lang="bs-Latn-BA" dirty="0" smtClean="0"/>
          </a:p>
          <a:p>
            <a:r>
              <a:rPr lang="bs-Latn-BA" dirty="0" smtClean="0"/>
              <a:t>anglizmi </a:t>
            </a:r>
            <a:r>
              <a:rPr lang="bs-Latn-BA" dirty="0" smtClean="0"/>
              <a:t>(2 primjera): </a:t>
            </a:r>
            <a:r>
              <a:rPr lang="bs-Latn-BA" i="1" dirty="0" smtClean="0"/>
              <a:t>šal, stjuardesa</a:t>
            </a:r>
            <a:r>
              <a:rPr lang="bs-Latn-BA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s-Latn-BA" b="1" dirty="0" smtClean="0"/>
              <a:t>Neuobičajeni oblici riječi:</a:t>
            </a:r>
          </a:p>
          <a:p>
            <a:pPr>
              <a:buNone/>
            </a:pPr>
            <a:endParaRPr lang="bs-Latn-BA" b="1" dirty="0" smtClean="0"/>
          </a:p>
          <a:p>
            <a:pPr>
              <a:buNone/>
            </a:pPr>
            <a:r>
              <a:rPr lang="bs-Latn-BA" dirty="0" smtClean="0"/>
              <a:t>Prema Katnić-Bakaršić (2007: 235), veći stupanj markiranosti svojstven manje uobičajenim oblicima, odnosno onima koji u određenom kontekstu dolaze kao neočekivani. </a:t>
            </a:r>
            <a:r>
              <a:rPr lang="bs-Latn-BA" dirty="0" smtClean="0"/>
              <a:t>Naprimjer:</a:t>
            </a:r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bs-Latn-BA" i="1" dirty="0" smtClean="0"/>
              <a:t>	</a:t>
            </a:r>
            <a:r>
              <a:rPr lang="bs-Latn-BA" i="1" dirty="0" smtClean="0"/>
              <a:t>	Samo </a:t>
            </a:r>
            <a:r>
              <a:rPr lang="bs-Latn-BA" i="1" dirty="0" smtClean="0"/>
              <a:t>mržnja i gnev mogu da zbrišu granice trulih carevina, pomere temelje trošnih ustanova i brzo i sigurno obore </a:t>
            </a:r>
            <a:r>
              <a:rPr lang="bs-Latn-BA" b="1" i="1" dirty="0" smtClean="0"/>
              <a:t>krivdu</a:t>
            </a:r>
            <a:r>
              <a:rPr lang="bs-Latn-BA" i="1" dirty="0" smtClean="0"/>
              <a:t> koja preti da se zacari i ovekoveči</a:t>
            </a:r>
            <a:r>
              <a:rPr lang="bs-Latn-BA" dirty="0" smtClean="0"/>
              <a:t> (2014: 27).</a:t>
            </a:r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3880" cy="748652"/>
          </a:xfrm>
        </p:spPr>
        <p:txBody>
          <a:bodyPr>
            <a:normAutofit/>
          </a:bodyPr>
          <a:lstStyle/>
          <a:p>
            <a:r>
              <a:rPr lang="bs-Latn-BA" sz="2700" dirty="0" smtClean="0">
                <a:solidFill>
                  <a:schemeClr val="tx1"/>
                </a:solidFill>
              </a:rPr>
              <a:t>3. </a:t>
            </a:r>
            <a:r>
              <a:rPr lang="bs-Latn-BA" sz="2700" dirty="0" smtClean="0">
                <a:solidFill>
                  <a:schemeClr val="tx1"/>
                </a:solidFill>
              </a:rPr>
              <a:t>Zaključak</a:t>
            </a:r>
            <a:endParaRPr lang="bs-Latn-BA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358246" cy="550072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bs-Latn-BA" dirty="0" smtClean="0"/>
              <a:t>Rad predstavlja analizu različitih leksičkih jedinica u Andrićevim </a:t>
            </a:r>
            <a:r>
              <a:rPr lang="bs-Latn-BA" cap="small" dirty="0" smtClean="0"/>
              <a:t>Znakovima</a:t>
            </a:r>
            <a:r>
              <a:rPr lang="bs-Latn-BA" dirty="0" smtClean="0"/>
              <a:t>, i to inherentno eskpresivne leksike koja zrcali emocije i raspoloženja autora i prenosi ih na čitatelja. </a:t>
            </a:r>
            <a:endParaRPr lang="bs-Latn-BA" dirty="0" smtClean="0"/>
          </a:p>
          <a:p>
            <a:pPr>
              <a:lnSpc>
                <a:spcPct val="150000"/>
              </a:lnSpc>
            </a:pPr>
            <a:r>
              <a:rPr lang="bs-Latn-BA" dirty="0" smtClean="0"/>
              <a:t>Korpus </a:t>
            </a:r>
            <a:r>
              <a:rPr lang="bs-Latn-BA" dirty="0" smtClean="0"/>
              <a:t>obuhvata 102 frazeološke jedinice i 132 posuđenice. </a:t>
            </a:r>
            <a:endParaRPr lang="bs-Latn-BA" dirty="0" smtClean="0"/>
          </a:p>
          <a:p>
            <a:pPr>
              <a:lnSpc>
                <a:spcPct val="150000"/>
              </a:lnSpc>
            </a:pPr>
            <a:r>
              <a:rPr lang="bs-Latn-BA" dirty="0" smtClean="0"/>
              <a:t>Treću </a:t>
            </a:r>
            <a:r>
              <a:rPr lang="bs-Latn-BA" dirty="0" smtClean="0"/>
              <a:t>potskupinu u korpusu čine ostale forme ekspresivne leksike, poput neuobičajenih oblika riječi, deminutiva, augmentativa i specifičnih sintagmi kojima se postiže intenzifikacija značenja</a:t>
            </a:r>
            <a:r>
              <a:rPr lang="bs-Latn-BA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bs-Latn-BA" dirty="0" smtClean="0"/>
              <a:t> </a:t>
            </a:r>
            <a:r>
              <a:rPr lang="bs-Latn-BA" dirty="0" smtClean="0"/>
              <a:t>Svaka skupina je dalje analizirana u potpoglavljima</a:t>
            </a:r>
            <a:r>
              <a:rPr lang="bs-Latn-BA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00042"/>
            <a:ext cx="8358246" cy="550072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bs-Latn-BA" dirty="0" smtClean="0"/>
              <a:t>Najveći </a:t>
            </a:r>
            <a:r>
              <a:rPr lang="bs-Latn-BA" dirty="0" smtClean="0"/>
              <a:t>broj frazema pripada skupini frazema ispod nivoa rečenice, od kojih su najbrojniji glagolski frazemi. </a:t>
            </a:r>
            <a:endParaRPr lang="bs-Latn-BA" dirty="0" smtClean="0"/>
          </a:p>
          <a:p>
            <a:pPr>
              <a:lnSpc>
                <a:spcPct val="150000"/>
              </a:lnSpc>
            </a:pPr>
            <a:r>
              <a:rPr lang="bs-Latn-BA" dirty="0" smtClean="0"/>
              <a:t>Prevladavaju </a:t>
            </a:r>
            <a:r>
              <a:rPr lang="bs-Latn-BA" dirty="0" smtClean="0"/>
              <a:t>frazemi sa negativnom konotacijom (od 12 imeničkih frazema, 9 ih ima negativnu a 3 pozitivnu konotaciju). </a:t>
            </a:r>
            <a:endParaRPr lang="bs-Latn-BA" dirty="0" smtClean="0"/>
          </a:p>
          <a:p>
            <a:pPr>
              <a:lnSpc>
                <a:spcPct val="150000"/>
              </a:lnSpc>
            </a:pPr>
            <a:r>
              <a:rPr lang="bs-Latn-BA" dirty="0" smtClean="0"/>
              <a:t>Kod </a:t>
            </a:r>
            <a:r>
              <a:rPr lang="bs-Latn-BA" dirty="0" smtClean="0"/>
              <a:t>poredbenih frazema zastupljen je veznik </a:t>
            </a:r>
            <a:r>
              <a:rPr lang="bs-Latn-BA" i="1" dirty="0" smtClean="0"/>
              <a:t>kao</a:t>
            </a:r>
            <a:r>
              <a:rPr lang="bs-Latn-BA" dirty="0" smtClean="0"/>
              <a:t>; nije zabilježena upotreba </a:t>
            </a:r>
            <a:r>
              <a:rPr lang="bs-Latn-BA" i="1" dirty="0" smtClean="0"/>
              <a:t>k'o</a:t>
            </a:r>
            <a:r>
              <a:rPr lang="bs-Latn-BA" dirty="0" smtClean="0"/>
              <a:t>, </a:t>
            </a:r>
            <a:r>
              <a:rPr lang="bs-Latn-BA" i="1" dirty="0" smtClean="0"/>
              <a:t>poput</a:t>
            </a:r>
            <a:r>
              <a:rPr lang="bs-Latn-BA" dirty="0" smtClean="0"/>
              <a:t>, i </a:t>
            </a:r>
            <a:r>
              <a:rPr lang="bs-Latn-BA" dirty="0" smtClean="0"/>
              <a:t>sl.</a:t>
            </a:r>
          </a:p>
          <a:p>
            <a:pPr>
              <a:lnSpc>
                <a:spcPct val="150000"/>
              </a:lnSpc>
            </a:pPr>
            <a:r>
              <a:rPr lang="bs-Latn-BA" dirty="0" smtClean="0"/>
              <a:t>Korpus </a:t>
            </a:r>
            <a:r>
              <a:rPr lang="bs-Latn-BA" dirty="0" smtClean="0"/>
              <a:t>sadrži i 4 poslovice, kao frazeme iznad nivoa rečenice.</a:t>
            </a:r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212484" cy="5613292"/>
          </a:xfrm>
        </p:spPr>
        <p:txBody>
          <a:bodyPr>
            <a:normAutofit lnSpcReduction="10000"/>
          </a:bodyPr>
          <a:lstStyle/>
          <a:p>
            <a:r>
              <a:rPr lang="bs-Latn-BA" cap="small" dirty="0" smtClean="0"/>
              <a:t>Znakovi pored puta</a:t>
            </a:r>
            <a:r>
              <a:rPr lang="bs-Latn-BA" dirty="0" smtClean="0"/>
              <a:t> sadrže 132 posuđenice, od kojih je 41% orijentalnog porijekla. </a:t>
            </a:r>
            <a:endParaRPr lang="bs-Latn-BA" dirty="0" smtClean="0"/>
          </a:p>
          <a:p>
            <a:r>
              <a:rPr lang="bs-Latn-BA" dirty="0" smtClean="0"/>
              <a:t>Imajući </a:t>
            </a:r>
            <a:r>
              <a:rPr lang="bs-Latn-BA" dirty="0" smtClean="0"/>
              <a:t>u vidu stepen asimilacije, </a:t>
            </a:r>
            <a:r>
              <a:rPr lang="bs-Latn-BA" dirty="0" smtClean="0">
                <a:solidFill>
                  <a:srgbClr val="FF0000"/>
                </a:solidFill>
              </a:rPr>
              <a:t>95% </a:t>
            </a:r>
            <a:r>
              <a:rPr lang="bs-Latn-BA" dirty="0" smtClean="0"/>
              <a:t>posuđenica je potpuno adaptirano u naš jezik. </a:t>
            </a:r>
            <a:endParaRPr lang="bs-Latn-BA" dirty="0" smtClean="0"/>
          </a:p>
          <a:p>
            <a:r>
              <a:rPr lang="bs-Latn-BA" dirty="0" smtClean="0"/>
              <a:t>Zabilježeno </a:t>
            </a:r>
            <a:r>
              <a:rPr lang="bs-Latn-BA" dirty="0" smtClean="0"/>
              <a:t>je nekoliko primjera neasimiliranih posuđenica, i to iz njemačkog (1 posuđenica od ukupno 6, odn. 16%), zatim francuskog (3 posuđenice od ukupno 21, odn. 14%) i latinskog jezika (3 posuđenice od ukupno 29, odn. 10</a:t>
            </a:r>
            <a:r>
              <a:rPr lang="bs-Latn-BA" dirty="0" smtClean="0"/>
              <a:t>%).</a:t>
            </a:r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6766" cy="748652"/>
          </a:xfrm>
        </p:spPr>
        <p:txBody>
          <a:bodyPr>
            <a:normAutofit/>
          </a:bodyPr>
          <a:lstStyle/>
          <a:p>
            <a:r>
              <a:rPr lang="bs-Latn-BA" sz="2700" dirty="0" smtClean="0">
                <a:solidFill>
                  <a:schemeClr val="tx1"/>
                </a:solidFill>
              </a:rPr>
              <a:t>4. Literatura</a:t>
            </a:r>
            <a:endParaRPr lang="bs-Latn-BA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28670"/>
            <a:ext cx="8255318" cy="47863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s-Latn-BA" sz="1700" dirty="0" smtClean="0"/>
              <a:t>Anić/Klaić/Domović 2002: Anić, Šime; Klaić, Nikola; Domović, Želimir. </a:t>
            </a:r>
            <a:r>
              <a:rPr lang="bs-Latn-BA" sz="1700" i="1" dirty="0" smtClean="0"/>
              <a:t>Rječnik stranih riječi</a:t>
            </a:r>
            <a:r>
              <a:rPr lang="bs-Latn-BA" sz="1700" dirty="0" smtClean="0"/>
              <a:t>. </a:t>
            </a:r>
            <a:r>
              <a:rPr lang="bs-Latn-BA" sz="1700" dirty="0" smtClean="0"/>
              <a:t>Zagreb</a:t>
            </a:r>
            <a:r>
              <a:rPr lang="bs-Latn-BA" sz="1700" dirty="0" smtClean="0"/>
              <a:t>.</a:t>
            </a:r>
          </a:p>
          <a:p>
            <a:pPr>
              <a:buNone/>
            </a:pPr>
            <a:r>
              <a:rPr lang="bs-Latn-BA" sz="1700" dirty="0" smtClean="0"/>
              <a:t>Ćoralić/Šehić</a:t>
            </a:r>
            <a:r>
              <a:rPr lang="bs-Latn-BA" sz="1700" i="1" dirty="0" smtClean="0"/>
              <a:t> </a:t>
            </a:r>
            <a:r>
              <a:rPr lang="bs-Latn-BA" sz="1700" dirty="0" smtClean="0"/>
              <a:t>(u štampi I): Ćoralić, Zrinka; Šehić, Mersina. (In)direktno izražavanje trauma putem </a:t>
            </a:r>
            <a:r>
              <a:rPr lang="bs-Latn-BA" sz="1700" dirty="0" smtClean="0"/>
              <a:t>jezika</a:t>
            </a:r>
            <a:r>
              <a:rPr lang="bs-Latn-BA" sz="1700" dirty="0" smtClean="0"/>
              <a:t>: emotivno vrednovanje frazema u romanu Na Drini ćuprija. </a:t>
            </a:r>
            <a:r>
              <a:rPr lang="bs-Latn-BA" sz="1600" dirty="0" smtClean="0"/>
              <a:t>(Izloženo na Edukacijskom fakultetu u Travniku u sklopu II međunarodne konferencije iz jezika i književnosti posvećene Andriću). </a:t>
            </a:r>
          </a:p>
          <a:p>
            <a:pPr>
              <a:buNone/>
            </a:pPr>
            <a:r>
              <a:rPr lang="bs-Latn-BA" sz="1700" dirty="0" smtClean="0"/>
              <a:t>Ćoralić/Šehić </a:t>
            </a:r>
            <a:r>
              <a:rPr lang="bs-Latn-BA" sz="1700" dirty="0" smtClean="0"/>
              <a:t>(u štampi </a:t>
            </a:r>
            <a:r>
              <a:rPr lang="bs-Latn-BA" sz="1700" dirty="0" smtClean="0"/>
              <a:t>II</a:t>
            </a:r>
            <a:r>
              <a:rPr lang="bs-Latn-BA" sz="1700" dirty="0" smtClean="0"/>
              <a:t>): Ćoralić, Zrinka; Šehić, Mersina</a:t>
            </a:r>
            <a:r>
              <a:rPr lang="bs-Latn-BA" sz="1700" i="1" dirty="0" smtClean="0"/>
              <a:t>.</a:t>
            </a:r>
            <a:r>
              <a:rPr lang="bs-Latn-BA" sz="1700" dirty="0" smtClean="0"/>
              <a:t> Analiza kategorije mladost i starost u </a:t>
            </a:r>
            <a:r>
              <a:rPr lang="bs-Latn-BA" sz="1700" dirty="0" smtClean="0"/>
              <a:t> frazeologiji </a:t>
            </a:r>
            <a:r>
              <a:rPr lang="bs-Latn-BA" sz="1700" dirty="0" smtClean="0"/>
              <a:t>Ćopićevih djela. In: Zbornik</a:t>
            </a:r>
            <a:r>
              <a:rPr lang="bs-Latn-BA" sz="1700" i="1" dirty="0" smtClean="0"/>
              <a:t> Djetinjstvo, mladost i starost u Ćopićevom stvaralaštvu</a:t>
            </a:r>
            <a:r>
              <a:rPr lang="bs-Latn-BA" sz="1700" dirty="0" smtClean="0"/>
              <a:t>. Graz. </a:t>
            </a:r>
          </a:p>
          <a:p>
            <a:pPr>
              <a:buNone/>
            </a:pPr>
            <a:r>
              <a:rPr lang="bs-Latn-BA" sz="1700" dirty="0" smtClean="0"/>
              <a:t>Ćoralić/Šehić 2015a: Ćoralić, Zrinka; Šehić, Mersina</a:t>
            </a:r>
            <a:r>
              <a:rPr lang="bs-Latn-BA" sz="1700" i="1" dirty="0" smtClean="0"/>
              <a:t>. </a:t>
            </a:r>
            <a:r>
              <a:rPr lang="bs-Latn-BA" sz="1700" dirty="0" smtClean="0"/>
              <a:t>Imenice stranog porijekla u jezičkoj strukturi </a:t>
            </a:r>
            <a:r>
              <a:rPr lang="bs-Latn-BA" sz="1700" dirty="0" smtClean="0"/>
              <a:t> Proklete </a:t>
            </a:r>
            <a:r>
              <a:rPr lang="bs-Latn-BA" sz="1700" dirty="0" smtClean="0"/>
              <a:t>avlije. </a:t>
            </a:r>
            <a:r>
              <a:rPr lang="bs-Latn-BA" sz="1700" dirty="0" smtClean="0"/>
              <a:t>Graz</a:t>
            </a:r>
            <a:r>
              <a:rPr lang="bs-Latn-BA" sz="1700" dirty="0" smtClean="0"/>
              <a:t>. </a:t>
            </a:r>
          </a:p>
          <a:p>
            <a:pPr>
              <a:buNone/>
            </a:pPr>
            <a:r>
              <a:rPr lang="bs-Latn-BA" sz="1700" dirty="0" smtClean="0"/>
              <a:t>Ćoralić/Šehić 2015b: Ćoralić, Zrinka; Šehić, Mersina.</a:t>
            </a:r>
            <a:r>
              <a:rPr lang="bs-Latn-BA" sz="1700" i="1" dirty="0" smtClean="0"/>
              <a:t> </a:t>
            </a:r>
            <a:r>
              <a:rPr lang="bs-Latn-BA" sz="1700" dirty="0" smtClean="0"/>
              <a:t>Frazeologizmi u reklamnom diskursu. In: </a:t>
            </a:r>
            <a:r>
              <a:rPr lang="bs-Latn-BA" sz="1700" i="1" dirty="0" smtClean="0"/>
              <a:t>PostScriptum</a:t>
            </a:r>
            <a:r>
              <a:rPr lang="bs-Latn-BA" sz="1700" dirty="0" smtClean="0"/>
              <a:t>, </a:t>
            </a:r>
            <a:r>
              <a:rPr lang="bs-Latn-BA" sz="1700" i="1" dirty="0" smtClean="0"/>
              <a:t>Časopis za obrazovanje, nauku i kulturu</a:t>
            </a:r>
            <a:r>
              <a:rPr lang="bs-Latn-BA" sz="1700" dirty="0" smtClean="0"/>
              <a:t> 4/5, Bihać.</a:t>
            </a:r>
          </a:p>
          <a:p>
            <a:pPr>
              <a:buNone/>
            </a:pPr>
            <a:r>
              <a:rPr lang="bs-Latn-BA" sz="1700" dirty="0" smtClean="0"/>
              <a:t>Ćoralić/Šehić 2015c: Ćoralić, Zrinka; Šehić, Mersina. Loanwords in Andrić’s Put Alije Đerzeleza as </a:t>
            </a:r>
            <a:r>
              <a:rPr lang="bs-Latn-BA" sz="1700" dirty="0" smtClean="0"/>
              <a:t>Evidence </a:t>
            </a:r>
            <a:r>
              <a:rPr lang="bs-Latn-BA" sz="1700" dirty="0" smtClean="0"/>
              <a:t>of Language in Contact</a:t>
            </a:r>
            <a:r>
              <a:rPr lang="bs-Latn-BA" sz="1700" i="1" dirty="0" smtClean="0"/>
              <a:t>. </a:t>
            </a:r>
            <a:r>
              <a:rPr lang="bs-Latn-BA" sz="1700" dirty="0" smtClean="0"/>
              <a:t>In: </a:t>
            </a:r>
            <a:r>
              <a:rPr lang="hr-HR" sz="1700" dirty="0" smtClean="0"/>
              <a:t>Azamat Akbarov (Ed.). </a:t>
            </a:r>
            <a:r>
              <a:rPr lang="hr-HR" sz="1700" i="1" dirty="0" smtClean="0"/>
              <a:t>The Practice of Foreign Language Teaching: Theories and Applications</a:t>
            </a:r>
            <a:r>
              <a:rPr lang="hr-HR" sz="1700" dirty="0" smtClean="0"/>
              <a:t>. Newcastle upon Tyne, </a:t>
            </a:r>
            <a:r>
              <a:rPr lang="hr-HR" sz="1700" dirty="0" smtClean="0"/>
              <a:t>Ujedinjeno Kraljevstvo.</a:t>
            </a:r>
            <a:endParaRPr lang="bs-Latn-BA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642918"/>
            <a:ext cx="8255318" cy="47863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s-Latn-BA" sz="1700" dirty="0" smtClean="0"/>
              <a:t>Ćoralić/Šehić </a:t>
            </a:r>
            <a:r>
              <a:rPr lang="bs-Latn-BA" sz="1700" dirty="0" smtClean="0"/>
              <a:t>2014: Ćoralić, Zrinka; Šehić, Mersina. Analiza somatizama u Andrićevoj Travničkoj </a:t>
            </a:r>
            <a:r>
              <a:rPr lang="bs-Latn-BA" sz="1700" dirty="0" smtClean="0"/>
              <a:t>Hronici</a:t>
            </a:r>
            <a:r>
              <a:rPr lang="bs-Latn-BA" sz="1700" dirty="0" smtClean="0"/>
              <a:t>. In: Zbornik </a:t>
            </a:r>
            <a:r>
              <a:rPr lang="bs-Latn-BA" sz="1700" i="1" dirty="0" smtClean="0"/>
              <a:t>Andrićeva Hronika</a:t>
            </a:r>
            <a:r>
              <a:rPr lang="bs-Latn-BA" sz="1700" dirty="0" smtClean="0"/>
              <a:t>. 715–726. Graz. </a:t>
            </a:r>
            <a:endParaRPr lang="bs-Latn-BA" sz="1700" dirty="0" smtClean="0"/>
          </a:p>
          <a:p>
            <a:pPr>
              <a:buNone/>
            </a:pPr>
            <a:endParaRPr lang="bs-Latn-BA" sz="1700" dirty="0" smtClean="0"/>
          </a:p>
          <a:p>
            <a:pPr>
              <a:buNone/>
            </a:pPr>
            <a:r>
              <a:rPr lang="bs-Latn-BA" sz="1700" dirty="0" smtClean="0"/>
              <a:t>Halilović/Tanović/Šehović 2009: Halilović, Senahid; Tanović, Ilijas; Šehović, Amela. </a:t>
            </a:r>
            <a:r>
              <a:rPr lang="bs-Latn-BA" sz="1700" i="1" dirty="0" smtClean="0"/>
              <a:t>Govor grada Sarajeva i razgovorni bosanski jezik</a:t>
            </a:r>
            <a:r>
              <a:rPr lang="bs-Latn-BA" sz="1700" dirty="0" smtClean="0"/>
              <a:t>. Sarajevo</a:t>
            </a:r>
            <a:r>
              <a:rPr lang="bs-Latn-BA" sz="1700" dirty="0" smtClean="0"/>
              <a:t>.</a:t>
            </a:r>
          </a:p>
          <a:p>
            <a:pPr>
              <a:buNone/>
            </a:pPr>
            <a:endParaRPr lang="bs-Latn-BA" sz="1700" dirty="0" smtClean="0"/>
          </a:p>
          <a:p>
            <a:pPr>
              <a:buNone/>
            </a:pPr>
            <a:r>
              <a:rPr lang="bs-Latn-BA" sz="1700" dirty="0" smtClean="0"/>
              <a:t>Jahić 2010/2012: Jahić, Dževad. </a:t>
            </a:r>
            <a:r>
              <a:rPr lang="bs-Latn-BA" sz="1700" i="1" dirty="0" smtClean="0"/>
              <a:t>Rječnik bosanskog jezika</a:t>
            </a:r>
            <a:r>
              <a:rPr lang="bs-Latn-BA" sz="1700" dirty="0" smtClean="0"/>
              <a:t>: </a:t>
            </a:r>
            <a:r>
              <a:rPr lang="bs-Latn-BA" sz="1700" i="1" dirty="0" smtClean="0"/>
              <a:t>tomovi I</a:t>
            </a:r>
            <a:r>
              <a:rPr lang="bs-Latn-BA" sz="1700" dirty="0" smtClean="0"/>
              <a:t>–</a:t>
            </a:r>
            <a:r>
              <a:rPr lang="bs-Latn-BA" sz="1700" i="1" dirty="0" smtClean="0"/>
              <a:t>V (A</a:t>
            </a:r>
            <a:r>
              <a:rPr lang="bs-Latn-BA" sz="1700" dirty="0" smtClean="0"/>
              <a:t>–</a:t>
            </a:r>
            <a:r>
              <a:rPr lang="bs-Latn-BA" sz="1700" i="1" dirty="0" smtClean="0"/>
              <a:t>LJ)</a:t>
            </a:r>
            <a:r>
              <a:rPr lang="bs-Latn-BA" sz="1700" dirty="0" smtClean="0"/>
              <a:t>. Sarajevo: Bošnjačka asocijacija 33</a:t>
            </a:r>
            <a:r>
              <a:rPr lang="bs-Latn-BA" sz="1700" dirty="0" smtClean="0"/>
              <a:t>.</a:t>
            </a:r>
          </a:p>
          <a:p>
            <a:pPr>
              <a:buNone/>
            </a:pPr>
            <a:endParaRPr lang="bs-Latn-BA" sz="1700" dirty="0" smtClean="0"/>
          </a:p>
          <a:p>
            <a:pPr>
              <a:buNone/>
            </a:pPr>
            <a:r>
              <a:rPr lang="bs-Latn-BA" sz="1700" dirty="0" smtClean="0"/>
              <a:t>Katnić–Bakaršić 2007: Katnić–Bakaršić, Marina. </a:t>
            </a:r>
            <a:r>
              <a:rPr lang="bs-Latn-BA" sz="1700" i="1" dirty="0" smtClean="0"/>
              <a:t>Stilistika</a:t>
            </a:r>
            <a:r>
              <a:rPr lang="bs-Latn-BA" sz="1700" dirty="0" smtClean="0"/>
              <a:t>. Sarajevo</a:t>
            </a:r>
            <a:r>
              <a:rPr lang="bs-Latn-BA" sz="1700" dirty="0" smtClean="0"/>
              <a:t>.</a:t>
            </a:r>
          </a:p>
          <a:p>
            <a:pPr>
              <a:buNone/>
            </a:pPr>
            <a:endParaRPr lang="bs-Latn-BA" sz="1700" dirty="0" smtClean="0"/>
          </a:p>
          <a:p>
            <a:pPr>
              <a:buNone/>
            </a:pPr>
            <a:r>
              <a:rPr lang="bs-Latn-BA" sz="1700" dirty="0" smtClean="0"/>
              <a:t>Klaić 2004: Klaić Bratoljub. </a:t>
            </a:r>
            <a:r>
              <a:rPr lang="bs-Latn-BA" sz="1700" i="1" dirty="0" smtClean="0"/>
              <a:t>Rječnik stranih riječi: tuđice i posuđenice</a:t>
            </a:r>
            <a:r>
              <a:rPr lang="bs-Latn-BA" sz="1700" dirty="0" smtClean="0"/>
              <a:t>. Zagreb</a:t>
            </a:r>
            <a:r>
              <a:rPr lang="bs-Latn-BA" sz="1700" dirty="0" smtClean="0"/>
              <a:t>.</a:t>
            </a:r>
          </a:p>
          <a:p>
            <a:pPr>
              <a:buNone/>
            </a:pPr>
            <a:endParaRPr lang="bs-Latn-BA" sz="1700" dirty="0" smtClean="0"/>
          </a:p>
          <a:p>
            <a:pPr>
              <a:buNone/>
            </a:pPr>
            <a:r>
              <a:rPr lang="bs-Latn-BA" sz="1700" dirty="0" smtClean="0"/>
              <a:t>Peco 2007: Peco, Asim. </a:t>
            </a:r>
            <a:r>
              <a:rPr lang="bs-Latn-BA" sz="1700" i="1" dirty="0" smtClean="0"/>
              <a:t>Jezik književnog teksta, Bibliografija</a:t>
            </a:r>
            <a:r>
              <a:rPr lang="bs-Latn-BA" sz="1700" dirty="0" smtClean="0"/>
              <a:t>. Sarajevo.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3880" cy="694370"/>
          </a:xfrm>
        </p:spPr>
        <p:txBody>
          <a:bodyPr>
            <a:normAutofit/>
          </a:bodyPr>
          <a:lstStyle/>
          <a:p>
            <a:r>
              <a:rPr lang="bs-Latn-BA" sz="2700" dirty="0" smtClean="0">
                <a:solidFill>
                  <a:schemeClr val="tx1"/>
                </a:solidFill>
              </a:rPr>
              <a:t>1. Uvod</a:t>
            </a:r>
            <a:endParaRPr lang="bs-Latn-BA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183880" cy="457203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bs-Latn-BA" sz="1800" dirty="0" smtClean="0"/>
              <a:t>Rad daje uvid u </a:t>
            </a:r>
            <a:r>
              <a:rPr lang="bs-Latn-BA" sz="1800" dirty="0" smtClean="0"/>
              <a:t>individualni </a:t>
            </a:r>
            <a:r>
              <a:rPr lang="bs-Latn-BA" sz="1800" dirty="0" smtClean="0"/>
              <a:t>stil i stilističku kompetenciju nobelovca Andrića. Analiziraće se markirana leksika u </a:t>
            </a:r>
            <a:r>
              <a:rPr lang="bs-Latn-BA" sz="1800" cap="small" dirty="0" smtClean="0"/>
              <a:t>Znakovima pored puta</a:t>
            </a:r>
            <a:r>
              <a:rPr lang="bs-Latn-BA" sz="1800" dirty="0" smtClean="0"/>
              <a:t>, koja može da bude emocionalno-ekspresivna leksika i leksika sa određenom funkcionalno-stilskom markiranošću</a:t>
            </a:r>
            <a:r>
              <a:rPr lang="bs-Latn-BA" sz="1800" dirty="0" smtClean="0"/>
              <a:t>.</a:t>
            </a:r>
          </a:p>
          <a:p>
            <a:pPr>
              <a:lnSpc>
                <a:spcPct val="170000"/>
              </a:lnSpc>
              <a:buNone/>
            </a:pPr>
            <a:endParaRPr lang="bs-Latn-BA" sz="1800" dirty="0" smtClean="0"/>
          </a:p>
          <a:p>
            <a:pPr>
              <a:lnSpc>
                <a:spcPct val="170000"/>
              </a:lnSpc>
              <a:buNone/>
            </a:pPr>
            <a:r>
              <a:rPr lang="bs-Latn-BA" sz="1800" dirty="0" smtClean="0"/>
              <a:t> </a:t>
            </a:r>
            <a:r>
              <a:rPr lang="bs-Latn-BA" sz="1800" dirty="0" smtClean="0"/>
              <a:t>Postoje različite tipologizacije leksike u našem jeziku (vidi npr. Halilović/Tanović/Šehović 2009). Međutim, u radu smo se opredijelili za klasifikaciju koju je načinila Katnić-Bakaršić (2007). </a:t>
            </a:r>
          </a:p>
          <a:p>
            <a:pPr>
              <a:lnSpc>
                <a:spcPct val="170000"/>
              </a:lnSpc>
              <a:buNone/>
            </a:pPr>
            <a:endParaRPr lang="bs-Latn-BA" sz="1800" cap="smal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2000232" y="2285992"/>
            <a:ext cx="4786346" cy="857256"/>
          </a:xfrm>
          <a:prstGeom prst="rect">
            <a:avLst/>
          </a:prstGeom>
        </p:spPr>
        <p:txBody>
          <a:bodyPr/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bs-Latn-BA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Hvala na pažnji!</a:t>
            </a:r>
            <a:endParaRPr kumimoji="0" lang="bs-Latn-BA" sz="3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2643174" y="4643446"/>
            <a:ext cx="2786050" cy="1744232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sc. Zrinka Ćoralić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zrinka_coralic</a:t>
            </a:r>
            <a:r>
              <a:rPr kumimoji="0" lang="bs-Latn-B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yahoo.com</a:t>
            </a:r>
            <a:endParaRPr kumimoji="0" lang="bs-Latn-B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bs-Latn-B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Mersina Šehić, MA</a:t>
            </a:r>
            <a:endParaRPr kumimoji="0" lang="bs-Latn-B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mersina.sehic@yahoo.com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bs-Latn-B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Univerzitet u Bihaću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00042"/>
            <a:ext cx="8255318" cy="4857784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bs-Latn-BA" sz="1800" dirty="0" smtClean="0"/>
              <a:t>Pronalazimo </a:t>
            </a:r>
            <a:r>
              <a:rPr lang="bs-Latn-BA" sz="1800" dirty="0" smtClean="0"/>
              <a:t>veliki broj deminutiva, posuđenica, različitih tipova frazema i superlativa (koje autor vješto koristi za naglašavanje i preuveličavanje), kao i manje frekventne lekseme. </a:t>
            </a:r>
            <a:endParaRPr lang="bs-Latn-BA" sz="1800" dirty="0" smtClean="0"/>
          </a:p>
          <a:p>
            <a:pPr>
              <a:lnSpc>
                <a:spcPct val="170000"/>
              </a:lnSpc>
              <a:buNone/>
            </a:pPr>
            <a:r>
              <a:rPr lang="bs-Latn-BA" sz="1800" dirty="0" smtClean="0"/>
              <a:t>S </a:t>
            </a:r>
            <a:r>
              <a:rPr lang="bs-Latn-BA" sz="1800" dirty="0" smtClean="0"/>
              <a:t>obzirom da se radi o zapisima koje je Andrić bilježio dugi niz godina, knjiga je postala ogledalo njegove duše u kojem se zrcale nakupljene emocije i različita raspoloženja</a:t>
            </a:r>
            <a:r>
              <a:rPr lang="bs-Latn-BA" sz="1800" dirty="0" smtClean="0"/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bs-Latn-BA" sz="1800" dirty="0" smtClean="0"/>
              <a:t> </a:t>
            </a:r>
            <a:r>
              <a:rPr lang="bs-Latn-BA" sz="1800" dirty="0" smtClean="0"/>
              <a:t>One su rezultat svakodnevnih događaja i iskustava, ali i ličnih nemira. </a:t>
            </a:r>
            <a:endParaRPr lang="bs-Latn-BA" sz="1800" dirty="0" smtClean="0"/>
          </a:p>
          <a:p>
            <a:pPr>
              <a:lnSpc>
                <a:spcPct val="170000"/>
              </a:lnSpc>
              <a:buNone/>
            </a:pPr>
            <a:r>
              <a:rPr lang="bs-Latn-BA" sz="1800" dirty="0" smtClean="0"/>
              <a:t>Andrić </a:t>
            </a:r>
            <a:r>
              <a:rPr lang="bs-Latn-BA" sz="1800" dirty="0" smtClean="0"/>
              <a:t>je tražio najbolji način da izrazi impresije sakupljene u svojoj osjetljivoj svijesti, i iz tog razloga je birao emocionalno obojenu, inherentno ekspresivnu leksiku.</a:t>
            </a:r>
          </a:p>
          <a:p>
            <a:pPr>
              <a:lnSpc>
                <a:spcPct val="170000"/>
              </a:lnSpc>
              <a:buNone/>
            </a:pPr>
            <a:endParaRPr lang="bs-Latn-BA" sz="1800" cap="smal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500042"/>
            <a:ext cx="8255318" cy="528641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bs-Latn-BA" sz="1800" dirty="0" smtClean="0"/>
              <a:t>Dakle, jezička jedinica može imati inherentnu ili kontekstnu ekspresivnost. </a:t>
            </a:r>
            <a:endParaRPr lang="bs-Latn-BA" sz="1800" dirty="0" smtClean="0"/>
          </a:p>
          <a:p>
            <a:pPr>
              <a:lnSpc>
                <a:spcPct val="170000"/>
              </a:lnSpc>
            </a:pPr>
            <a:r>
              <a:rPr lang="bs-Latn-BA" sz="1800" dirty="0" smtClean="0"/>
              <a:t>Inherentno </a:t>
            </a:r>
            <a:r>
              <a:rPr lang="bs-Latn-BA" sz="1800" dirty="0" smtClean="0"/>
              <a:t>ekspresivni leksemi (deminutivi i augmentativi, odnosno pejorativi i hipokoristici, vulgarizmi i psovke, žargonizmi i argotizmi, arhaizmi, frazemi, onomatopeizmi) od izuzetnog su značaja u književnom tekstu jer – kako tvrdi Katnić-Bakaršić (2007: 220) –  „</a:t>
            </a:r>
            <a:r>
              <a:rPr lang="bs-Latn-BA" sz="1800" i="1" dirty="0" smtClean="0"/>
              <a:t>ako se markirani leksem zamijeni nemarkiranim, gubi se efekt intenzifikacije subjektivnog stava govornog lica, a još više svojevrsna igra, želja za oneobičavanjem iskaza koja je veoma zastupljena i u razgovornom stilu</a:t>
            </a:r>
            <a:r>
              <a:rPr lang="bs-Latn-BA" sz="1800" dirty="0" smtClean="0"/>
              <a:t>.“</a:t>
            </a:r>
            <a:endParaRPr lang="bs-Latn-BA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572560" cy="622932"/>
          </a:xfrm>
        </p:spPr>
        <p:txBody>
          <a:bodyPr>
            <a:normAutofit/>
          </a:bodyPr>
          <a:lstStyle/>
          <a:p>
            <a:r>
              <a:rPr lang="bs-Latn-BA" sz="2500" dirty="0" smtClean="0">
                <a:solidFill>
                  <a:schemeClr val="tx1"/>
                </a:solidFill>
              </a:rPr>
              <a:t>2. </a:t>
            </a:r>
            <a:r>
              <a:rPr lang="bs-Latn-BA" sz="2500" dirty="0" smtClean="0">
                <a:solidFill>
                  <a:schemeClr val="tx1"/>
                </a:solidFill>
              </a:rPr>
              <a:t>Inherentno ekspresivna leksika u </a:t>
            </a:r>
            <a:r>
              <a:rPr lang="bs-Latn-BA" sz="2500" cap="small" dirty="0" smtClean="0">
                <a:solidFill>
                  <a:schemeClr val="tx1"/>
                </a:solidFill>
              </a:rPr>
              <a:t>Znakovima</a:t>
            </a:r>
            <a:endParaRPr lang="bs-Latn-BA" sz="2500" cap="small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3577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bs-Latn-BA" dirty="0" smtClean="0"/>
              <a:t>2. 1. Frazeološke jedinice</a:t>
            </a:r>
          </a:p>
          <a:p>
            <a:pPr>
              <a:lnSpc>
                <a:spcPct val="150000"/>
              </a:lnSpc>
              <a:buNone/>
            </a:pPr>
            <a:r>
              <a:rPr lang="bs-Latn-BA" dirty="0" smtClean="0"/>
              <a:t>2. 2. Posuđenice</a:t>
            </a:r>
          </a:p>
          <a:p>
            <a:pPr>
              <a:lnSpc>
                <a:spcPct val="150000"/>
              </a:lnSpc>
              <a:buNone/>
            </a:pPr>
            <a:r>
              <a:rPr lang="bs-Latn-BA" dirty="0" smtClean="0"/>
              <a:t>2. 3. Ostala ekspresivna leksika 	</a:t>
            </a:r>
            <a:r>
              <a:rPr lang="bs-Latn-BA" sz="2300" dirty="0" smtClean="0"/>
              <a:t>(neuobičajeni oblici riječi, deminutivi i 	augmentativi, intenzifikacija značenja koja 	se  	postiže na više načina)</a:t>
            </a:r>
            <a:endParaRPr lang="bs-Latn-BA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83880" cy="765808"/>
          </a:xfrm>
        </p:spPr>
        <p:txBody>
          <a:bodyPr>
            <a:normAutofit/>
          </a:bodyPr>
          <a:lstStyle/>
          <a:p>
            <a:r>
              <a:rPr lang="bs-Latn-BA" sz="2700" dirty="0" smtClean="0">
                <a:solidFill>
                  <a:schemeClr val="tx1"/>
                </a:solidFill>
              </a:rPr>
              <a:t>Frazeološke jedinice</a:t>
            </a:r>
            <a:endParaRPr lang="bs-Latn-BA" sz="2700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0034" y="1357298"/>
            <a:ext cx="8183880" cy="4500594"/>
          </a:xfrm>
        </p:spPr>
        <p:txBody>
          <a:bodyPr>
            <a:normAutofit/>
          </a:bodyPr>
          <a:lstStyle/>
          <a:p>
            <a:r>
              <a:rPr lang="bs-Latn-BA" dirty="0" smtClean="0"/>
              <a:t>467 </a:t>
            </a:r>
            <a:r>
              <a:rPr lang="bs-Latn-BA" dirty="0" smtClean="0"/>
              <a:t>stranica </a:t>
            </a:r>
            <a:r>
              <a:rPr lang="bs-Latn-BA" dirty="0" smtClean="0"/>
              <a:t>teksta</a:t>
            </a:r>
          </a:p>
          <a:p>
            <a:r>
              <a:rPr lang="bs-Latn-BA" dirty="0" smtClean="0"/>
              <a:t>98 frazema </a:t>
            </a:r>
          </a:p>
          <a:p>
            <a:r>
              <a:rPr lang="bs-Latn-BA" dirty="0" smtClean="0"/>
              <a:t> </a:t>
            </a:r>
            <a:r>
              <a:rPr lang="bs-Latn-BA" dirty="0" smtClean="0"/>
              <a:t>u prosjeku </a:t>
            </a:r>
            <a:r>
              <a:rPr lang="bs-Latn-BA" dirty="0" smtClean="0"/>
              <a:t>2 </a:t>
            </a:r>
            <a:r>
              <a:rPr lang="bs-Latn-BA" dirty="0" smtClean="0"/>
              <a:t>frazema po </a:t>
            </a:r>
            <a:r>
              <a:rPr lang="bs-Latn-BA" dirty="0" smtClean="0"/>
              <a:t>stranici</a:t>
            </a:r>
          </a:p>
          <a:p>
            <a:endParaRPr lang="bs-Latn-BA" dirty="0" smtClean="0"/>
          </a:p>
          <a:p>
            <a:r>
              <a:rPr lang="bs-Latn-BA" dirty="0" smtClean="0"/>
              <a:t>Korpus podijeljen na</a:t>
            </a:r>
          </a:p>
          <a:p>
            <a:pPr>
              <a:buNone/>
            </a:pPr>
            <a:r>
              <a:rPr lang="bs-Latn-BA" dirty="0" smtClean="0"/>
              <a:t>	- frazeme </a:t>
            </a:r>
            <a:r>
              <a:rPr lang="bs-Latn-BA" dirty="0" smtClean="0"/>
              <a:t>ispod nivoa rečenice (</a:t>
            </a:r>
            <a:r>
              <a:rPr lang="bs-Latn-BA" dirty="0" smtClean="0"/>
              <a:t>uk. 98) </a:t>
            </a:r>
          </a:p>
          <a:p>
            <a:pPr>
              <a:buNone/>
            </a:pPr>
            <a:r>
              <a:rPr lang="bs-Latn-BA" dirty="0" smtClean="0"/>
              <a:t>	- frazeme </a:t>
            </a:r>
            <a:r>
              <a:rPr lang="bs-Latn-BA" dirty="0" smtClean="0"/>
              <a:t>na nivou rečenice (4 frazema).</a:t>
            </a:r>
          </a:p>
          <a:p>
            <a:pPr>
              <a:buNone/>
            </a:pPr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00042"/>
            <a:ext cx="8215370" cy="5357850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 smtClean="0"/>
              <a:t>Frazemi ispod nivoa rečenice su: </a:t>
            </a:r>
            <a:endParaRPr lang="bs-Latn-BA" dirty="0" smtClean="0"/>
          </a:p>
          <a:p>
            <a:endParaRPr lang="bs-Latn-BA" dirty="0" smtClean="0"/>
          </a:p>
          <a:p>
            <a:pPr>
              <a:buNone/>
            </a:pPr>
            <a:r>
              <a:rPr lang="bs-Latn-BA" dirty="0" smtClean="0"/>
              <a:t>a) imenički frazemi, npr. </a:t>
            </a:r>
            <a:r>
              <a:rPr lang="bs-Latn-BA" i="1" dirty="0" smtClean="0"/>
              <a:t>tvrdo srce, kratak   	razum, sizifovski posao</a:t>
            </a:r>
            <a:r>
              <a:rPr lang="bs-Latn-BA" dirty="0" smtClean="0"/>
              <a:t>;</a:t>
            </a:r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bs-Latn-BA" dirty="0" smtClean="0"/>
              <a:t>b) paralelizmi: </a:t>
            </a:r>
            <a:r>
              <a:rPr lang="bs-Latn-BA" i="1" dirty="0" smtClean="0"/>
              <a:t>kakav–takav, s vremena na 	vrijeme;</a:t>
            </a:r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bs-Latn-BA" dirty="0" smtClean="0"/>
              <a:t>c) poredbeni frazemi: </a:t>
            </a:r>
            <a:r>
              <a:rPr lang="bs-Latn-BA" i="1" dirty="0" smtClean="0"/>
              <a:t>gola kao od majke 	rođena,  	harati kao zaraza;</a:t>
            </a:r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bs-Latn-BA" dirty="0" smtClean="0"/>
              <a:t>d) glagolski frazemi: </a:t>
            </a:r>
            <a:r>
              <a:rPr lang="bs-Latn-BA" i="1" dirty="0" smtClean="0"/>
              <a:t>platiti cijenu, provlačiti kroz  	iglene uši, lomiti vrat; </a:t>
            </a:r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bs-Latn-BA" dirty="0" smtClean="0"/>
              <a:t>e) adverbijalni frazemi: </a:t>
            </a:r>
            <a:r>
              <a:rPr lang="bs-Latn-BA" i="1" dirty="0" smtClean="0"/>
              <a:t>s druge strane, u krajnjoj 	liniji;</a:t>
            </a:r>
            <a:endParaRPr lang="bs-Latn-BA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30352"/>
            <a:ext cx="8186766" cy="5684730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 smtClean="0"/>
              <a:t>Andrić (2014: 205-206) razmatra frazem otkriti Ameriku: </a:t>
            </a:r>
            <a:endParaRPr lang="bs-Latn-BA" dirty="0" smtClean="0"/>
          </a:p>
          <a:p>
            <a:pPr>
              <a:buNone/>
            </a:pPr>
            <a:r>
              <a:rPr lang="bs-Latn-BA" i="1" dirty="0" smtClean="0"/>
              <a:t>	</a:t>
            </a:r>
            <a:r>
              <a:rPr lang="bs-Latn-BA" i="1" dirty="0" smtClean="0"/>
              <a:t>	Kolumbo </a:t>
            </a:r>
            <a:r>
              <a:rPr lang="bs-Latn-BA" i="1" dirty="0" smtClean="0"/>
              <a:t>nije mogao </a:t>
            </a:r>
            <a:r>
              <a:rPr lang="bs-Latn-BA" b="1" i="1" dirty="0" smtClean="0"/>
              <a:t>otkriti Ameriku</a:t>
            </a:r>
            <a:r>
              <a:rPr lang="bs-Latn-BA" i="1" dirty="0" smtClean="0"/>
              <a:t> za sve nas ni uštedeti nam napor da mi, svaki za sebe, otkrivamo svoje Amerike. Svi to moramo da činimo</a:t>
            </a:r>
            <a:r>
              <a:rPr lang="bs-Latn-BA" dirty="0" smtClean="0"/>
              <a:t>.</a:t>
            </a:r>
            <a:r>
              <a:rPr lang="bs-Latn-BA" i="1" dirty="0" smtClean="0"/>
              <a:t> </a:t>
            </a:r>
            <a:endParaRPr lang="bs-Latn-BA" i="1" dirty="0" smtClean="0"/>
          </a:p>
          <a:p>
            <a:pPr>
              <a:buNone/>
            </a:pPr>
            <a:endParaRPr lang="bs-Latn-BA" i="1" dirty="0" smtClean="0"/>
          </a:p>
          <a:p>
            <a:r>
              <a:rPr lang="bs-Latn-BA" dirty="0" smtClean="0"/>
              <a:t>Ovdje </a:t>
            </a:r>
            <a:r>
              <a:rPr lang="bs-Latn-BA" dirty="0" smtClean="0"/>
              <a:t>se ne referira na otkrivanje Amerike kao realnu historijsku činjenicu. Kolumbovo ime, djelo i ono što oni predstavljaju koristi se za nadogradnju drugog značenja: nijedna osoba ne može za nas sve da uradi, jednostavno postoje stvari koje moramo uraditi sami. </a:t>
            </a:r>
            <a:endParaRPr lang="bs-Latn-BA" dirty="0" smtClean="0"/>
          </a:p>
          <a:p>
            <a:endParaRPr lang="bs-Latn-BA" dirty="0" smtClean="0"/>
          </a:p>
          <a:p>
            <a:r>
              <a:rPr lang="bs-Latn-BA" dirty="0" smtClean="0"/>
              <a:t>Andrić </a:t>
            </a:r>
            <a:r>
              <a:rPr lang="bs-Latn-BA" dirty="0" smtClean="0"/>
              <a:t>(ibid.) dalje bilježi: </a:t>
            </a:r>
            <a:endParaRPr lang="bs-Latn-BA" dirty="0" smtClean="0"/>
          </a:p>
          <a:p>
            <a:pPr>
              <a:buNone/>
            </a:pPr>
            <a:r>
              <a:rPr lang="bs-Latn-BA" i="1" dirty="0" smtClean="0"/>
              <a:t>	</a:t>
            </a:r>
            <a:r>
              <a:rPr lang="bs-Latn-BA" i="1" dirty="0" smtClean="0"/>
              <a:t>	Razlika </a:t>
            </a:r>
            <a:r>
              <a:rPr lang="bs-Latn-BA" i="1" dirty="0" smtClean="0"/>
              <a:t>je samo u tom što  poneki od nas, pre ili posle, otkriju tu Ameriku (ne onu istu koju je Kolumbo otkrio!), a mnogim od nas ne pođe to nikad za rukom. Međutim takvima je i nastala valjda reč da je besmislica otkrivati „otkrivenu“ Ameriku. A </a:t>
            </a:r>
            <a:r>
              <a:rPr lang="bs-Latn-BA" i="1" dirty="0" smtClean="0"/>
              <a:t>nije</a:t>
            </a:r>
            <a:r>
              <a:rPr lang="bs-Latn-BA" i="1" dirty="0" smtClean="0"/>
              <a:t>.</a:t>
            </a:r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30352"/>
            <a:ext cx="8501122" cy="5684730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 smtClean="0"/>
              <a:t>Mnogi frazeolozi poslovice smatraju frazemima na nivou rečenice. U </a:t>
            </a:r>
            <a:r>
              <a:rPr lang="bs-Latn-BA" dirty="0" smtClean="0"/>
              <a:t>korpusu su videntirane 4 poslovice</a:t>
            </a:r>
            <a:r>
              <a:rPr lang="bs-Latn-BA" dirty="0" smtClean="0"/>
              <a:t>: </a:t>
            </a:r>
            <a:endParaRPr lang="bs-Latn-BA" dirty="0" smtClean="0"/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bs-Latn-BA" i="1" dirty="0" smtClean="0"/>
              <a:t>Kad prestanemo da se igramo, kad pod uticajem godina zamre u nama potreba za igrom i vera u istinitost i 'stvarnost' igre (</a:t>
            </a:r>
            <a:r>
              <a:rPr lang="bs-Latn-BA" b="1" i="1" dirty="0" smtClean="0"/>
              <a:t>Star pas za igru ne mari</a:t>
            </a:r>
            <a:r>
              <a:rPr lang="bs-Latn-BA" i="1" dirty="0" smtClean="0"/>
              <a:t>, kaže poslovica), tada</a:t>
            </a:r>
            <a:r>
              <a:rPr lang="bs-Latn-BA" dirty="0" smtClean="0"/>
              <a:t> [...] (2014: 176). </a:t>
            </a:r>
            <a:endParaRPr lang="bs-Latn-BA" dirty="0" smtClean="0"/>
          </a:p>
          <a:p>
            <a:pPr>
              <a:buNone/>
            </a:pPr>
            <a:r>
              <a:rPr lang="bs-Latn-BA" i="1" dirty="0" smtClean="0"/>
              <a:t>Tvoje </a:t>
            </a:r>
            <a:r>
              <a:rPr lang="bs-Latn-BA" i="1" dirty="0" smtClean="0"/>
              <a:t>dobro nije sklonjeno ni zaštićeno, kao građansko imanje. (</a:t>
            </a:r>
            <a:r>
              <a:rPr lang="bs-Latn-BA" b="1" i="1" dirty="0" smtClean="0"/>
              <a:t>Brodi u portu, soldi na kontu</a:t>
            </a:r>
            <a:r>
              <a:rPr lang="bs-Latn-BA" i="1" dirty="0" smtClean="0"/>
              <a:t> – govorili su stari Dubrovčani.) Naprotiv, ono je nezbrinuto, izloženo nepredvidljivim opasnostima</a:t>
            </a:r>
            <a:r>
              <a:rPr lang="bs-Latn-BA" dirty="0" smtClean="0"/>
              <a:t> [...] (2014: 197). </a:t>
            </a:r>
            <a:endParaRPr lang="bs-Latn-BA" dirty="0" smtClean="0"/>
          </a:p>
          <a:p>
            <a:pPr>
              <a:buNone/>
            </a:pPr>
            <a:r>
              <a:rPr lang="bs-Latn-BA" b="1" i="1" dirty="0" smtClean="0"/>
              <a:t>Dobar </a:t>
            </a:r>
            <a:r>
              <a:rPr lang="bs-Latn-BA" b="1" i="1" dirty="0" smtClean="0"/>
              <a:t>čovjek, magarcu brat</a:t>
            </a:r>
            <a:r>
              <a:rPr lang="bs-Latn-BA" dirty="0" smtClean="0"/>
              <a:t> (2014: 408). </a:t>
            </a:r>
            <a:r>
              <a:rPr lang="bs-Latn-BA" i="1" dirty="0" smtClean="0"/>
              <a:t>Reči su za pisca kao vatra i voda u onoj poslovici: </a:t>
            </a:r>
            <a:r>
              <a:rPr lang="bs-Latn-BA" b="1" i="1" dirty="0" smtClean="0"/>
              <a:t>dobre sluge, ali zli gospodari</a:t>
            </a:r>
            <a:r>
              <a:rPr lang="bs-Latn-BA" dirty="0" smtClean="0"/>
              <a:t> (2014: 203).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174</TotalTime>
  <Words>1427</Words>
  <Application>Microsoft Office PowerPoint</Application>
  <PresentationFormat>On-screen Show (4:3)</PresentationFormat>
  <Paragraphs>126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Aspect</vt:lpstr>
      <vt:lpstr>Inherentno ekspresivna leksika u Andrićevim Znakovima  </vt:lpstr>
      <vt:lpstr>1. Uvod</vt:lpstr>
      <vt:lpstr>Slide 3</vt:lpstr>
      <vt:lpstr>Slide 4</vt:lpstr>
      <vt:lpstr>2. Inherentno ekspresivna leksika u Znakovima</vt:lpstr>
      <vt:lpstr>Frazeološke jedinice</vt:lpstr>
      <vt:lpstr>Slide 7</vt:lpstr>
      <vt:lpstr>Slide 8</vt:lpstr>
      <vt:lpstr>Slide 9</vt:lpstr>
      <vt:lpstr>Slide 10</vt:lpstr>
      <vt:lpstr>Posuđenice</vt:lpstr>
      <vt:lpstr>Slide 12</vt:lpstr>
      <vt:lpstr>Slide 13</vt:lpstr>
      <vt:lpstr>Slide 14</vt:lpstr>
      <vt:lpstr>3. Zaključak</vt:lpstr>
      <vt:lpstr>Slide 16</vt:lpstr>
      <vt:lpstr>Slide 17</vt:lpstr>
      <vt:lpstr>4. Literatura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Home</cp:lastModifiedBy>
  <cp:revision>94</cp:revision>
  <dcterms:created xsi:type="dcterms:W3CDTF">2014-07-10T16:40:15Z</dcterms:created>
  <dcterms:modified xsi:type="dcterms:W3CDTF">2015-08-21T22:25:34Z</dcterms:modified>
</cp:coreProperties>
</file>