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76" r:id="rId3"/>
    <p:sldId id="414" r:id="rId4"/>
    <p:sldId id="415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27" r:id="rId17"/>
    <p:sldId id="428" r:id="rId18"/>
    <p:sldId id="413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2" autoAdjust="0"/>
    <p:restoredTop sz="94167" autoAdjust="0"/>
  </p:normalViewPr>
  <p:slideViewPr>
    <p:cSldViewPr>
      <p:cViewPr>
        <p:scale>
          <a:sx n="100" d="100"/>
          <a:sy n="100" d="100"/>
        </p:scale>
        <p:origin x="-228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E21F047F-DD23-4999-BA19-4C60928E8EB5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4671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1944808B-EE94-4BEF-84AC-15E12179F940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778564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sr-Latn-RS"/>
              <a:t>Branko Tošović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4704A-47C0-47AF-BFF0-A3CC1371CAEB}" type="slidenum">
              <a:rPr lang="en-US" altLang="sr-Latn-RS"/>
              <a:pPr/>
              <a:t>1</a:t>
            </a:fld>
            <a:endParaRPr lang="en-US" altLang="sr-Latn-R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E7B8BF-577F-42C5-B824-431D21ABC0A0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D2447-B4B5-4F5E-845D-F900A8CF5BD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1293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8092EE-E888-4A3F-BEEB-831921531FD8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CFD65-1E44-4F3B-BF14-C449AB8C73D8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819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012842-A815-4CEC-8521-000469CEBE54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176A6-C9A2-44A6-8ED0-8B44FD5AB84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4561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A6F321-245D-4F1A-BB75-62F81D74F97B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F0C99-933E-4B99-A91F-3FE4F526293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0277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324B89-3B43-47AC-A08E-0E2008BEE7B2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9A4CD-0054-4EAE-94AE-C4A45C2B36F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1925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r-Latn-C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r-Latn-C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1CD93B-0304-4CBE-8A22-AE934BBE39ED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4B4-5E01-429D-AD9F-BC57FABE4721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497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r-Latn-C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r-Latn-C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590C42-AEF8-45DB-AE7D-B7857024F868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87490-92E0-4134-8715-8A6B91510B5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5003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167C17-4245-462E-99FD-FE7D8E30DA05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0D383-AC2E-4463-9A66-F167D499B0CC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5834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1D27E2-EBFB-448E-80A3-19A07DB2B65A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146B4-9E24-469E-9CD1-F523A6E8A52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064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E0F696-F3C3-46D0-B4FF-9BCA9743A3C8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F3AF3-7938-4A69-8EAC-A9486B24862F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733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sr-Latn-C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AD60B8-E907-4F67-BBB7-4C2FAB50C00D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BC5B-FD94-406A-8E83-397F02E3996B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5574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E51146C7-8264-4A3F-BB45-5536D8B3AEA9}" type="datetime1">
              <a:rPr lang="sr-Latn-CS" altLang="sr-Latn-RS" smtClean="0"/>
              <a:t>24.9.2014</a:t>
            </a:fld>
            <a:endParaRPr lang="en-U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B6E1E9AD-A573-4CC2-9123-433837555A27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3778101" y="1412875"/>
            <a:ext cx="3674219" cy="3960813"/>
          </a:xfrm>
        </p:spPr>
        <p:txBody>
          <a:bodyPr/>
          <a:lstStyle/>
          <a:p>
            <a:r>
              <a:rPr lang="de-AT" altLang="sr-Latn-RS" sz="1400" dirty="0"/>
              <a:t/>
            </a:r>
            <a:br>
              <a:rPr lang="de-AT" altLang="sr-Latn-RS" sz="1400" dirty="0"/>
            </a:br>
            <a:r>
              <a:rPr lang="pl-PL" altLang="sr-Latn-RS" sz="1600" dirty="0"/>
              <a:t/>
            </a:r>
            <a:br>
              <a:rPr lang="pl-PL" altLang="sr-Latn-RS" sz="1600" dirty="0"/>
            </a:br>
            <a:r>
              <a:rPr lang="pl-PL" altLang="sr-Latn-RS" sz="1400" dirty="0"/>
              <a:t/>
            </a:r>
            <a:br>
              <a:rPr lang="pl-PL" altLang="sr-Latn-RS" sz="1400" dirty="0"/>
            </a:br>
            <a:r>
              <a:rPr lang="sr-Latn-BA" altLang="sr-Latn-RS" sz="7200" b="1" dirty="0" smtClean="0">
                <a:solidFill>
                  <a:srgbClr val="FF0000"/>
                </a:solidFill>
                <a:ea typeface="宋体" pitchFamily="2" charset="-122"/>
              </a:rPr>
              <a:t>Č</a:t>
            </a:r>
            <a:r>
              <a:rPr lang="de-AT" altLang="sr-Latn-RS" sz="7200" b="1" dirty="0" err="1" smtClean="0">
                <a:solidFill>
                  <a:srgbClr val="FF0000"/>
                </a:solidFill>
                <a:ea typeface="宋体" pitchFamily="2" charset="-122"/>
              </a:rPr>
              <a:t>itanje</a:t>
            </a:r>
            <a:r>
              <a:rPr lang="de-AT" altLang="sr-Latn-RS" sz="7200" b="1" dirty="0" smtClean="0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sr-Latn-BA" altLang="sr-Latn-RS" sz="7200" b="1" dirty="0" smtClean="0">
                <a:solidFill>
                  <a:srgbClr val="FF0000"/>
                </a:solidFill>
                <a:ea typeface="宋体" pitchFamily="2" charset="-122"/>
              </a:rPr>
              <a:t/>
            </a:r>
            <a:br>
              <a:rPr lang="sr-Latn-BA" altLang="sr-Latn-RS" sz="7200" b="1" dirty="0" smtClean="0">
                <a:solidFill>
                  <a:srgbClr val="FF0000"/>
                </a:solidFill>
                <a:ea typeface="宋体" pitchFamily="2" charset="-122"/>
              </a:rPr>
            </a:br>
            <a:r>
              <a:rPr lang="de-AT" altLang="sr-Latn-RS" sz="7200" b="1" dirty="0" err="1" smtClean="0">
                <a:solidFill>
                  <a:srgbClr val="FF0000"/>
                </a:solidFill>
                <a:ea typeface="宋体" pitchFamily="2" charset="-122"/>
              </a:rPr>
              <a:t>Avlije</a:t>
            </a:r>
            <a:r>
              <a:rPr lang="sr-Latn-BA" altLang="sr-Latn-RS" sz="7200" b="1" dirty="0" smtClean="0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de-AT" altLang="zh-CN" sz="7200" dirty="0" smtClean="0">
                <a:ea typeface="宋体" pitchFamily="2" charset="-122"/>
              </a:rPr>
              <a:t> </a:t>
            </a:r>
            <a:r>
              <a:rPr lang="sr-Latn-CS" altLang="sr-Latn-RS" sz="4000" b="1" dirty="0">
                <a:solidFill>
                  <a:srgbClr val="FF0000"/>
                </a:solidFill>
              </a:rPr>
              <a:t/>
            </a:r>
            <a:br>
              <a:rPr lang="sr-Latn-CS" altLang="sr-Latn-RS" sz="4000" b="1" dirty="0">
                <a:solidFill>
                  <a:srgbClr val="FF0000"/>
                </a:solidFill>
              </a:rPr>
            </a:br>
            <a:endParaRPr lang="en-US" altLang="sr-Latn-RS" sz="4000" b="1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45125"/>
            <a:ext cx="64008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AT" altLang="sr-Latn-RS" sz="1800" b="1" dirty="0" smtClean="0"/>
              <a:t>7. </a:t>
            </a:r>
            <a:r>
              <a:rPr lang="sr-Latn-CS" altLang="sr-Latn-RS" sz="1800" b="1" dirty="0"/>
              <a:t>Međunarodni simpozijum</a:t>
            </a:r>
            <a:endParaRPr lang="bg-BG" altLang="sr-Latn-RS" sz="1800" b="1" dirty="0"/>
          </a:p>
          <a:p>
            <a:pPr>
              <a:lnSpc>
                <a:spcPct val="80000"/>
              </a:lnSpc>
            </a:pPr>
            <a:r>
              <a:rPr lang="de-AT" altLang="zh-CN" sz="1800" b="1" dirty="0">
                <a:ea typeface="宋体" pitchFamily="2" charset="-122"/>
              </a:rPr>
              <a:t>„Ivo </a:t>
            </a:r>
            <a:r>
              <a:rPr lang="de-AT" altLang="zh-CN" sz="1800" b="1" dirty="0" err="1">
                <a:ea typeface="宋体" pitchFamily="2" charset="-122"/>
              </a:rPr>
              <a:t>Andri</a:t>
            </a:r>
            <a:r>
              <a:rPr lang="sr-Latn-BA" altLang="zh-CN" sz="1800" b="1" dirty="0" smtClean="0"/>
              <a:t>ć: </a:t>
            </a:r>
            <a:r>
              <a:rPr lang="de-AT" altLang="zh-CN" sz="1800" b="1" dirty="0" err="1" smtClean="0"/>
              <a:t>Prokleta</a:t>
            </a:r>
            <a:r>
              <a:rPr lang="de-AT" altLang="zh-CN" sz="1800" b="1" dirty="0" smtClean="0"/>
              <a:t> </a:t>
            </a:r>
            <a:r>
              <a:rPr lang="de-AT" altLang="zh-CN" sz="1800" b="1" dirty="0" err="1" smtClean="0"/>
              <a:t>avlija</a:t>
            </a:r>
            <a:r>
              <a:rPr lang="de-AT" altLang="zh-CN" sz="1800" b="1" dirty="0" smtClean="0">
                <a:ea typeface="宋体" pitchFamily="2" charset="-122"/>
              </a:rPr>
              <a:t>“</a:t>
            </a:r>
            <a:r>
              <a:rPr lang="de-AT" altLang="zh-CN" sz="1800" dirty="0" smtClean="0">
                <a:ea typeface="宋体" pitchFamily="2" charset="-122"/>
              </a:rPr>
              <a:t> </a:t>
            </a:r>
            <a:endParaRPr lang="de-AT" altLang="sr-Latn-RS" sz="1800" b="1" dirty="0"/>
          </a:p>
          <a:p>
            <a:pPr>
              <a:lnSpc>
                <a:spcPct val="80000"/>
              </a:lnSpc>
            </a:pPr>
            <a:r>
              <a:rPr lang="hr-HR" altLang="sr-Latn-RS" sz="1800" b="1" dirty="0"/>
              <a:t> (</a:t>
            </a:r>
            <a:r>
              <a:rPr lang="hr-HR" altLang="sr-Latn-RS" sz="1800" b="1" dirty="0" err="1"/>
              <a:t>Grac</a:t>
            </a:r>
            <a:r>
              <a:rPr lang="hr-HR" altLang="sr-Latn-RS" sz="1800" b="1" dirty="0"/>
              <a:t>, </a:t>
            </a:r>
            <a:r>
              <a:rPr lang="de-AT" altLang="sr-Latn-RS" sz="1800" b="1" dirty="0" smtClean="0"/>
              <a:t>25</a:t>
            </a:r>
            <a:r>
              <a:rPr lang="sr-Latn-CS" altLang="zh-CN" sz="1800" b="1" dirty="0" smtClean="0"/>
              <a:t>–</a:t>
            </a:r>
            <a:r>
              <a:rPr lang="de-AT" altLang="zh-CN" sz="1800" b="1" dirty="0" smtClean="0"/>
              <a:t>27</a:t>
            </a:r>
            <a:r>
              <a:rPr lang="hr-HR" altLang="sr-Latn-RS" sz="1800" b="1" dirty="0" smtClean="0"/>
              <a:t>. </a:t>
            </a:r>
            <a:r>
              <a:rPr lang="de-AT" altLang="sr-Latn-RS" sz="1800" b="1" dirty="0" err="1" smtClean="0"/>
              <a:t>septembar</a:t>
            </a:r>
            <a:r>
              <a:rPr lang="hr-HR" altLang="sr-Latn-RS" sz="1800" b="1" dirty="0" smtClean="0"/>
              <a:t> </a:t>
            </a:r>
            <a:r>
              <a:rPr lang="hr-HR" altLang="sr-Latn-RS" sz="1800" b="1" dirty="0"/>
              <a:t>20</a:t>
            </a:r>
            <a:r>
              <a:rPr lang="de-AT" altLang="sr-Latn-RS" sz="1800" b="1" dirty="0" smtClean="0"/>
              <a:t>14</a:t>
            </a:r>
            <a:r>
              <a:rPr lang="hr-HR" altLang="sr-Latn-RS" sz="1800" b="1" dirty="0" smtClean="0"/>
              <a:t>)</a:t>
            </a:r>
            <a:r>
              <a:rPr lang="de-AT" altLang="sr-Latn-RS" sz="1800" dirty="0" smtClean="0"/>
              <a:t> </a:t>
            </a:r>
            <a:endParaRPr lang="de-AT" altLang="sr-Latn-RS" sz="1800" b="1" dirty="0"/>
          </a:p>
          <a:p>
            <a:pPr>
              <a:lnSpc>
                <a:spcPct val="80000"/>
              </a:lnSpc>
            </a:pPr>
            <a:endParaRPr lang="de-AT" altLang="sr-Latn-RS" sz="1800" dirty="0"/>
          </a:p>
          <a:p>
            <a:pPr>
              <a:lnSpc>
                <a:spcPct val="80000"/>
              </a:lnSpc>
            </a:pPr>
            <a:endParaRPr lang="sr-Latn-CS" altLang="sr-Latn-RS" sz="3600" b="1" i="1" dirty="0"/>
          </a:p>
        </p:txBody>
      </p:sp>
      <p:sp>
        <p:nvSpPr>
          <p:cNvPr id="2056" name="AutoShape 2"/>
          <p:cNvSpPr>
            <a:spLocks noChangeAspect="1" noChangeArrowheads="1"/>
          </p:cNvSpPr>
          <p:nvPr/>
        </p:nvSpPr>
        <p:spPr bwMode="auto">
          <a:xfrm>
            <a:off x="179388" y="330200"/>
            <a:ext cx="8713787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de-DE" altLang="sr-Latn-RS" sz="2800" b="1" u="none" dirty="0"/>
              <a:t>Branko </a:t>
            </a:r>
            <a:r>
              <a:rPr lang="de-DE" altLang="sr-Latn-RS" sz="2800" b="1" u="none" dirty="0" err="1"/>
              <a:t>Tošović</a:t>
            </a:r>
            <a:r>
              <a:rPr lang="ru-RU" altLang="sr-Latn-RS" sz="3600" b="1" u="none" dirty="0"/>
              <a:t> </a:t>
            </a:r>
            <a:r>
              <a:rPr lang="pl-PL" altLang="sr-Latn-RS" u="none" dirty="0"/>
              <a:t> </a:t>
            </a:r>
            <a:br>
              <a:rPr lang="pl-PL" altLang="sr-Latn-RS" u="none" dirty="0"/>
            </a:br>
            <a:r>
              <a:rPr lang="pl-PL" altLang="sr-Latn-RS" sz="1400" b="1" u="none" dirty="0" err="1"/>
              <a:t>Institut</a:t>
            </a:r>
            <a:r>
              <a:rPr lang="pl-PL" altLang="sr-Latn-RS" sz="1400" b="1" u="none" dirty="0"/>
              <a:t> </a:t>
            </a:r>
            <a:r>
              <a:rPr lang="pl-PL" altLang="sr-Latn-RS" sz="1400" b="1" u="none" dirty="0" err="1"/>
              <a:t>für</a:t>
            </a:r>
            <a:r>
              <a:rPr lang="pl-PL" altLang="sr-Latn-RS" sz="1400" b="1" u="none" dirty="0"/>
              <a:t> </a:t>
            </a:r>
            <a:r>
              <a:rPr lang="pl-PL" altLang="sr-Latn-RS" sz="1400" b="1" u="none" dirty="0" err="1"/>
              <a:t>Slawistik</a:t>
            </a:r>
            <a:r>
              <a:rPr lang="pl-PL" altLang="sr-Latn-RS" sz="1400" b="1" u="none" dirty="0"/>
              <a:t> </a:t>
            </a:r>
            <a:br>
              <a:rPr lang="pl-PL" altLang="sr-Latn-RS" sz="1400" b="1" u="none" dirty="0"/>
            </a:br>
            <a:r>
              <a:rPr lang="pl-PL" altLang="sr-Latn-RS" sz="1400" b="1" u="none" dirty="0"/>
              <a:t>der </a:t>
            </a:r>
            <a:r>
              <a:rPr lang="de-AT" altLang="sr-Latn-RS" sz="1400" b="1" u="none" dirty="0"/>
              <a:t>Karl-Franzens </a:t>
            </a:r>
            <a:r>
              <a:rPr lang="pl-PL" altLang="sr-Latn-RS" sz="1400" b="1" u="none" dirty="0" err="1"/>
              <a:t>Universität</a:t>
            </a:r>
            <a:r>
              <a:rPr lang="pl-PL" altLang="sr-Latn-RS" sz="1400" b="1" u="none" dirty="0"/>
              <a:t> Graz</a:t>
            </a:r>
            <a:r>
              <a:rPr lang="de-AT" altLang="sr-Latn-RS" sz="1400" b="1" u="none" dirty="0"/>
              <a:t/>
            </a:r>
            <a:br>
              <a:rPr lang="de-AT" altLang="sr-Latn-RS" sz="1400" b="1" u="none" dirty="0"/>
            </a:br>
            <a:r>
              <a:rPr lang="pl-PL" altLang="sr-Latn-RS" sz="1400" b="1" u="none" dirty="0"/>
              <a:t>http://www-gewi.kfunigraz.ac.at/gralis</a:t>
            </a:r>
            <a:r>
              <a:rPr lang="de-AT" altLang="sr-Latn-RS" sz="1400" b="1" u="none" dirty="0"/>
              <a:t/>
            </a:r>
            <a:br>
              <a:rPr lang="de-AT" altLang="sr-Latn-RS" sz="1400" b="1" u="none" dirty="0"/>
            </a:br>
            <a:r>
              <a:rPr lang="de-DE" altLang="sr-Latn-RS" sz="1400" b="1" u="none" dirty="0"/>
              <a:t>branko.tosovic@uni-graz.at</a:t>
            </a:r>
            <a:r>
              <a:rPr lang="pl-PL" altLang="sr-Latn-RS" sz="1400" b="1" u="none" dirty="0"/>
              <a:t/>
            </a:r>
            <a:br>
              <a:rPr lang="pl-PL" altLang="sr-Latn-RS" sz="1400" b="1" u="none" dirty="0"/>
            </a:br>
            <a:endParaRPr lang="en-US" altLang="sr-Latn-RS" sz="1400" b="1" u="none" dirty="0">
              <a:solidFill>
                <a:srgbClr val="FF0000"/>
              </a:solidFill>
            </a:endParaRPr>
          </a:p>
        </p:txBody>
      </p:sp>
      <p:pic>
        <p:nvPicPr>
          <p:cNvPr id="205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597" y="260350"/>
            <a:ext cx="12858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13" descr="https://encrypted-tbn2.gstatic.com/images?q=tbn:ANd9GcRsf8EVospN1jfTPoKqYBVHuMi_m31-ze_KcQM6h8fwInoSPzP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34" y="2276872"/>
            <a:ext cx="18478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 smtClean="0"/>
              <a:t>N</a:t>
            </a:r>
            <a:r>
              <a:rPr lang="sr-Latn-CS" b="1" dirty="0" err="1" smtClean="0"/>
              <a:t>ajbolje</a:t>
            </a:r>
            <a:r>
              <a:rPr lang="sr-Latn-CS" b="1" dirty="0" smtClean="0"/>
              <a:t> djelo</a:t>
            </a:r>
            <a:r>
              <a:rPr lang="de-AT" b="1" dirty="0" smtClean="0"/>
              <a:t>?</a:t>
            </a:r>
          </a:p>
          <a:p>
            <a:r>
              <a:rPr lang="sr-Latn-CS" cap="small" dirty="0" smtClean="0"/>
              <a:t>Na </a:t>
            </a:r>
            <a:r>
              <a:rPr lang="sr-Latn-CS" cap="small" dirty="0"/>
              <a:t>Drini </a:t>
            </a:r>
            <a:r>
              <a:rPr lang="sr-Latn-CS" cap="small" dirty="0" smtClean="0"/>
              <a:t>ćuprija</a:t>
            </a:r>
            <a:endParaRPr lang="de-AT" dirty="0" smtClean="0"/>
          </a:p>
          <a:p>
            <a:r>
              <a:rPr lang="sr-Latn-CS" cap="small" dirty="0" smtClean="0"/>
              <a:t>Travnička hronika</a:t>
            </a:r>
            <a:r>
              <a:rPr lang="sr-Latn-CS" dirty="0" smtClean="0"/>
              <a:t> </a:t>
            </a:r>
            <a:endParaRPr lang="de-AT" dirty="0" smtClean="0"/>
          </a:p>
          <a:p>
            <a:r>
              <a:rPr lang="sr-Latn-CS" cap="small" dirty="0" smtClean="0"/>
              <a:t>Prokleta avlija</a:t>
            </a:r>
            <a:endParaRPr lang="de-AT" cap="small" dirty="0" smtClean="0"/>
          </a:p>
          <a:p>
            <a:r>
              <a:rPr lang="de-AT" cap="small" dirty="0" smtClean="0"/>
              <a:t>…</a:t>
            </a:r>
            <a:r>
              <a:rPr lang="sr-Latn-CS" dirty="0" smtClean="0"/>
              <a:t>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41606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 err="1" smtClean="0"/>
              <a:t>Ta</a:t>
            </a:r>
            <a:r>
              <a:rPr lang="sr-Latn-BA" b="1" dirty="0" smtClean="0"/>
              <a:t>m</a:t>
            </a:r>
            <a:r>
              <a:rPr lang="de-AT" b="1" dirty="0" err="1" smtClean="0"/>
              <a:t>ni</a:t>
            </a:r>
            <a:r>
              <a:rPr lang="sr-Latn-BA" b="1" dirty="0" smtClean="0"/>
              <a:t>č</a:t>
            </a:r>
            <a:r>
              <a:rPr lang="de-AT" b="1" dirty="0" err="1" smtClean="0"/>
              <a:t>ki</a:t>
            </a:r>
            <a:r>
              <a:rPr lang="de-AT" b="1" dirty="0" smtClean="0"/>
              <a:t> </a:t>
            </a:r>
            <a:r>
              <a:rPr lang="de-AT" b="1" dirty="0" err="1" smtClean="0"/>
              <a:t>ciklus</a:t>
            </a:r>
            <a:endParaRPr lang="sr-Latn-C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1872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Lociranje Proklete avlije</a:t>
            </a:r>
            <a:endParaRPr lang="sr-Latn-C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6028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Likovi</a:t>
            </a:r>
          </a:p>
          <a:p>
            <a:pPr marL="0" indent="0">
              <a:buNone/>
            </a:pPr>
            <a:r>
              <a:rPr lang="sr-Latn-CS" dirty="0"/>
              <a:t>a) </a:t>
            </a:r>
            <a:r>
              <a:rPr lang="sr-Latn-CS" dirty="0" err="1"/>
              <a:t>Fra-Petar</a:t>
            </a:r>
            <a:endParaRPr lang="sr-Latn-CS" dirty="0"/>
          </a:p>
          <a:p>
            <a:pPr marL="0" indent="0">
              <a:buNone/>
            </a:pPr>
            <a:r>
              <a:rPr lang="sr-Latn-CS" dirty="0"/>
              <a:t>b) </a:t>
            </a:r>
            <a:r>
              <a:rPr lang="sr-Latn-CS" dirty="0" err="1"/>
              <a:t>Ćamil</a:t>
            </a:r>
            <a:endParaRPr lang="sr-Latn-CS" dirty="0"/>
          </a:p>
          <a:p>
            <a:pPr marL="0" indent="0">
              <a:buNone/>
            </a:pPr>
            <a:r>
              <a:rPr lang="sr-Latn-CS" dirty="0"/>
              <a:t>c) Karađoz</a:t>
            </a:r>
          </a:p>
          <a:p>
            <a:pPr marL="0" indent="0">
              <a:buNone/>
            </a:pPr>
            <a:endParaRPr lang="sr-Latn-C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52834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r-Latn-CS" b="1" dirty="0"/>
              <a:t>Izmještanje radnje iz Bosne u </a:t>
            </a:r>
            <a:r>
              <a:rPr lang="sr-Latn-CS" b="1" dirty="0" smtClean="0"/>
              <a:t>Tursku</a:t>
            </a:r>
            <a:endParaRPr lang="sr-Latn-CS" dirty="0"/>
          </a:p>
          <a:p>
            <a:pPr marL="514350" indent="-514350">
              <a:buAutoNum type="alphaLcParenR"/>
            </a:pPr>
            <a:r>
              <a:rPr lang="sr-Latn-CS" dirty="0" smtClean="0"/>
              <a:t>Turska</a:t>
            </a:r>
          </a:p>
          <a:p>
            <a:pPr marL="514350" indent="-514350">
              <a:buAutoNum type="alphaLcParenR"/>
            </a:pPr>
            <a:r>
              <a:rPr lang="sr-Latn-CS" dirty="0" smtClean="0"/>
              <a:t>Istambul</a:t>
            </a:r>
          </a:p>
          <a:p>
            <a:pPr marL="514350" indent="-514350">
              <a:buAutoNum type="alphaLcParenR"/>
            </a:pPr>
            <a:r>
              <a:rPr lang="sr-Latn-CS" dirty="0" smtClean="0"/>
              <a:t>Brusa</a:t>
            </a:r>
          </a:p>
          <a:p>
            <a:pPr marL="514350" indent="-514350">
              <a:buAutoNum type="alphaLcParenR"/>
            </a:pPr>
            <a:r>
              <a:rPr lang="sr-Latn-CS" dirty="0"/>
              <a:t>Smirna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00892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b="1" dirty="0"/>
              <a:t>Avlija kao metafora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32403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b="1" dirty="0"/>
              <a:t>Avlija kao pojam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14095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b="1" dirty="0"/>
              <a:t>Dramatizacija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914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mtClean="0"/>
              <a:t>Krug</a:t>
            </a:r>
            <a:endParaRPr lang="sr-Latn-BA" dirty="0" smtClean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7101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D709-930C-48D8-9776-E651BA72A2F9}" type="slidenum">
              <a:rPr lang="en-US" altLang="sr-Latn-RS"/>
              <a:pPr/>
              <a:t>2</a:t>
            </a:fld>
            <a:endParaRPr lang="en-US" altLang="sr-Latn-RS"/>
          </a:p>
        </p:txBody>
      </p:sp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AT" altLang="sr-Latn-RS"/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r-Latn-BA" altLang="sr-Latn-RS" sz="2400" dirty="0" smtClean="0"/>
              <a:t>Sadržaj</a:t>
            </a:r>
            <a:endParaRPr lang="de-AT" altLang="sr-Latn-RS" sz="2400" dirty="0"/>
          </a:p>
          <a:p>
            <a:pPr marL="457200" indent="-457200">
              <a:buFontTx/>
              <a:buAutoNum type="arabicPeriod"/>
            </a:pPr>
            <a:r>
              <a:rPr lang="sr-Latn-CS" sz="2400" dirty="0"/>
              <a:t>Vrste čitanja</a:t>
            </a:r>
          </a:p>
          <a:p>
            <a:pPr marL="457200" indent="-457200">
              <a:buAutoNum type="arabicPeriod"/>
            </a:pPr>
            <a:r>
              <a:rPr lang="sr-Latn-CS" sz="2400" dirty="0" smtClean="0">
                <a:solidFill>
                  <a:schemeClr val="tx1"/>
                </a:solidFill>
              </a:rPr>
              <a:t>Vrste recepcije</a:t>
            </a:r>
          </a:p>
          <a:p>
            <a:pPr marL="457200" indent="-457200">
              <a:buAutoNum type="arabicPeriod"/>
            </a:pPr>
            <a:r>
              <a:rPr lang="sr-Latn-CS" sz="2400" dirty="0" err="1" smtClean="0">
                <a:solidFill>
                  <a:schemeClr val="tx1"/>
                </a:solidFill>
              </a:rPr>
              <a:t>Autorecepcija</a:t>
            </a:r>
            <a:r>
              <a:rPr lang="sr-Latn-CS" sz="2400" dirty="0" smtClean="0">
                <a:solidFill>
                  <a:schemeClr val="tx1"/>
                </a:solidFill>
              </a:rPr>
              <a:t> </a:t>
            </a:r>
            <a:endParaRPr lang="sr-Latn-C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 smtClean="0"/>
              <a:t>Recep­ci­ja </a:t>
            </a:r>
            <a:r>
              <a:rPr lang="sr-Latn-CS" dirty="0"/>
              <a:t>knji­žev­nog </a:t>
            </a:r>
            <a:r>
              <a:rPr lang="sr-Latn-CS" dirty="0" smtClean="0"/>
              <a:t>tek­sta </a:t>
            </a:r>
            <a:endParaRPr lang="sr-Latn-CS" dirty="0"/>
          </a:p>
          <a:p>
            <a:r>
              <a:rPr lang="sr-Latn-CS" dirty="0" smtClean="0"/>
              <a:t>auto­ro­va </a:t>
            </a:r>
            <a:endParaRPr lang="sr-Latn-CS" dirty="0"/>
          </a:p>
          <a:p>
            <a:r>
              <a:rPr lang="sr-Latn-CS" dirty="0"/>
              <a:t>čita­o­če­va </a:t>
            </a:r>
          </a:p>
          <a:p>
            <a:r>
              <a:rPr lang="sr-Latn-CS" dirty="0" err="1"/>
              <a:t>istra­ži­va­če­va</a:t>
            </a:r>
            <a:r>
              <a:rPr lang="sr-Latn-CS" dirty="0"/>
              <a:t>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720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err="1" smtClean="0"/>
              <a:t>Intra­per­cep­ci­ja</a:t>
            </a:r>
            <a:r>
              <a:rPr lang="sr-Latn-CS" dirty="0" smtClean="0"/>
              <a:t> </a:t>
            </a:r>
          </a:p>
          <a:p>
            <a:pPr marL="0" indent="0">
              <a:buNone/>
            </a:pPr>
            <a:r>
              <a:rPr lang="sr-Latn-CS" dirty="0" smtClean="0"/>
              <a:t>	(</a:t>
            </a:r>
            <a:r>
              <a:rPr lang="sr-Latn-CS" dirty="0" err="1" smtClean="0"/>
              <a:t>auto­per­cep­ci­ja</a:t>
            </a:r>
            <a:r>
              <a:rPr lang="sr-Latn-CS" dirty="0" smtClean="0"/>
              <a:t> </a:t>
            </a:r>
          </a:p>
          <a:p>
            <a:pPr marL="0" indent="0">
              <a:buNone/>
            </a:pPr>
            <a:r>
              <a:rPr lang="sr-Latn-CS" dirty="0" smtClean="0"/>
              <a:t>	</a:t>
            </a:r>
            <a:r>
              <a:rPr lang="sr-Latn-CS" dirty="0" err="1" smtClean="0"/>
              <a:t>auto­in­ter­pre­ta­ci­ja</a:t>
            </a:r>
            <a:r>
              <a:rPr lang="sr-Latn-CS" dirty="0" smtClean="0"/>
              <a:t>) </a:t>
            </a:r>
          </a:p>
          <a:p>
            <a:r>
              <a:rPr lang="sr-Latn-CS" dirty="0" err="1" smtClean="0"/>
              <a:t>Eks­tra­per­cep­ci­ja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94312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 err="1"/>
              <a:t>Intra­re­cep­ci­ja</a:t>
            </a:r>
            <a:r>
              <a:rPr lang="sr-Latn-CS" dirty="0"/>
              <a:t> </a:t>
            </a:r>
            <a:endParaRPr lang="sr-Latn-CS" dirty="0" smtClean="0"/>
          </a:p>
          <a:p>
            <a:r>
              <a:rPr lang="sr-Latn-CS" dirty="0" smtClean="0"/>
              <a:t>Vri­je­me </a:t>
            </a:r>
            <a:r>
              <a:rPr lang="sr-Latn-CS" dirty="0"/>
              <a:t>u kome je nastao </a:t>
            </a:r>
            <a:r>
              <a:rPr lang="sr-Latn-CS" dirty="0" smtClean="0"/>
              <a:t>roman</a:t>
            </a:r>
          </a:p>
          <a:p>
            <a:r>
              <a:rPr lang="sr-Latn-CS" dirty="0" smtClean="0"/>
              <a:t>Pro­ces pisa­nja</a:t>
            </a:r>
          </a:p>
          <a:p>
            <a:r>
              <a:rPr lang="sr-Latn-CS" dirty="0" smtClean="0"/>
              <a:t>Umjet­nič­ka </a:t>
            </a:r>
            <a:r>
              <a:rPr lang="sr-Latn-CS" dirty="0"/>
              <a:t>vri­jed­nost </a:t>
            </a:r>
            <a:r>
              <a:rPr lang="sr-Latn-CS" dirty="0" smtClean="0"/>
              <a:t>dje­la </a:t>
            </a:r>
          </a:p>
          <a:p>
            <a:r>
              <a:rPr lang="sr-Latn-CS" dirty="0" smtClean="0"/>
              <a:t>Postup­ci </a:t>
            </a:r>
          </a:p>
          <a:p>
            <a:r>
              <a:rPr lang="sr-Latn-CS" dirty="0" smtClean="0"/>
              <a:t>Liko­vi</a:t>
            </a:r>
          </a:p>
          <a:p>
            <a:r>
              <a:rPr lang="sr-Latn-CS" dirty="0" smtClean="0"/>
              <a:t>Pro­stor </a:t>
            </a:r>
            <a:r>
              <a:rPr lang="sr-Latn-CS" dirty="0"/>
              <a:t>i </a:t>
            </a:r>
            <a:r>
              <a:rPr lang="sr-Latn-CS" dirty="0" smtClean="0"/>
              <a:t>vri­je­me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61456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err="1" smtClean="0"/>
              <a:t>Auto­re­cep­ci­je</a:t>
            </a:r>
            <a:r>
              <a:rPr lang="sr-Latn-CS" dirty="0" smtClean="0"/>
              <a:t> </a:t>
            </a:r>
            <a:r>
              <a:rPr lang="sr-Latn-CS" cap="small" dirty="0"/>
              <a:t>Proklete avlije</a:t>
            </a:r>
            <a:r>
              <a:rPr lang="sr-Latn-CS" dirty="0"/>
              <a:t> </a:t>
            </a:r>
            <a:endParaRPr lang="sr-Latn-CS" dirty="0" smtClean="0"/>
          </a:p>
          <a:p>
            <a:r>
              <a:rPr lang="sr-Latn-CS" dirty="0" err="1" smtClean="0"/>
              <a:t>Intro­ver­tnost</a:t>
            </a:r>
            <a:r>
              <a:rPr lang="sr-Latn-CS" dirty="0" smtClean="0"/>
              <a:t>, neprič­ljivost, zatvo­renost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7806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Između </a:t>
            </a:r>
            <a:r>
              <a:rPr lang="sr-Latn-CS" dirty="0"/>
              <a:t>1936. i 1953. </a:t>
            </a:r>
            <a:r>
              <a:rPr lang="sr-Latn-CS" dirty="0" smtClean="0"/>
              <a:t>godine </a:t>
            </a:r>
          </a:p>
          <a:p>
            <a:r>
              <a:rPr lang="sr-Latn-CS" dirty="0" smtClean="0"/>
              <a:t>1954.</a:t>
            </a:r>
          </a:p>
          <a:p>
            <a:r>
              <a:rPr lang="sr-Latn-CS" cap="small" dirty="0" smtClean="0"/>
              <a:t>Prokleta </a:t>
            </a:r>
            <a:r>
              <a:rPr lang="sr-Latn-CS" cap="small" dirty="0"/>
              <a:t>avlija</a:t>
            </a:r>
            <a:r>
              <a:rPr lang="sr-Latn-CS" dirty="0"/>
              <a:t>. </a:t>
            </a:r>
            <a:r>
              <a:rPr lang="sr-Latn-CS" dirty="0"/>
              <a:t>Novi</a:t>
            </a:r>
            <a:r>
              <a:rPr lang="sr-Latn-CS" dirty="0"/>
              <a:t> Sad: Matica srpska, 1954. 92 str. </a:t>
            </a:r>
            <a:r>
              <a:rPr lang="de-AT" dirty="0" smtClean="0"/>
              <a:t>[</a:t>
            </a:r>
            <a:r>
              <a:rPr lang="sr-Latn-CS" dirty="0" smtClean="0"/>
              <a:t>Mozaik</a:t>
            </a:r>
            <a:r>
              <a:rPr lang="de-AT" dirty="0" smtClean="0"/>
              <a:t>,</a:t>
            </a:r>
            <a:r>
              <a:rPr lang="sr-Latn-CS" dirty="0" smtClean="0"/>
              <a:t> 14</a:t>
            </a:r>
            <a:r>
              <a:rPr lang="de-AT" dirty="0" smtClean="0"/>
              <a:t>]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6375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17 godina </a:t>
            </a:r>
            <a:endParaRPr lang="de-AT" dirty="0" smtClean="0"/>
          </a:p>
          <a:p>
            <a:r>
              <a:rPr lang="de-AT" dirty="0" smtClean="0"/>
              <a:t>P</a:t>
            </a:r>
            <a:r>
              <a:rPr lang="sr-Latn-CS" dirty="0" err="1" smtClean="0"/>
              <a:t>očetak</a:t>
            </a:r>
            <a:r>
              <a:rPr lang="sr-Latn-CS" dirty="0" smtClean="0"/>
              <a:t> </a:t>
            </a:r>
            <a:r>
              <a:rPr lang="de-AT" dirty="0" smtClean="0"/>
              <a:t>– </a:t>
            </a:r>
            <a:r>
              <a:rPr lang="sr-Latn-CS" dirty="0" err="1" smtClean="0"/>
              <a:t>Španij</a:t>
            </a:r>
            <a:r>
              <a:rPr lang="de-AT" dirty="0" smtClean="0"/>
              <a:t>a 1928</a:t>
            </a:r>
            <a:r>
              <a:rPr lang="sr-Latn-BA" dirty="0" smtClean="0"/>
              <a:t>.</a:t>
            </a:r>
            <a:r>
              <a:rPr lang="sr-Latn-CS" dirty="0" smtClean="0"/>
              <a:t> </a:t>
            </a:r>
            <a:endParaRPr lang="de-AT" dirty="0" smtClean="0"/>
          </a:p>
          <a:p>
            <a:r>
              <a:rPr lang="de-AT" dirty="0" smtClean="0"/>
              <a:t>Z</a:t>
            </a:r>
            <a:r>
              <a:rPr lang="sr-Latn-CS" dirty="0" err="1" smtClean="0"/>
              <a:t>avršetak</a:t>
            </a:r>
            <a:r>
              <a:rPr lang="sr-Latn-CS" dirty="0" smtClean="0"/>
              <a:t> </a:t>
            </a:r>
            <a:r>
              <a:rPr lang="de-AT" dirty="0" smtClean="0"/>
              <a:t>– </a:t>
            </a:r>
            <a:r>
              <a:rPr lang="sr-Latn-CS" dirty="0" smtClean="0"/>
              <a:t>Beograd, Bled 1953.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21413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 err="1" smtClean="0"/>
              <a:t>Naslov</a:t>
            </a:r>
            <a:endParaRPr lang="sr-Latn-C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790898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Bildschirmpräsentation (4:3)</PresentationFormat>
  <Paragraphs>72</Paragraphs>
  <Slides>18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Default Design</vt:lpstr>
      <vt:lpstr>   Čitanje  Avlije 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tata</cp:lastModifiedBy>
  <cp:revision>2542</cp:revision>
  <cp:lastPrinted>2014-09-24T20:47:29Z</cp:lastPrinted>
  <dcterms:created xsi:type="dcterms:W3CDTF">2005-05-16T09:32:41Z</dcterms:created>
  <dcterms:modified xsi:type="dcterms:W3CDTF">2014-09-24T21:34:40Z</dcterms:modified>
</cp:coreProperties>
</file>