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6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13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167" autoAdjust="0"/>
  </p:normalViewPr>
  <p:slideViewPr>
    <p:cSldViewPr>
      <p:cViewPr>
        <p:scale>
          <a:sx n="100" d="100"/>
          <a:sy n="100" d="100"/>
        </p:scale>
        <p:origin x="-22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E7B8BF-577F-42C5-B824-431D21ABC0A0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092EE-E888-4A3F-BEEB-831921531FD8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12842-A815-4CEC-8521-000469CEBE54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A6F321-245D-4F1A-BB75-62F81D74F97B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24B89-3B43-47AC-A08E-0E2008BEE7B2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1CD93B-0304-4CBE-8A22-AE934BBE39ED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90C42-AEF8-45DB-AE7D-B7857024F868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67C17-4245-462E-99FD-FE7D8E30DA05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D27E2-EBFB-448E-80A3-19A07DB2B65A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0F696-F3C3-46D0-B4FF-9BCA9743A3C8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AD60B8-E907-4F67-BBB7-4C2FAB50C00D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E51146C7-8264-4A3F-BB45-5536D8B3AEA9}" type="datetime1">
              <a:rPr lang="sr-Latn-CS" altLang="sr-Latn-RS" smtClean="0"/>
              <a:t>24.9.2014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3778101" y="1412875"/>
            <a:ext cx="3674219" cy="3960813"/>
          </a:xfrm>
        </p:spPr>
        <p:txBody>
          <a:bodyPr/>
          <a:lstStyle/>
          <a:p>
            <a:r>
              <a:rPr lang="de-AT" altLang="sr-Latn-RS" sz="1400" dirty="0"/>
              <a:t/>
            </a:r>
            <a:br>
              <a:rPr lang="de-AT" altLang="sr-Latn-RS" sz="1400" dirty="0"/>
            </a:br>
            <a:r>
              <a:rPr lang="pl-PL" altLang="sr-Latn-RS" sz="1600" dirty="0"/>
              <a:t/>
            </a:r>
            <a:br>
              <a:rPr lang="pl-PL" altLang="sr-Latn-RS" sz="1600" dirty="0"/>
            </a:br>
            <a:r>
              <a:rPr lang="pl-PL" altLang="sr-Latn-RS" sz="1400" dirty="0"/>
              <a:t/>
            </a:r>
            <a:br>
              <a:rPr lang="pl-PL" altLang="sr-Latn-RS" sz="1400" dirty="0"/>
            </a:br>
            <a:r>
              <a:rPr lang="sr-Latn-BA" altLang="sr-Latn-RS" sz="7200" b="1" dirty="0" smtClean="0">
                <a:solidFill>
                  <a:srgbClr val="FF0000"/>
                </a:solidFill>
                <a:ea typeface="宋体" pitchFamily="2" charset="-122"/>
              </a:rPr>
              <a:t>Č</a:t>
            </a:r>
            <a:r>
              <a:rPr lang="de-AT" altLang="sr-Latn-RS" sz="7200" b="1" dirty="0" err="1" smtClean="0">
                <a:solidFill>
                  <a:srgbClr val="FF0000"/>
                </a:solidFill>
                <a:ea typeface="宋体" pitchFamily="2" charset="-122"/>
              </a:rPr>
              <a:t>itanje</a:t>
            </a:r>
            <a:r>
              <a:rPr lang="de-AT" altLang="sr-Latn-RS" sz="7200" b="1" dirty="0" smtClean="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sr-Latn-BA" altLang="sr-Latn-RS" sz="7200" b="1" dirty="0" smtClean="0">
                <a:solidFill>
                  <a:srgbClr val="FF0000"/>
                </a:solidFill>
                <a:ea typeface="宋体" pitchFamily="2" charset="-122"/>
              </a:rPr>
              <a:t/>
            </a:r>
            <a:br>
              <a:rPr lang="sr-Latn-BA" altLang="sr-Latn-RS" sz="7200" b="1" dirty="0" smtClean="0">
                <a:solidFill>
                  <a:srgbClr val="FF0000"/>
                </a:solidFill>
                <a:ea typeface="宋体" pitchFamily="2" charset="-122"/>
              </a:rPr>
            </a:br>
            <a:r>
              <a:rPr lang="de-AT" altLang="sr-Latn-RS" sz="7200" b="1" dirty="0" err="1" smtClean="0">
                <a:solidFill>
                  <a:srgbClr val="FF0000"/>
                </a:solidFill>
                <a:ea typeface="宋体" pitchFamily="2" charset="-122"/>
              </a:rPr>
              <a:t>Avlije</a:t>
            </a:r>
            <a:r>
              <a:rPr lang="sr-Latn-BA" altLang="sr-Latn-RS" sz="7200" b="1" dirty="0" smtClean="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de-AT" altLang="zh-CN" sz="7200" dirty="0" smtClean="0">
                <a:ea typeface="宋体" pitchFamily="2" charset="-122"/>
              </a:rPr>
              <a:t> </a:t>
            </a:r>
            <a:r>
              <a:rPr lang="sr-Latn-CS" altLang="sr-Latn-RS" sz="4000" b="1" dirty="0">
                <a:solidFill>
                  <a:srgbClr val="FF0000"/>
                </a:solidFill>
              </a:rPr>
              <a:t/>
            </a:r>
            <a:br>
              <a:rPr lang="sr-Latn-CS" altLang="sr-Latn-RS" sz="4000" b="1" dirty="0">
                <a:solidFill>
                  <a:srgbClr val="FF0000"/>
                </a:solidFill>
              </a:rPr>
            </a:br>
            <a:endParaRPr lang="en-US" altLang="sr-Latn-RS" sz="4000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45125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 dirty="0" smtClean="0"/>
              <a:t>7. </a:t>
            </a:r>
            <a:r>
              <a:rPr lang="sr-Latn-CS" altLang="sr-Latn-RS" sz="1800" b="1" dirty="0"/>
              <a:t>Međunarodni simpozijum</a:t>
            </a:r>
            <a:endParaRPr lang="bg-BG" altLang="sr-Latn-RS" sz="1800" b="1" dirty="0"/>
          </a:p>
          <a:p>
            <a:pPr>
              <a:lnSpc>
                <a:spcPct val="80000"/>
              </a:lnSpc>
            </a:pPr>
            <a:r>
              <a:rPr lang="de-AT" altLang="zh-CN" sz="1800" b="1" dirty="0">
                <a:ea typeface="宋体" pitchFamily="2" charset="-122"/>
              </a:rPr>
              <a:t>„Ivo </a:t>
            </a:r>
            <a:r>
              <a:rPr lang="de-AT" altLang="zh-CN" sz="1800" b="1" dirty="0" err="1">
                <a:ea typeface="宋体" pitchFamily="2" charset="-122"/>
              </a:rPr>
              <a:t>Andri</a:t>
            </a:r>
            <a:r>
              <a:rPr lang="sr-Latn-BA" altLang="zh-CN" sz="1800" b="1" dirty="0" smtClean="0"/>
              <a:t>ć: </a:t>
            </a:r>
            <a:r>
              <a:rPr lang="de-AT" altLang="zh-CN" sz="1800" b="1" dirty="0" err="1" smtClean="0"/>
              <a:t>Prokleta</a:t>
            </a:r>
            <a:r>
              <a:rPr lang="de-AT" altLang="zh-CN" sz="1800" b="1" dirty="0" smtClean="0"/>
              <a:t> </a:t>
            </a:r>
            <a:r>
              <a:rPr lang="de-AT" altLang="zh-CN" sz="1800" b="1" dirty="0" err="1" smtClean="0"/>
              <a:t>avlija</a:t>
            </a:r>
            <a:r>
              <a:rPr lang="de-AT" altLang="zh-CN" sz="1800" b="1" dirty="0" smtClean="0">
                <a:ea typeface="宋体" pitchFamily="2" charset="-122"/>
              </a:rPr>
              <a:t>“</a:t>
            </a:r>
            <a:r>
              <a:rPr lang="de-AT" altLang="zh-CN" sz="1800" dirty="0" smtClean="0">
                <a:ea typeface="宋体" pitchFamily="2" charset="-122"/>
              </a:rPr>
              <a:t> </a:t>
            </a:r>
            <a:endParaRPr lang="de-AT" altLang="sr-Latn-RS" sz="1800" b="1" dirty="0"/>
          </a:p>
          <a:p>
            <a:pPr>
              <a:lnSpc>
                <a:spcPct val="80000"/>
              </a:lnSpc>
            </a:pPr>
            <a:r>
              <a:rPr lang="hr-HR" altLang="sr-Latn-RS" sz="1800" b="1" dirty="0"/>
              <a:t> (</a:t>
            </a:r>
            <a:r>
              <a:rPr lang="hr-HR" altLang="sr-Latn-RS" sz="1800" b="1" dirty="0" err="1"/>
              <a:t>Grac</a:t>
            </a:r>
            <a:r>
              <a:rPr lang="hr-HR" altLang="sr-Latn-RS" sz="1800" b="1" dirty="0"/>
              <a:t>, </a:t>
            </a:r>
            <a:r>
              <a:rPr lang="de-AT" altLang="sr-Latn-RS" sz="1800" b="1" dirty="0" smtClean="0"/>
              <a:t>25</a:t>
            </a:r>
            <a:r>
              <a:rPr lang="sr-Latn-CS" altLang="zh-CN" sz="1800" b="1" dirty="0" smtClean="0"/>
              <a:t>–</a:t>
            </a:r>
            <a:r>
              <a:rPr lang="de-AT" altLang="zh-CN" sz="1800" b="1" dirty="0" smtClean="0"/>
              <a:t>27</a:t>
            </a:r>
            <a:r>
              <a:rPr lang="hr-HR" altLang="sr-Latn-RS" sz="1800" b="1" dirty="0" smtClean="0"/>
              <a:t>. </a:t>
            </a:r>
            <a:r>
              <a:rPr lang="de-AT" altLang="sr-Latn-RS" sz="1800" b="1" dirty="0" err="1" smtClean="0"/>
              <a:t>septembar</a:t>
            </a:r>
            <a:r>
              <a:rPr lang="hr-HR" altLang="sr-Latn-RS" sz="1800" b="1" dirty="0" smtClean="0"/>
              <a:t> </a:t>
            </a:r>
            <a:r>
              <a:rPr lang="hr-HR" altLang="sr-Latn-RS" sz="1800" b="1" dirty="0"/>
              <a:t>20</a:t>
            </a:r>
            <a:r>
              <a:rPr lang="de-AT" altLang="sr-Latn-RS" sz="1800" b="1" dirty="0" smtClean="0"/>
              <a:t>14</a:t>
            </a:r>
            <a:r>
              <a:rPr lang="hr-HR" altLang="sr-Latn-RS" sz="1800" b="1" dirty="0" smtClean="0"/>
              <a:t>)</a:t>
            </a:r>
            <a:r>
              <a:rPr lang="de-AT" altLang="sr-Latn-RS" sz="1800" dirty="0" smtClean="0"/>
              <a:t> </a:t>
            </a:r>
            <a:endParaRPr lang="de-AT" altLang="sr-Latn-RS" sz="1800" b="1" dirty="0"/>
          </a:p>
          <a:p>
            <a:pPr>
              <a:lnSpc>
                <a:spcPct val="80000"/>
              </a:lnSpc>
            </a:pP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sr-Latn-CS" altLang="sr-Latn-RS" sz="3600" b="1" i="1" dirty="0"/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179388" y="330200"/>
            <a:ext cx="8713787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sr-Latn-RS" sz="2800" b="1" u="none" dirty="0"/>
              <a:t>Branko </a:t>
            </a:r>
            <a:r>
              <a:rPr lang="de-DE" altLang="sr-Latn-RS" sz="2800" b="1" u="none" dirty="0" err="1"/>
              <a:t>Tošović</a:t>
            </a:r>
            <a:r>
              <a:rPr lang="ru-RU" altLang="sr-Latn-RS" sz="3600" b="1" u="none" dirty="0"/>
              <a:t> </a:t>
            </a:r>
            <a:r>
              <a:rPr lang="pl-PL" altLang="sr-Latn-RS" u="none" dirty="0"/>
              <a:t> </a:t>
            </a:r>
            <a:br>
              <a:rPr lang="pl-PL" altLang="sr-Latn-RS" u="none" dirty="0"/>
            </a:br>
            <a:r>
              <a:rPr lang="pl-PL" altLang="sr-Latn-RS" sz="1400" b="1" u="none" dirty="0" err="1"/>
              <a:t>Institut</a:t>
            </a:r>
            <a:r>
              <a:rPr lang="pl-PL" altLang="sr-Latn-RS" sz="1400" b="1" u="none" dirty="0"/>
              <a:t> </a:t>
            </a:r>
            <a:r>
              <a:rPr lang="pl-PL" altLang="sr-Latn-RS" sz="1400" b="1" u="none" dirty="0" err="1"/>
              <a:t>für</a:t>
            </a:r>
            <a:r>
              <a:rPr lang="pl-PL" altLang="sr-Latn-RS" sz="1400" b="1" u="none" dirty="0"/>
              <a:t> </a:t>
            </a:r>
            <a:r>
              <a:rPr lang="pl-PL" altLang="sr-Latn-RS" sz="1400" b="1" u="none" dirty="0" err="1"/>
              <a:t>Slawistik</a:t>
            </a:r>
            <a:r>
              <a:rPr lang="pl-PL" altLang="sr-Latn-RS" sz="1400" b="1" u="none" dirty="0"/>
              <a:t> </a:t>
            </a:r>
            <a:br>
              <a:rPr lang="pl-PL" altLang="sr-Latn-RS" sz="1400" b="1" u="none" dirty="0"/>
            </a:br>
            <a:r>
              <a:rPr lang="pl-PL" altLang="sr-Latn-RS" sz="1400" b="1" u="none" dirty="0"/>
              <a:t>der </a:t>
            </a:r>
            <a:r>
              <a:rPr lang="de-AT" altLang="sr-Latn-RS" sz="1400" b="1" u="none" dirty="0"/>
              <a:t>Karl-Franzens </a:t>
            </a:r>
            <a:r>
              <a:rPr lang="pl-PL" altLang="sr-Latn-RS" sz="1400" b="1" u="none" dirty="0" err="1"/>
              <a:t>Universität</a:t>
            </a:r>
            <a:r>
              <a:rPr lang="pl-PL" altLang="sr-Latn-RS" sz="1400" b="1" u="none" dirty="0"/>
              <a:t> Graz</a:t>
            </a:r>
            <a:r>
              <a:rPr lang="de-AT" altLang="sr-Latn-RS" sz="1400" b="1" u="none" dirty="0"/>
              <a:t/>
            </a:r>
            <a:br>
              <a:rPr lang="de-AT" altLang="sr-Latn-RS" sz="1400" b="1" u="none" dirty="0"/>
            </a:br>
            <a:r>
              <a:rPr lang="pl-PL" altLang="sr-Latn-RS" sz="1400" b="1" u="none" dirty="0"/>
              <a:t>http://www-gewi.kfunigraz.ac.at/gralis</a:t>
            </a:r>
            <a:r>
              <a:rPr lang="de-AT" altLang="sr-Latn-RS" sz="1400" b="1" u="none" dirty="0"/>
              <a:t/>
            </a:r>
            <a:br>
              <a:rPr lang="de-AT" altLang="sr-Latn-RS" sz="1400" b="1" u="none" dirty="0"/>
            </a:br>
            <a:r>
              <a:rPr lang="de-DE" altLang="sr-Latn-RS" sz="1400" b="1" u="none" dirty="0"/>
              <a:t>branko.tosovic@uni-graz.at</a:t>
            </a:r>
            <a:r>
              <a:rPr lang="pl-PL" altLang="sr-Latn-RS" sz="1400" b="1" u="none" dirty="0"/>
              <a:t/>
            </a:r>
            <a:br>
              <a:rPr lang="pl-PL" altLang="sr-Latn-RS" sz="1400" b="1" u="none" dirty="0"/>
            </a:br>
            <a:endParaRPr lang="en-US" altLang="sr-Latn-RS" sz="1400" b="1" u="none" dirty="0">
              <a:solidFill>
                <a:srgbClr val="FF0000"/>
              </a:solidFill>
            </a:endParaRPr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597" y="260350"/>
            <a:ext cx="1285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4" y="2276872"/>
            <a:ext cx="18478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 smtClean="0"/>
              <a:t>N</a:t>
            </a:r>
            <a:r>
              <a:rPr lang="sr-Latn-CS" b="1" dirty="0" err="1" smtClean="0"/>
              <a:t>ajbolje</a:t>
            </a:r>
            <a:r>
              <a:rPr lang="sr-Latn-CS" b="1" dirty="0" smtClean="0"/>
              <a:t> djelo</a:t>
            </a:r>
            <a:r>
              <a:rPr lang="de-AT" b="1" dirty="0" smtClean="0"/>
              <a:t>?</a:t>
            </a:r>
          </a:p>
          <a:p>
            <a:r>
              <a:rPr lang="sr-Latn-CS" cap="small" dirty="0" smtClean="0"/>
              <a:t>Na </a:t>
            </a:r>
            <a:r>
              <a:rPr lang="sr-Latn-CS" cap="small" dirty="0"/>
              <a:t>Drini </a:t>
            </a:r>
            <a:r>
              <a:rPr lang="sr-Latn-CS" cap="small" dirty="0" smtClean="0"/>
              <a:t>ćuprija</a:t>
            </a:r>
            <a:endParaRPr lang="de-AT" dirty="0" smtClean="0"/>
          </a:p>
          <a:p>
            <a:r>
              <a:rPr lang="sr-Latn-CS" cap="small" dirty="0" smtClean="0"/>
              <a:t>Travnička hronika</a:t>
            </a:r>
            <a:r>
              <a:rPr lang="sr-Latn-CS" dirty="0" smtClean="0"/>
              <a:t> </a:t>
            </a:r>
            <a:endParaRPr lang="de-AT" dirty="0" smtClean="0"/>
          </a:p>
          <a:p>
            <a:r>
              <a:rPr lang="sr-Latn-CS" cap="small" dirty="0" smtClean="0"/>
              <a:t>Prokleta avlija</a:t>
            </a:r>
            <a:endParaRPr lang="de-AT" cap="small" dirty="0" smtClean="0"/>
          </a:p>
          <a:p>
            <a:r>
              <a:rPr lang="de-AT" cap="small" dirty="0" smtClean="0"/>
              <a:t>…</a:t>
            </a:r>
            <a:r>
              <a:rPr lang="sr-Latn-CS" dirty="0" smtClean="0"/>
              <a:t>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4160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 err="1" smtClean="0"/>
              <a:t>Ta</a:t>
            </a:r>
            <a:r>
              <a:rPr lang="sr-Latn-BA" b="1" dirty="0" smtClean="0"/>
              <a:t>m</a:t>
            </a:r>
            <a:r>
              <a:rPr lang="de-AT" b="1" dirty="0" err="1" smtClean="0"/>
              <a:t>ni</a:t>
            </a:r>
            <a:r>
              <a:rPr lang="sr-Latn-BA" b="1" dirty="0" smtClean="0"/>
              <a:t>č</a:t>
            </a:r>
            <a:r>
              <a:rPr lang="de-AT" b="1" dirty="0" err="1" smtClean="0"/>
              <a:t>ki</a:t>
            </a:r>
            <a:r>
              <a:rPr lang="de-AT" b="1" dirty="0" smtClean="0"/>
              <a:t> </a:t>
            </a:r>
            <a:r>
              <a:rPr lang="de-AT" b="1" dirty="0" err="1" smtClean="0"/>
              <a:t>ciklus</a:t>
            </a:r>
            <a:endParaRPr lang="sr-Latn-C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1872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Lociranje Proklete avlije</a:t>
            </a:r>
            <a:endParaRPr lang="sr-Latn-C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6028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Likovi</a:t>
            </a:r>
          </a:p>
          <a:p>
            <a:pPr marL="0" indent="0">
              <a:buNone/>
            </a:pPr>
            <a:r>
              <a:rPr lang="sr-Latn-CS" dirty="0"/>
              <a:t>a) </a:t>
            </a:r>
            <a:r>
              <a:rPr lang="sr-Latn-CS" dirty="0" err="1"/>
              <a:t>Fra-Petar</a:t>
            </a:r>
            <a:endParaRPr lang="sr-Latn-CS" dirty="0"/>
          </a:p>
          <a:p>
            <a:pPr marL="0" indent="0">
              <a:buNone/>
            </a:pPr>
            <a:r>
              <a:rPr lang="sr-Latn-CS" dirty="0"/>
              <a:t>b) </a:t>
            </a:r>
            <a:r>
              <a:rPr lang="sr-Latn-CS" dirty="0" err="1"/>
              <a:t>Ćamil</a:t>
            </a:r>
            <a:endParaRPr lang="sr-Latn-CS" dirty="0"/>
          </a:p>
          <a:p>
            <a:pPr marL="0" indent="0">
              <a:buNone/>
            </a:pPr>
            <a:r>
              <a:rPr lang="sr-Latn-CS" dirty="0"/>
              <a:t>c) Karađoz</a:t>
            </a:r>
          </a:p>
          <a:p>
            <a:pPr marL="0" indent="0">
              <a:buNone/>
            </a:pPr>
            <a:endParaRPr lang="sr-Latn-C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283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CS" b="1" dirty="0"/>
              <a:t>Izmještanje radnje iz Bosne u </a:t>
            </a:r>
            <a:r>
              <a:rPr lang="sr-Latn-CS" b="1" dirty="0" smtClean="0"/>
              <a:t>Tursku</a:t>
            </a:r>
            <a:endParaRPr lang="sr-Latn-CS" dirty="0"/>
          </a:p>
          <a:p>
            <a:pPr marL="514350" indent="-514350">
              <a:buAutoNum type="alphaLcParenR"/>
            </a:pPr>
            <a:r>
              <a:rPr lang="sr-Latn-CS" dirty="0" smtClean="0"/>
              <a:t>Turska</a:t>
            </a:r>
          </a:p>
          <a:p>
            <a:pPr marL="514350" indent="-514350">
              <a:buAutoNum type="alphaLcParenR"/>
            </a:pPr>
            <a:r>
              <a:rPr lang="sr-Latn-CS" dirty="0" smtClean="0"/>
              <a:t>Istambul</a:t>
            </a:r>
          </a:p>
          <a:p>
            <a:pPr marL="514350" indent="-514350">
              <a:buAutoNum type="alphaLcParenR"/>
            </a:pPr>
            <a:r>
              <a:rPr lang="sr-Latn-CS" dirty="0" smtClean="0"/>
              <a:t>Brusa</a:t>
            </a:r>
          </a:p>
          <a:p>
            <a:pPr marL="514350" indent="-514350">
              <a:buAutoNum type="alphaLcParenR"/>
            </a:pPr>
            <a:r>
              <a:rPr lang="sr-Latn-CS" dirty="0"/>
              <a:t>Smirna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0089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b="1" dirty="0"/>
              <a:t>Avlija kao metafora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3240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b="1" dirty="0"/>
              <a:t>Avlija kao pojam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14095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/>
              <a:t>Dramatizacija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14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Krug</a:t>
            </a:r>
            <a:endParaRPr lang="sr-Latn-BA" dirty="0" smtClean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7101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D709-930C-48D8-9776-E651BA72A2F9}" type="slidenum">
              <a:rPr lang="en-US" altLang="sr-Latn-RS"/>
              <a:pPr/>
              <a:t>2</a:t>
            </a:fld>
            <a:endParaRPr lang="en-US" altLang="sr-Latn-RS"/>
          </a:p>
        </p:txBody>
      </p:sp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AT" altLang="sr-Latn-RS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r-Latn-BA" altLang="sr-Latn-RS" sz="2400" dirty="0" smtClean="0"/>
              <a:t>Sadržaj</a:t>
            </a:r>
            <a:endParaRPr lang="de-AT" altLang="sr-Latn-RS" sz="2400" dirty="0"/>
          </a:p>
          <a:p>
            <a:pPr marL="457200" indent="-457200">
              <a:buFontTx/>
              <a:buAutoNum type="arabicPeriod"/>
            </a:pPr>
            <a:r>
              <a:rPr lang="sr-Latn-CS" sz="2400" dirty="0"/>
              <a:t>Vrste čitanja</a:t>
            </a:r>
          </a:p>
          <a:p>
            <a:pPr marL="457200" indent="-457200">
              <a:buAutoNum type="arabicPeriod"/>
            </a:pPr>
            <a:r>
              <a:rPr lang="sr-Latn-CS" sz="2400" dirty="0" smtClean="0">
                <a:solidFill>
                  <a:schemeClr val="tx1"/>
                </a:solidFill>
              </a:rPr>
              <a:t>Vrste recepcije</a:t>
            </a:r>
          </a:p>
          <a:p>
            <a:pPr marL="457200" indent="-457200">
              <a:buAutoNum type="arabicPeriod"/>
            </a:pPr>
            <a:r>
              <a:rPr lang="sr-Latn-CS" sz="2400" dirty="0" err="1" smtClean="0">
                <a:solidFill>
                  <a:schemeClr val="tx1"/>
                </a:solidFill>
              </a:rPr>
              <a:t>Autorecepcija</a:t>
            </a:r>
            <a:r>
              <a:rPr lang="sr-Latn-CS" sz="2400" dirty="0" smtClean="0">
                <a:solidFill>
                  <a:schemeClr val="tx1"/>
                </a:solidFill>
              </a:rPr>
              <a:t> </a:t>
            </a:r>
            <a:endParaRPr lang="sr-Latn-C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smtClean="0"/>
              <a:t>Recep­ci­ja </a:t>
            </a:r>
            <a:r>
              <a:rPr lang="sr-Latn-CS" dirty="0"/>
              <a:t>knji­žev­nog </a:t>
            </a:r>
            <a:r>
              <a:rPr lang="sr-Latn-CS" dirty="0" smtClean="0"/>
              <a:t>tek­sta </a:t>
            </a:r>
            <a:endParaRPr lang="sr-Latn-CS" dirty="0"/>
          </a:p>
          <a:p>
            <a:r>
              <a:rPr lang="sr-Latn-CS" dirty="0" smtClean="0"/>
              <a:t>auto­ro­va </a:t>
            </a:r>
            <a:endParaRPr lang="sr-Latn-CS" dirty="0"/>
          </a:p>
          <a:p>
            <a:r>
              <a:rPr lang="sr-Latn-CS" dirty="0"/>
              <a:t>čita­o­če­va </a:t>
            </a:r>
          </a:p>
          <a:p>
            <a:r>
              <a:rPr lang="sr-Latn-CS" dirty="0" err="1"/>
              <a:t>istra­ži­va­če­va</a:t>
            </a:r>
            <a:r>
              <a:rPr lang="sr-Latn-CS" dirty="0"/>
              <a:t>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7206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err="1" smtClean="0"/>
              <a:t>Intra­per­cep­ci­ja</a:t>
            </a:r>
            <a:r>
              <a:rPr lang="sr-Latn-CS" dirty="0" smtClean="0"/>
              <a:t> </a:t>
            </a:r>
          </a:p>
          <a:p>
            <a:pPr marL="0" indent="0">
              <a:buNone/>
            </a:pPr>
            <a:r>
              <a:rPr lang="sr-Latn-CS" dirty="0" smtClean="0"/>
              <a:t>	(</a:t>
            </a:r>
            <a:r>
              <a:rPr lang="sr-Latn-CS" dirty="0" err="1" smtClean="0"/>
              <a:t>auto­per­cep­ci­ja</a:t>
            </a:r>
            <a:r>
              <a:rPr lang="sr-Latn-CS" dirty="0" smtClean="0"/>
              <a:t> </a:t>
            </a:r>
          </a:p>
          <a:p>
            <a:pPr marL="0" indent="0">
              <a:buNone/>
            </a:pPr>
            <a:r>
              <a:rPr lang="sr-Latn-CS" dirty="0" smtClean="0"/>
              <a:t>	</a:t>
            </a:r>
            <a:r>
              <a:rPr lang="sr-Latn-CS" dirty="0" err="1" smtClean="0"/>
              <a:t>auto­in­ter­pre­ta­ci­ja</a:t>
            </a:r>
            <a:r>
              <a:rPr lang="sr-Latn-CS" dirty="0" smtClean="0"/>
              <a:t>) </a:t>
            </a:r>
          </a:p>
          <a:p>
            <a:r>
              <a:rPr lang="sr-Latn-CS" dirty="0" err="1" smtClean="0"/>
              <a:t>Eks­tra­per­cep­ci­ja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431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err="1"/>
              <a:t>Intra­re­cep­ci­ja</a:t>
            </a:r>
            <a:r>
              <a:rPr lang="sr-Latn-CS" dirty="0"/>
              <a:t> </a:t>
            </a:r>
            <a:endParaRPr lang="sr-Latn-CS" dirty="0" smtClean="0"/>
          </a:p>
          <a:p>
            <a:r>
              <a:rPr lang="sr-Latn-CS" dirty="0" smtClean="0"/>
              <a:t>Vri­je­me </a:t>
            </a:r>
            <a:r>
              <a:rPr lang="sr-Latn-CS" dirty="0"/>
              <a:t>u kome je nastao </a:t>
            </a:r>
            <a:r>
              <a:rPr lang="sr-Latn-CS" dirty="0" smtClean="0"/>
              <a:t>roman</a:t>
            </a:r>
          </a:p>
          <a:p>
            <a:r>
              <a:rPr lang="sr-Latn-CS" dirty="0" smtClean="0"/>
              <a:t>Pro­ces pisa­nja</a:t>
            </a:r>
          </a:p>
          <a:p>
            <a:r>
              <a:rPr lang="sr-Latn-CS" dirty="0" smtClean="0"/>
              <a:t>Umjet­nič­ka </a:t>
            </a:r>
            <a:r>
              <a:rPr lang="sr-Latn-CS" dirty="0"/>
              <a:t>vri­jed­nost </a:t>
            </a:r>
            <a:r>
              <a:rPr lang="sr-Latn-CS" dirty="0" smtClean="0"/>
              <a:t>dje­la </a:t>
            </a:r>
          </a:p>
          <a:p>
            <a:r>
              <a:rPr lang="sr-Latn-CS" dirty="0" smtClean="0"/>
              <a:t>Postup­ci </a:t>
            </a:r>
          </a:p>
          <a:p>
            <a:r>
              <a:rPr lang="sr-Latn-CS" dirty="0" smtClean="0"/>
              <a:t>Liko­vi</a:t>
            </a:r>
          </a:p>
          <a:p>
            <a:r>
              <a:rPr lang="sr-Latn-CS" dirty="0" smtClean="0"/>
              <a:t>Pro­stor </a:t>
            </a:r>
            <a:r>
              <a:rPr lang="sr-Latn-CS" dirty="0"/>
              <a:t>i </a:t>
            </a:r>
            <a:r>
              <a:rPr lang="sr-Latn-CS" dirty="0" smtClean="0"/>
              <a:t>vri­je­me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6145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err="1" smtClean="0"/>
              <a:t>Auto­re­cep­ci­je</a:t>
            </a:r>
            <a:r>
              <a:rPr lang="sr-Latn-CS" dirty="0" smtClean="0"/>
              <a:t> </a:t>
            </a:r>
            <a:r>
              <a:rPr lang="sr-Latn-CS" cap="small" dirty="0"/>
              <a:t>Proklete avlije</a:t>
            </a:r>
            <a:r>
              <a:rPr lang="sr-Latn-CS" dirty="0"/>
              <a:t> </a:t>
            </a:r>
            <a:endParaRPr lang="sr-Latn-CS" dirty="0" smtClean="0"/>
          </a:p>
          <a:p>
            <a:r>
              <a:rPr lang="sr-Latn-CS" dirty="0" err="1" smtClean="0"/>
              <a:t>Intro­ver­tnost</a:t>
            </a:r>
            <a:r>
              <a:rPr lang="sr-Latn-CS" dirty="0" smtClean="0"/>
              <a:t>, neprič­ljivost, zatvo­renost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7806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Između </a:t>
            </a:r>
            <a:r>
              <a:rPr lang="sr-Latn-CS" dirty="0"/>
              <a:t>1936. i 1953. </a:t>
            </a:r>
            <a:r>
              <a:rPr lang="sr-Latn-CS" dirty="0" smtClean="0"/>
              <a:t>godine </a:t>
            </a:r>
          </a:p>
          <a:p>
            <a:r>
              <a:rPr lang="sr-Latn-CS" dirty="0" smtClean="0"/>
              <a:t>1954.</a:t>
            </a:r>
          </a:p>
          <a:p>
            <a:r>
              <a:rPr lang="sr-Latn-CS" cap="small" dirty="0" smtClean="0"/>
              <a:t>Prokleta </a:t>
            </a:r>
            <a:r>
              <a:rPr lang="sr-Latn-CS" cap="small" dirty="0"/>
              <a:t>avlija</a:t>
            </a:r>
            <a:r>
              <a:rPr lang="sr-Latn-CS" dirty="0"/>
              <a:t>. </a:t>
            </a:r>
            <a:r>
              <a:rPr lang="sr-Latn-CS" dirty="0"/>
              <a:t>Novi</a:t>
            </a:r>
            <a:r>
              <a:rPr lang="sr-Latn-CS" dirty="0"/>
              <a:t> Sad: Matica srpska, 1954. 92 str. </a:t>
            </a:r>
            <a:r>
              <a:rPr lang="de-AT" dirty="0" smtClean="0"/>
              <a:t>[</a:t>
            </a:r>
            <a:r>
              <a:rPr lang="sr-Latn-CS" dirty="0" smtClean="0"/>
              <a:t>Mozaik</a:t>
            </a:r>
            <a:r>
              <a:rPr lang="de-AT" dirty="0" smtClean="0"/>
              <a:t>,</a:t>
            </a:r>
            <a:r>
              <a:rPr lang="sr-Latn-CS" dirty="0" smtClean="0"/>
              <a:t> 14</a:t>
            </a:r>
            <a:r>
              <a:rPr lang="de-AT" dirty="0" smtClean="0"/>
              <a:t>]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637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17 godina </a:t>
            </a:r>
            <a:endParaRPr lang="de-AT" dirty="0" smtClean="0"/>
          </a:p>
          <a:p>
            <a:r>
              <a:rPr lang="de-AT" dirty="0" smtClean="0"/>
              <a:t>P</a:t>
            </a:r>
            <a:r>
              <a:rPr lang="sr-Latn-CS" dirty="0" err="1" smtClean="0"/>
              <a:t>očetak</a:t>
            </a:r>
            <a:r>
              <a:rPr lang="sr-Latn-CS" dirty="0" smtClean="0"/>
              <a:t> </a:t>
            </a:r>
            <a:r>
              <a:rPr lang="de-AT" dirty="0" smtClean="0"/>
              <a:t>– </a:t>
            </a:r>
            <a:r>
              <a:rPr lang="sr-Latn-CS" dirty="0" err="1" smtClean="0"/>
              <a:t>Španij</a:t>
            </a:r>
            <a:r>
              <a:rPr lang="de-AT" dirty="0" smtClean="0"/>
              <a:t>a 1928</a:t>
            </a:r>
            <a:r>
              <a:rPr lang="sr-Latn-BA" dirty="0" smtClean="0"/>
              <a:t>.</a:t>
            </a:r>
            <a:r>
              <a:rPr lang="sr-Latn-CS" dirty="0" smtClean="0"/>
              <a:t> </a:t>
            </a:r>
            <a:endParaRPr lang="de-AT" dirty="0" smtClean="0"/>
          </a:p>
          <a:p>
            <a:r>
              <a:rPr lang="de-AT" dirty="0" smtClean="0"/>
              <a:t>Z</a:t>
            </a:r>
            <a:r>
              <a:rPr lang="sr-Latn-CS" dirty="0" err="1" smtClean="0"/>
              <a:t>avršetak</a:t>
            </a:r>
            <a:r>
              <a:rPr lang="sr-Latn-CS" dirty="0" smtClean="0"/>
              <a:t> </a:t>
            </a:r>
            <a:r>
              <a:rPr lang="de-AT" dirty="0" smtClean="0"/>
              <a:t>– </a:t>
            </a:r>
            <a:r>
              <a:rPr lang="sr-Latn-CS" dirty="0" smtClean="0"/>
              <a:t>Beograd, Bled 1953.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2141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 err="1" smtClean="0"/>
              <a:t>Naslov</a:t>
            </a:r>
            <a:endParaRPr lang="sr-Latn-C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790898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Bildschirmpräsentation (4:3)</PresentationFormat>
  <Paragraphs>72</Paragraphs>
  <Slides>18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Default Design</vt:lpstr>
      <vt:lpstr>   Čitanje  Avlije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tata</cp:lastModifiedBy>
  <cp:revision>2542</cp:revision>
  <cp:lastPrinted>2014-09-24T20:47:29Z</cp:lastPrinted>
  <dcterms:created xsi:type="dcterms:W3CDTF">2005-05-16T09:32:41Z</dcterms:created>
  <dcterms:modified xsi:type="dcterms:W3CDTF">2014-09-24T21:34:40Z</dcterms:modified>
</cp:coreProperties>
</file>