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822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CEED7-0F38-4AC9-9725-3E320C53595F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7AAA3-67C8-4993-A7E0-7D9474EC7B3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69203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F52834E2-04F9-4F05-B2AB-17116AB4FFEC}" type="datetimeFigureOut">
              <a:rPr lang="hr-HR" smtClean="0"/>
              <a:pPr/>
              <a:t>19.9.2014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A365C7E7-8A0A-4FAA-A03A-B0612FB7BAB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Prof</a:t>
            </a:r>
            <a:r>
              <a:rPr lang="hr-HR" dirty="0"/>
              <a:t>. </a:t>
            </a:r>
            <a:r>
              <a:rPr lang="hr-HR" dirty="0" err="1" smtClean="0"/>
              <a:t>dr</a:t>
            </a:r>
            <a:r>
              <a:rPr lang="hr-HR" dirty="0"/>
              <a:t>. Željka </a:t>
            </a:r>
            <a:r>
              <a:rPr lang="hr-HR" dirty="0" smtClean="0"/>
              <a:t>Matulina </a:t>
            </a:r>
          </a:p>
          <a:p>
            <a:pPr algn="ctr"/>
            <a:r>
              <a:rPr lang="hr-HR" dirty="0" smtClean="0"/>
              <a:t>Sveučilište u Zadru, Hrvatska</a:t>
            </a:r>
            <a:endParaRPr lang="hr-HR" dirty="0"/>
          </a:p>
          <a:p>
            <a:pPr algn="ctr"/>
            <a:r>
              <a:rPr lang="hr-HR" dirty="0"/>
              <a:t>matulina@unizd.hr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7904" y="1124744"/>
            <a:ext cx="5120640" cy="2304288"/>
          </a:xfrm>
        </p:spPr>
        <p:txBody>
          <a:bodyPr>
            <a:noAutofit/>
          </a:bodyPr>
          <a:lstStyle/>
          <a:p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hr-HR" sz="2400" dirty="0" smtClean="0"/>
              <a:t>Stilogenost akumulativnih glagolskih nizova u Andrićevu romanu </a:t>
            </a:r>
            <a:r>
              <a:rPr lang="hr-HR" sz="2400" i="1" dirty="0" smtClean="0"/>
              <a:t>Prokleta avlija</a:t>
            </a:r>
            <a:r>
              <a:rPr lang="hr-HR" sz="2400" dirty="0" smtClean="0"/>
              <a:t> i njihovi translati u njemačkom prijevodu </a:t>
            </a:r>
            <a:r>
              <a:rPr lang="hr-HR" sz="2400" i="1" dirty="0" smtClean="0"/>
              <a:t>Der verdammte Hof</a:t>
            </a:r>
            <a:r>
              <a:rPr lang="bs-Latn-BA" sz="2800" dirty="0" smtClean="0"/>
              <a:t/>
            </a:r>
            <a:br>
              <a:rPr lang="bs-Latn-BA" sz="2800" dirty="0" smtClean="0"/>
            </a:br>
            <a:endParaRPr lang="hr-HR" sz="2600" dirty="0"/>
          </a:p>
        </p:txBody>
      </p:sp>
    </p:spTree>
    <p:extLst>
      <p:ext uri="{BB962C8B-B14F-4D97-AF65-F5344CB8AC3E}">
        <p14:creationId xmlns="" xmlns:p14="http://schemas.microsoft.com/office/powerpoint/2010/main" val="3815445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Korpus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hr-HR" dirty="0" smtClean="0"/>
              <a:t>•Izvornik: Ivo Andrić </a:t>
            </a:r>
            <a:r>
              <a:rPr lang="hr-HR" i="1" dirty="0" smtClean="0"/>
              <a:t>Prokleta avlija</a:t>
            </a:r>
            <a:r>
              <a:rPr lang="hr-HR" dirty="0" smtClean="0"/>
              <a:t>, Sarajevo: Svjetlost, 1989, 114 stranica teksta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•Prijevod na njemački: Milo Dor i Reinhard Federmann </a:t>
            </a:r>
            <a:r>
              <a:rPr lang="hr-HR" i="1" dirty="0" smtClean="0"/>
              <a:t>Der verdammte Hof</a:t>
            </a:r>
            <a:r>
              <a:rPr lang="hr-HR" dirty="0" smtClean="0"/>
              <a:t>, Frankfurt a. M.: Suhrkamp, 1962, 169 stranica teksta</a:t>
            </a:r>
            <a:endParaRPr lang="bs-Latn-BA" dirty="0" smtClean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90316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Struktura rada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hr-HR" dirty="0" smtClean="0"/>
              <a:t>•Cilj istraživanja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•Definicija „akumulativnog glagolskog niza“ (AGN), srodni pojmovi i terminologija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•Reference (Guiraud; Henjum; Hudečak/Lewis/Mihaljević; Korhonen; Menac; Pranjković; Schwarz; Simeon; Udovički; Ustamujić; Vlašić-Duić)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•Semantički opis AGN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•Morfološki opis AGN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•Sintaktički opis AGN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•Analiza prijevodnih ekvivalenata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•Zaključak</a:t>
            </a:r>
            <a:endParaRPr lang="bs-Latn-BA" dirty="0" smtClean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21991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dirty="0" smtClean="0"/>
              <a:t>Semantički opis AGN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•Semantička polja kojima pripadaju glagoli iz AGN 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•Semantičke relacije među glagolima u AGN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•Redupliciranje i gomilanje kao sredstva intenziviranja (prikaz struktura)</a:t>
            </a:r>
            <a:endParaRPr lang="bs-Latn-BA" dirty="0" smtClean="0"/>
          </a:p>
          <a:p>
            <a:pPr marL="342900" indent="-342900"/>
            <a:endParaRPr lang="hr-HR" dirty="0" smtClean="0"/>
          </a:p>
        </p:txBody>
      </p:sp>
    </p:spTree>
    <p:extLst>
      <p:ext uri="{BB962C8B-B14F-4D97-AF65-F5344CB8AC3E}">
        <p14:creationId xmlns="" xmlns:p14="http://schemas.microsoft.com/office/powerpoint/2010/main" val="668264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Morfološki opis AGN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Glagolske kategorije (vrijeme, način, glagolski vid, finitni i infinitni oblici) 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r>
              <a:rPr lang="hr-HR" dirty="0" smtClean="0"/>
              <a:t>Tvorbeni uzorci (prefigirani oblici, složeni glagoli, konverzija)</a:t>
            </a:r>
            <a:endParaRPr lang="bs-Latn-BA" dirty="0" smtClean="0"/>
          </a:p>
          <a:p>
            <a:endParaRPr lang="hr-HR" dirty="0" smtClean="0"/>
          </a:p>
          <a:p>
            <a:pPr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4085089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Sintaktički opis AGN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</a:t>
            </a:r>
            <a:endParaRPr lang="de-DE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•Funkcija AGN u rečenici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•Glagolske podvrste unutar AGN: kopulativni, modalni i puni glagoli</a:t>
            </a:r>
            <a:endParaRPr lang="de-DE" dirty="0" smtClean="0"/>
          </a:p>
          <a:p>
            <a:pPr>
              <a:buNone/>
            </a:pPr>
            <a:r>
              <a:rPr lang="hr-HR" dirty="0" smtClean="0"/>
              <a:t> </a:t>
            </a:r>
            <a:endParaRPr lang="bs-Latn-BA" dirty="0" smtClean="0"/>
          </a:p>
          <a:p>
            <a:pPr>
              <a:buNone/>
            </a:pPr>
            <a:r>
              <a:rPr lang="hr-HR" dirty="0" smtClean="0"/>
              <a:t>•Učestalost kolokacijskih skupova i frazema, igra riječima</a:t>
            </a:r>
            <a:endParaRPr lang="bs-Latn-BA" dirty="0" smtClean="0"/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1095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Analiza prijevodnih ekvivalenata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 algn="just">
              <a:buNone/>
            </a:pPr>
            <a:endParaRPr lang="de-DE" dirty="0" smtClean="0"/>
          </a:p>
          <a:p>
            <a:pPr lvl="1" algn="just">
              <a:buNone/>
            </a:pPr>
            <a:endParaRPr lang="de-DE" dirty="0" smtClean="0"/>
          </a:p>
          <a:p>
            <a:pPr lvl="1" algn="just"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•</a:t>
            </a:r>
            <a:r>
              <a:rPr lang="hr-HR" smtClean="0"/>
              <a:t>Stupnjevi </a:t>
            </a:r>
            <a:r>
              <a:rPr lang="hr-HR" smtClean="0"/>
              <a:t>ekvivalencije </a:t>
            </a:r>
            <a:r>
              <a:rPr lang="hr-HR" dirty="0" smtClean="0"/>
              <a:t>A) potpuna ekvivalencija; B) djelomična ekvivalencija; C) nulta ekvivalencija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•Translatološka rješenja u slučaju nulte ekvivalencije</a:t>
            </a:r>
            <a:endParaRPr lang="de-DE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hr-HR" dirty="0" smtClean="0"/>
              <a:t>•Kriteriji za opis stilske obilježenosti translata: </a:t>
            </a:r>
            <a:endParaRPr lang="bs-Latn-BA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975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hr-HR" sz="1800" dirty="0" smtClean="0"/>
              <a:t>Stilogenost akumulativnih glagolskih nizova u Andrićevu romanu </a:t>
            </a:r>
            <a:r>
              <a:rPr lang="hr-HR" sz="1800" i="1" dirty="0" smtClean="0"/>
              <a:t>Prokleta avlija</a:t>
            </a:r>
            <a:r>
              <a:rPr lang="hr-HR" sz="1800" dirty="0" smtClean="0"/>
              <a:t> i njihovi translati u 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hr-HR" sz="1800" dirty="0" smtClean="0"/>
              <a:t>njemačkom prijevodu </a:t>
            </a:r>
            <a:r>
              <a:rPr lang="hr-HR" sz="1800" i="1" dirty="0" smtClean="0"/>
              <a:t>Der verdammte Hof</a:t>
            </a:r>
            <a:r>
              <a:rPr lang="bs-Latn-BA" sz="1800" dirty="0" smtClean="0"/>
              <a:t/>
            </a:r>
            <a:br>
              <a:rPr lang="bs-Latn-BA" sz="1800" dirty="0" smtClean="0"/>
            </a:br>
            <a:endParaRPr lang="hr-HR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marL="1426464" lvl="8" indent="0" algn="ctr">
              <a:buNone/>
            </a:pPr>
            <a:endParaRPr lang="hr-HR" dirty="0" smtClean="0"/>
          </a:p>
          <a:p>
            <a:pPr marL="1426464" lvl="8" indent="0" algn="just">
              <a:buNone/>
            </a:pPr>
            <a:r>
              <a:rPr lang="hr-HR" sz="2800" dirty="0" smtClean="0"/>
              <a:t>               </a:t>
            </a:r>
            <a:r>
              <a:rPr lang="de-DE" sz="3200" dirty="0" err="1" smtClean="0"/>
              <a:t>Hvala</a:t>
            </a:r>
            <a:r>
              <a:rPr lang="de-DE" sz="3200" dirty="0" smtClean="0"/>
              <a:t> na </a:t>
            </a:r>
            <a:r>
              <a:rPr lang="de-DE" sz="3200" dirty="0" err="1" smtClean="0"/>
              <a:t>pa</a:t>
            </a:r>
            <a:r>
              <a:rPr lang="hr-HR" sz="3200" dirty="0" smtClean="0"/>
              <a:t>ž</a:t>
            </a:r>
            <a:r>
              <a:rPr lang="de-DE" sz="3200" dirty="0" err="1" smtClean="0"/>
              <a:t>nji</a:t>
            </a:r>
            <a:r>
              <a:rPr lang="de-DE" sz="3200" dirty="0" smtClean="0"/>
              <a:t>!</a:t>
            </a:r>
            <a:endParaRPr lang="hr-HR" sz="3200" dirty="0" smtClean="0"/>
          </a:p>
          <a:p>
            <a:pPr marL="1426464" lvl="8" indent="0">
              <a:buNone/>
            </a:pPr>
            <a:endParaRPr lang="hr-HR" sz="2800" dirty="0" smtClean="0"/>
          </a:p>
          <a:p>
            <a:pPr marL="1426464" lvl="8" indent="0">
              <a:buNone/>
            </a:pPr>
            <a:endParaRPr lang="hr-HR" sz="2400" dirty="0" smtClean="0"/>
          </a:p>
          <a:p>
            <a:pPr marL="1426464" lvl="8" indent="0" algn="ctr">
              <a:buNone/>
            </a:pPr>
            <a:endParaRPr lang="hr-HR" sz="2400" dirty="0" smtClean="0"/>
          </a:p>
          <a:p>
            <a:pPr marL="1426464" lvl="8" indent="0">
              <a:buNone/>
            </a:pPr>
            <a:r>
              <a:rPr lang="hr-HR" sz="2400" dirty="0"/>
              <a:t>	</a:t>
            </a:r>
            <a:r>
              <a:rPr lang="hr-HR" sz="2400" dirty="0" smtClean="0"/>
              <a:t>	   </a:t>
            </a:r>
            <a:r>
              <a:rPr lang="hr-HR" sz="1800" dirty="0" err="1" smtClean="0"/>
              <a:t>matulina</a:t>
            </a:r>
            <a:r>
              <a:rPr lang="hr-HR" sz="1800" dirty="0" smtClean="0"/>
              <a:t>@</a:t>
            </a:r>
            <a:r>
              <a:rPr lang="hr-HR" sz="1800" dirty="0" err="1" smtClean="0"/>
              <a:t>unizd.hr</a:t>
            </a:r>
            <a:endParaRPr lang="hr-HR" sz="1800" dirty="0"/>
          </a:p>
          <a:p>
            <a:pPr algn="ctr"/>
            <a:endParaRPr lang="hr-HR" sz="2800" dirty="0"/>
          </a:p>
        </p:txBody>
      </p:sp>
    </p:spTree>
    <p:extLst>
      <p:ext uri="{BB962C8B-B14F-4D97-AF65-F5344CB8AC3E}">
        <p14:creationId xmlns="" xmlns:p14="http://schemas.microsoft.com/office/powerpoint/2010/main" val="1196288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145</TotalTime>
  <Words>246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Soho</vt:lpstr>
      <vt:lpstr>   Stilogenost akumulativnih glagolskih nizova u Andrićevu romanu Prokleta avlija i njihovi translati u njemačkom prijevodu Der verdammte Hof </vt:lpstr>
      <vt:lpstr>Korpus</vt:lpstr>
      <vt:lpstr>Struktura rada</vt:lpstr>
      <vt:lpstr> Semantički opis AGN</vt:lpstr>
      <vt:lpstr>Morfološki opis AGN</vt:lpstr>
      <vt:lpstr>Sintaktički opis AGN</vt:lpstr>
      <vt:lpstr>Analiza prijevodnih ekvivalenata</vt:lpstr>
      <vt:lpstr>           Stilogenost akumulativnih glagolskih nizova u Andrićevu romanu Prokleta avlija i njihovi translati u  njemačkom prijevodu Der verdammte Hof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Phraseologische Vergleiche im Roman Travnička hronika und ihre Translate in der deutschen Übersetzung Wesire und Konsuln</dc:title>
  <dc:creator>apintaric</dc:creator>
  <cp:lastModifiedBy>Merisa</cp:lastModifiedBy>
  <cp:revision>42</cp:revision>
  <cp:lastPrinted>2013-09-27T09:24:00Z</cp:lastPrinted>
  <dcterms:created xsi:type="dcterms:W3CDTF">2013-09-27T08:59:10Z</dcterms:created>
  <dcterms:modified xsi:type="dcterms:W3CDTF">2014-09-19T11:59:44Z</dcterms:modified>
</cp:coreProperties>
</file>