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61" r:id="rId4"/>
    <p:sldId id="268" r:id="rId5"/>
    <p:sldId id="258" r:id="rId6"/>
    <p:sldId id="263" r:id="rId7"/>
    <p:sldId id="259" r:id="rId8"/>
    <p:sldId id="260" r:id="rId9"/>
    <p:sldId id="264" r:id="rId10"/>
    <p:sldId id="267" r:id="rId11"/>
    <p:sldId id="266" r:id="rId12"/>
    <p:sldId id="269" r:id="rId13"/>
    <p:sldId id="270" r:id="rId14"/>
    <p:sldId id="273" r:id="rId15"/>
    <p:sldId id="271" r:id="rId16"/>
    <p:sldId id="272" r:id="rId17"/>
    <p:sldId id="262" r:id="rId18"/>
    <p:sldId id="276" r:id="rId19"/>
    <p:sldId id="265" r:id="rId20"/>
    <p:sldId id="277" r:id="rId21"/>
    <p:sldId id="275" r:id="rId22"/>
    <p:sldId id="278" r:id="rId23"/>
    <p:sldId id="279" r:id="rId24"/>
    <p:sldId id="281" r:id="rId25"/>
    <p:sldId id="280" r:id="rId2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FA24B-E1D7-467A-8B5A-A7EEBC027BCB}" type="datetimeFigureOut">
              <a:rPr lang="de-AT" smtClean="0"/>
              <a:t>19.09.2014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1E6E1-0317-4DC3-8753-CA22E306381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08870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8600E-3117-4BCA-BBE9-9E18F91EE937}" type="datetime1">
              <a:rPr lang="de-AT" smtClean="0"/>
              <a:t>19.09.2014</a:t>
            </a:fld>
            <a:endParaRPr lang="de-A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‹#›</a:t>
            </a:fld>
            <a:endParaRPr lang="de-A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C2DD-3308-4D7B-A985-0F4D636F3B8F}" type="datetime1">
              <a:rPr lang="de-AT" smtClean="0"/>
              <a:t>19.09.2014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4A4FD-D298-457C-AF24-CCEAED97A454}" type="datetime1">
              <a:rPr lang="de-AT" smtClean="0"/>
              <a:t>19.09.2014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7EF3-2424-44F2-B126-F9D3F131D527}" type="datetime1">
              <a:rPr lang="de-AT" smtClean="0"/>
              <a:t>19.09.2014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B22C-E8A8-4963-BF8B-FD3C564F55B9}" type="datetime1">
              <a:rPr lang="de-AT" smtClean="0"/>
              <a:t>19.09.2014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‹#›</a:t>
            </a:fld>
            <a:endParaRPr lang="de-AT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FA71-F19B-4462-928D-716E11CB6DD9}" type="datetime1">
              <a:rPr lang="de-AT" smtClean="0"/>
              <a:t>19.09.2014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‹#›</a:t>
            </a:fld>
            <a:endParaRPr lang="de-A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B9A30-A12D-4F13-A0AE-40C6BE741292}" type="datetime1">
              <a:rPr lang="de-AT" smtClean="0"/>
              <a:t>19.09.2014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‹#›</a:t>
            </a:fld>
            <a:endParaRPr lang="de-A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A84D-5CBE-4190-87F6-06076C48FF35}" type="datetime1">
              <a:rPr lang="de-AT" smtClean="0"/>
              <a:t>19.09.2014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CA34-AC6F-4502-957B-C2D64238150A}" type="datetime1">
              <a:rPr lang="de-AT" smtClean="0"/>
              <a:t>19.09.2014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416B9-3265-43E0-89BC-91E2F0E8345F}" type="datetime1">
              <a:rPr lang="de-AT" smtClean="0"/>
              <a:t>19.09.2014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CAE7-B5E2-4243-AE55-4CB47BACD0A4}" type="datetime1">
              <a:rPr lang="de-AT" smtClean="0"/>
              <a:t>19.09.2014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CF00603-DE12-4EFF-BFC0-EFE251CBC30F}" type="datetime1">
              <a:rPr lang="de-AT" smtClean="0"/>
              <a:t>19.09.2014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B1E19D0-6D2C-4BB9-8455-220F7418B6A3}" type="slidenum">
              <a:rPr lang="de-AT" smtClean="0"/>
              <a:t>‹#›</a:t>
            </a:fld>
            <a:endParaRPr lang="de-AT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4267200"/>
          </a:xfrm>
        </p:spPr>
        <p:txBody>
          <a:bodyPr/>
          <a:lstStyle/>
          <a:p>
            <a:r>
              <a:rPr lang="de-AT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Priča u priči, priča o priči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6505" y="4869160"/>
            <a:ext cx="6445895" cy="1447056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sr-Latn-RS" sz="4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Istraživački projekat „Ivo Andrić u evropskom kontekstu“</a:t>
            </a:r>
          </a:p>
          <a:p>
            <a:pPr algn="l"/>
            <a:r>
              <a:rPr lang="sr-Latn-RS" sz="4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Sedmi simpozijum „Prokleta avlija“</a:t>
            </a:r>
          </a:p>
          <a:p>
            <a:pPr algn="l"/>
            <a:r>
              <a:rPr lang="sr-Latn-RS" sz="4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Grac, 25–27.09.2014. </a:t>
            </a:r>
          </a:p>
          <a:p>
            <a:pPr algn="l"/>
            <a:r>
              <a:rPr lang="sr-Latn-RS" sz="4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Emina Jović (Grac)</a:t>
            </a:r>
          </a:p>
          <a:p>
            <a:pPr algn="l"/>
            <a:r>
              <a:rPr lang="sr-Latn-RS" sz="4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emina.jovic@edu.uni-graz.at</a:t>
            </a:r>
          </a:p>
          <a:p>
            <a:pPr algn="l"/>
            <a:r>
              <a:rPr lang="sr-Latn-RS" sz="4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</a:t>
            </a:r>
            <a:r>
              <a:rPr lang="sr-Latn-RS" sz="4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slavistiku Univerziteta </a:t>
            </a:r>
            <a:r>
              <a:rPr lang="sr-Latn-RS" sz="4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 Franc  </a:t>
            </a:r>
            <a:r>
              <a:rPr lang="sr-Latn-RS" sz="43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Gracu</a:t>
            </a:r>
          </a:p>
          <a:p>
            <a:pPr algn="l"/>
            <a:endParaRPr lang="de-AT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12858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:\Users\Emma\Desktop\Institut_Slawistik_Gra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508" y="620688"/>
            <a:ext cx="40386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11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Simetrija između fra Petra i Ćamila – motivacijski postupak (oboje su dovedi u Prokletu avliju slučajno,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greškom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r-Latn-RS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Slučaj ne može biti motivacijsko sredstvo osim ako nešto ne kazuje (kao kod Andrića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385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Pripovedač u zagradama </a:t>
            </a:r>
          </a:p>
          <a:p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Primedbe u zagradama nisu ničije, one su opšte konstatacije, poput izveštaja o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Džem-Sultanu ili fragment o tome kako „ja“ određuje naše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mesto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Pretpostavka da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izjave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zagradama predstavljaju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Andrića</a:t>
            </a:r>
            <a:endParaRPr lang="sr-Latn-RS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658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Narativna struktura romana</a:t>
            </a:r>
            <a:endParaRPr lang="de-AT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Okvir</a:t>
            </a:r>
            <a:endParaRPr lang="sr-Latn-R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Mladić koji pripoveda Fra Petrovu priču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Unutar te priče Ćamilova i Haimova priča</a:t>
            </a:r>
          </a:p>
          <a:p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anjska fokalizacija – nemamo uvid u Ćamilove misli (osim kada o Džemu počinje pričati u prvom licu).</a:t>
            </a:r>
            <a:endParaRPr lang="de-A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796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Skica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de-A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13</a:t>
            </a:fld>
            <a:endParaRPr lang="de-AT"/>
          </a:p>
        </p:txBody>
      </p:sp>
      <p:pic>
        <p:nvPicPr>
          <p:cNvPr id="1026" name="Picture 2" descr="C:\Users\Emma\Documents\simpozijumi\Andrić\Grac 2014\skic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988840"/>
            <a:ext cx="4093890" cy="409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54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Peto poglavlje (priča o zavađenoj braći) kao da nema pripovedača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Neutralni i precizni govor, izveštaj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Izuzetak – deo o posvađanoj braći </a:t>
            </a:r>
            <a:endParaRPr lang="de-A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80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Paradoks – jedina mehanički fiksirana tačka u vremenu – 1481. god. koju dobijamo u najdubljem sloju fiktivnoga (u priči koja je smeštena u priču koja je smeštena u priču itd).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374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Priča o dva brata 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1481. godina – smrt sultana Mehmeda II Osvajača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Borba braće Bajazita i Džema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Precizna tačka u vremenu koja vodi do mitskog (čest postupak kod Andrića – on koristi mitove, legende, istoriju, geologiju...)</a:t>
            </a:r>
          </a:p>
          <a:p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motivno obojeno vreme kao sećanje (Fra Petar), u okviru imamo biološko vreme koje je tok, stoga i počinje smrću.</a:t>
            </a:r>
            <a:endParaRPr lang="de-A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025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Gnostičko u romanu </a:t>
            </a: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Gnostičko </a:t>
            </a:r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učenje o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životu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Gnostički pokret – blizak neoplatonizmu 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Gnoza kao doživljaj sveta (u starom Egiptu kao sukob dvojice braće – Seta i Ozirisa)</a:t>
            </a:r>
            <a:endParaRPr lang="sr-Latn-R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514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Karađoz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(Latifaga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njegov </a:t>
            </a:r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monolog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prema kom ne postoji nevin čovek na svetu.</a:t>
            </a:r>
            <a:endParaRPr lang="sr-Latn-R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147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Ćamilov monolog o dva sveta </a:t>
            </a:r>
          </a:p>
          <a:p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 brata – suparnika (Priča o Džem-sultanu)</a:t>
            </a:r>
            <a:endParaRPr lang="sr-Latn-R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133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Sadržaj</a:t>
            </a: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Latn-RS" dirty="0" smtClean="0"/>
          </a:p>
          <a:p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Naslov </a:t>
            </a:r>
          </a:p>
          <a:p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Okvir romana</a:t>
            </a:r>
          </a:p>
          <a:p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Pripoveda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Narativna struktura romana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Gnostičko u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romanu</a:t>
            </a:r>
            <a:endParaRPr lang="de-AT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endParaRPr lang="de-AT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49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Negiranje svog „ja“, neidentičnost sa sobom samim, ali i nemogućnost odricanja od sebe samoga </a:t>
            </a:r>
            <a:endParaRPr lang="de-A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20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723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Zaključak</a:t>
            </a: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Roman počinje činjenično – seli se u rekonstrukciju tuđih sećanja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fikcije </a:t>
            </a:r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istoriografska istraživanja drugih ljudi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–poniranje </a:t>
            </a:r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prošlost </a:t>
            </a:r>
          </a:p>
          <a:p>
            <a:pPr marL="0" indent="0">
              <a:buNone/>
            </a:pPr>
            <a:endParaRPr lang="sr-Latn-RS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dirty="0">
              <a:solidFill>
                <a:srgbClr val="0070C0"/>
              </a:solidFill>
            </a:endParaRP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21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580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„Da biste bili objektivni, udenite pripovedača, tako postižete mir.“ </a:t>
            </a:r>
          </a:p>
          <a:p>
            <a:pPr marL="0" indent="0" algn="r">
              <a:buNone/>
            </a:pP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Dževad Karahasan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22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056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Andrić 2004: Andrić Ivo. </a:t>
            </a:r>
            <a:r>
              <a:rPr lang="sr-Latn-RS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Prokleta avlija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Beograd. Biblioteka Novosti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Solar 2005: Solar Milivoj. </a:t>
            </a:r>
            <a:r>
              <a:rPr lang="sr-Latn-RS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Teorija književnosti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Zagreb. Školska knjiga S. 54–58 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Predavanja prof. Dževada Karahasana na univerzitetu Karl Franc u Gracu o hronotopu (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Formen </a:t>
            </a:r>
            <a:r>
              <a:rPr lang="de-A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 Chronotopos in den slawischen 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Literaturen</a:t>
            </a:r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WS 2013/2014, Lv.Nr: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515.021)</a:t>
            </a:r>
          </a:p>
          <a:p>
            <a:endParaRPr lang="sr-Latn-RS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23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7422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Učenje bogumila: http://sr.wikipedia.org/wiki/%D0%91%D0%BE%D0%B3%D1%83%D0%BC%D0%B8%D0%BB%D0%B8#note-.D0.95.D0.BD.D1.86.D0.B8.D0.BA.D0.BB.D0.BE.D0.BF.D0.B5.D0.B4.D0.B8.D1.98.D0.B0_.</a:t>
            </a:r>
            <a:r>
              <a:rPr lang="pt-B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D0.88.D1.83.D0.B3.D0.BE.D1.81.D0.BB.D0.B0.D0.B2.D0.B8.D1.98.D0.B5-4</a:t>
            </a:r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(stanje 18.09.2014)</a:t>
            </a:r>
            <a:endParaRPr lang="pt-BR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A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24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81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9650"/>
            <a:ext cx="7772400" cy="4267200"/>
          </a:xfrm>
        </p:spPr>
        <p:txBody>
          <a:bodyPr/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Hvala na pažnji!</a:t>
            </a: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25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022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Naslov</a:t>
            </a: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riča </a:t>
            </a:r>
            <a:r>
              <a:rPr lang="de-A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priči</a:t>
            </a:r>
            <a:endParaRPr lang="sr-Latn-RS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riča </a:t>
            </a:r>
            <a:r>
              <a:rPr lang="de-A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priči</a:t>
            </a:r>
            <a:endParaRPr lang="sr-Latn-RS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riča </a:t>
            </a:r>
            <a:r>
              <a:rPr lang="de-A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kroz 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priču</a:t>
            </a:r>
            <a:endParaRPr lang="sr-Latn-RS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riča </a:t>
            </a:r>
            <a:r>
              <a:rPr lang="de-A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 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endParaRPr lang="sr-Latn-RS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riča </a:t>
            </a:r>
            <a:r>
              <a:rPr lang="de-A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pričom</a:t>
            </a:r>
            <a:endParaRPr lang="sr-Latn-RS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priča uz priču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963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cap="sm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Priče iz 1001 noći</a:t>
            </a:r>
          </a:p>
          <a:p>
            <a:r>
              <a:rPr lang="sr-Latn-RS" cap="sm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Dekameron </a:t>
            </a:r>
            <a:endParaRPr lang="de-AT" cap="smal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429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Pripovedanje</a:t>
            </a:r>
            <a:r>
              <a:rPr lang="sr-Latn-RS" dirty="0" smtClean="0"/>
              <a:t> 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Pripovedanje je ono što dobijamo od čoveka koji govori i misli.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(Drama je predstavljanje ljudi koji deluju.)</a:t>
            </a:r>
          </a:p>
          <a:p>
            <a:r>
              <a:rPr lang="sr-Latn-RS" cap="sm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Prokleta avlija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komad proze napisan u prezentu (gl. vremenu drame) 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Pripovedanje je oblikovanje vremena; zbog toga je neophodno fiksirati početak.</a:t>
            </a:r>
          </a:p>
          <a:p>
            <a:endParaRPr lang="de-AT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444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Pripovedanjem se </a:t>
            </a:r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iri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Latn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Igra simetrije</a:t>
            </a:r>
            <a:endParaRPr lang="de-AT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938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Okvir romana</a:t>
            </a: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Početak – dva ambijenta:</a:t>
            </a:r>
          </a:p>
          <a:p>
            <a:pPr marL="0" indent="0">
              <a:buNone/>
            </a:pPr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otvoreni (neidentifikovani prostor groblja)</a:t>
            </a:r>
          </a:p>
          <a:p>
            <a:pPr marL="0" indent="0">
              <a:buNone/>
            </a:pPr>
            <a:r>
              <a:rPr lang="sr-Latn-R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zatvoreni (dve ćelije) </a:t>
            </a:r>
            <a:endParaRPr lang="sr-Latn-RS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Simetričan pasaž na kraju („...i tu je kraj...“) 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Okvirom se fiksira pripovedačka sadašnjost, tačka u vremenu od koje počinje </a:t>
            </a:r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pripovedanje</a:t>
            </a:r>
            <a:r>
              <a:rPr lang="de-AT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76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Okvir daje spiralnu formu vremena (krug se ne zatvara potpuno, radnja se vraća na minut posle početka).</a:t>
            </a:r>
            <a:endParaRPr lang="de-A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31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Pripovedači</a:t>
            </a: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Mladić – „sveznajući pripovedač“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 Petar 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Haim </a:t>
            </a:r>
          </a:p>
          <a:p>
            <a:r>
              <a:rPr lang="sr-Latn-R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Ćamil</a:t>
            </a:r>
            <a:endParaRPr lang="de-A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19D0-6D2C-4BB9-8455-220F7418B6A3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534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672</Words>
  <Application>Microsoft Office PowerPoint</Application>
  <PresentationFormat>On-screen Show (4:3)</PresentationFormat>
  <Paragraphs>107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Executive</vt:lpstr>
      <vt:lpstr>Priča u priči, priča o priči</vt:lpstr>
      <vt:lpstr>Sadržaj</vt:lpstr>
      <vt:lpstr>Naslov</vt:lpstr>
      <vt:lpstr>PowerPoint Presentation</vt:lpstr>
      <vt:lpstr>Pripovedanje </vt:lpstr>
      <vt:lpstr>PowerPoint Presentation</vt:lpstr>
      <vt:lpstr>Okvir romana</vt:lpstr>
      <vt:lpstr>PowerPoint Presentation</vt:lpstr>
      <vt:lpstr>Pripovedači</vt:lpstr>
      <vt:lpstr>PowerPoint Presentation</vt:lpstr>
      <vt:lpstr>PowerPoint Presentation</vt:lpstr>
      <vt:lpstr>Narativna struktura romana</vt:lpstr>
      <vt:lpstr>PowerPoint Presentation</vt:lpstr>
      <vt:lpstr>PowerPoint Presentation</vt:lpstr>
      <vt:lpstr>PowerPoint Presentation</vt:lpstr>
      <vt:lpstr>PowerPoint Presentation</vt:lpstr>
      <vt:lpstr>Gnostičko u romanu </vt:lpstr>
      <vt:lpstr>PowerPoint Presentation</vt:lpstr>
      <vt:lpstr>PowerPoint Presentation</vt:lpstr>
      <vt:lpstr>PowerPoint Presentation</vt:lpstr>
      <vt:lpstr>Zaključak</vt:lpstr>
      <vt:lpstr>PowerPoint Presentation</vt:lpstr>
      <vt:lpstr>Literatura</vt:lpstr>
      <vt:lpstr>PowerPoint Presentation</vt:lpstr>
      <vt:lpstr>Hvala na pažnji!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Priča u priči, priča o priči</dc:title>
  <dc:creator>Emma</dc:creator>
  <cp:lastModifiedBy>Emma</cp:lastModifiedBy>
  <cp:revision>19</cp:revision>
  <dcterms:created xsi:type="dcterms:W3CDTF">2014-09-17T13:14:00Z</dcterms:created>
  <dcterms:modified xsi:type="dcterms:W3CDTF">2014-09-19T13:20:38Z</dcterms:modified>
</cp:coreProperties>
</file>