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3"/>
  </p:notesMasterIdLst>
  <p:sldIdLst>
    <p:sldId id="256" r:id="rId2"/>
    <p:sldId id="289" r:id="rId3"/>
    <p:sldId id="293" r:id="rId4"/>
    <p:sldId id="296" r:id="rId5"/>
    <p:sldId id="297" r:id="rId6"/>
    <p:sldId id="290" r:id="rId7"/>
    <p:sldId id="278" r:id="rId8"/>
    <p:sldId id="298" r:id="rId9"/>
    <p:sldId id="294" r:id="rId10"/>
    <p:sldId id="284" r:id="rId11"/>
    <p:sldId id="270" r:id="rId12"/>
  </p:sldIdLst>
  <p:sldSz cx="9144000" cy="6858000" type="screen4x3"/>
  <p:notesSz cx="6797675" cy="9928225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455BBB"/>
    <a:srgbClr val="CC0066"/>
    <a:srgbClr val="889BFC"/>
    <a:srgbClr val="E33B0D"/>
    <a:srgbClr val="008080"/>
    <a:srgbClr val="0000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06" autoAdjust="0"/>
    <p:restoredTop sz="94576" autoAdjust="0"/>
  </p:normalViewPr>
  <p:slideViewPr>
    <p:cSldViewPr>
      <p:cViewPr>
        <p:scale>
          <a:sx n="75" d="100"/>
          <a:sy n="75" d="100"/>
        </p:scale>
        <p:origin x="-1224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0A2912-17B0-4AE6-A046-8E898471F0B8}" type="datetimeFigureOut">
              <a:rPr lang="hr-HR"/>
              <a:pPr>
                <a:defRPr/>
              </a:pPr>
              <a:t>22.9.2014.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  <a:endParaRPr lang="hr-HR" noProof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7995D0-64CC-43A3-911A-D0DEC39EE47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3375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7995D0-64CC-43A3-911A-D0DEC39EE47F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1808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6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5DF215-76B8-4AFB-8F2D-B0547D8E4584}" type="datetimeFigureOut">
              <a:rPr lang="hr-HR"/>
              <a:pPr>
                <a:defRPr/>
              </a:pPr>
              <a:t>22.9.2014.</a:t>
            </a:fld>
            <a:endParaRPr lang="hr-HR"/>
          </a:p>
        </p:txBody>
      </p:sp>
      <p:sp>
        <p:nvSpPr>
          <p:cNvPr id="7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8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D2863D-EA5A-4D6D-84B9-7A82C18DDE0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811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35100" y="1447800"/>
            <a:ext cx="3673475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260975" y="1447800"/>
            <a:ext cx="3673475" cy="4800600"/>
          </a:xfrm>
        </p:spPr>
        <p:txBody>
          <a:bodyPr/>
          <a:lstStyle/>
          <a:p>
            <a:pPr lvl="0"/>
            <a:endParaRPr lang="sr-Latn-CS" noProof="0"/>
          </a:p>
        </p:txBody>
      </p:sp>
      <p:sp>
        <p:nvSpPr>
          <p:cNvPr id="5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E9001-7719-46AA-8DC2-A124161E3BC3}" type="datetimeFigureOut">
              <a:rPr lang="hr-HR"/>
              <a:pPr>
                <a:defRPr/>
              </a:pPr>
              <a:t>22.9.2014.</a:t>
            </a:fld>
            <a:endParaRPr lang="hr-HR"/>
          </a:p>
        </p:txBody>
      </p:sp>
      <p:sp>
        <p:nvSpPr>
          <p:cNvPr id="6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35B7F-BA4D-493F-BB75-B1A38555B68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885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983D6-25EC-4040-8B70-C3D36E3984F6}" type="datetimeFigureOut">
              <a:rPr lang="hr-HR"/>
              <a:pPr>
                <a:defRPr/>
              </a:pPr>
              <a:t>22.9.2014.</a:t>
            </a:fld>
            <a:endParaRPr lang="hr-HR"/>
          </a:p>
        </p:txBody>
      </p:sp>
      <p:sp>
        <p:nvSpPr>
          <p:cNvPr id="3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5616F-2275-4DA2-9CB1-960A965C28D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632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0A3B7-2BBB-4433-BDA1-3A818DBD64E5}" type="datetimeFigureOut">
              <a:rPr lang="hr-HR"/>
              <a:pPr>
                <a:defRPr/>
              </a:pPr>
              <a:t>22.9.2014.</a:t>
            </a:fld>
            <a:endParaRPr lang="hr-HR"/>
          </a:p>
        </p:txBody>
      </p:sp>
      <p:sp>
        <p:nvSpPr>
          <p:cNvPr id="5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0DC83-E1FA-4F0C-BFA4-4B9260C31FE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808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utnik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8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50EAB1-EBB0-472F-BE7F-FC83A809198F}" type="datetimeFigureOut">
              <a:rPr lang="hr-HR"/>
              <a:pPr>
                <a:defRPr/>
              </a:pPr>
              <a:t>22.9.2014.</a:t>
            </a:fld>
            <a:endParaRPr lang="hr-HR"/>
          </a:p>
        </p:txBody>
      </p:sp>
      <p:sp>
        <p:nvSpPr>
          <p:cNvPr id="9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0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BD556F-916D-4CB2-B2CC-6D233F10183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728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2E6F6-F778-48EC-B534-09F7420DAA3B}" type="datetimeFigureOut">
              <a:rPr lang="hr-HR"/>
              <a:pPr>
                <a:defRPr/>
              </a:pPr>
              <a:t>22.9.2014.</a:t>
            </a:fld>
            <a:endParaRPr lang="hr-HR"/>
          </a:p>
        </p:txBody>
      </p:sp>
      <p:sp>
        <p:nvSpPr>
          <p:cNvPr id="6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EF0EB-A7DF-4E17-BBEC-1066762A590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675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7B4286-EBDC-4A00-8360-3E9393A1BB06}" type="datetimeFigureOut">
              <a:rPr lang="hr-HR"/>
              <a:pPr>
                <a:defRPr/>
              </a:pPr>
              <a:t>22.9.2014.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05C4E1-325C-404A-9E7A-DD871314CE6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351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1D23-4C29-4120-8181-1D8F2D5CC317}" type="datetimeFigureOut">
              <a:rPr lang="hr-HR"/>
              <a:pPr>
                <a:defRPr/>
              </a:pPr>
              <a:t>22.9.2014.</a:t>
            </a:fld>
            <a:endParaRPr lang="hr-HR"/>
          </a:p>
        </p:txBody>
      </p:sp>
      <p:sp>
        <p:nvSpPr>
          <p:cNvPr id="4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76D59-5C32-4A78-876C-E6C33541B8C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170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C57047-9D44-4F1B-97A9-F00C1037EEB6}" type="datetimeFigureOut">
              <a:rPr lang="hr-HR"/>
              <a:pPr>
                <a:defRPr/>
              </a:pPr>
              <a:t>22.9.2014.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F63183-8298-4ABA-832E-D10DE63F208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207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15387-026B-4451-805C-3F54948013BE}" type="datetimeFigureOut">
              <a:rPr lang="hr-HR"/>
              <a:pPr>
                <a:defRPr/>
              </a:pPr>
              <a:t>22.9.2014.</a:t>
            </a:fld>
            <a:endParaRPr lang="hr-HR"/>
          </a:p>
        </p:txBody>
      </p:sp>
      <p:sp>
        <p:nvSpPr>
          <p:cNvPr id="5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C443D-E6BC-4FD1-A2F1-23D96A225F5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450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25359-3392-4428-8013-2788CCAA3D55}" type="datetimeFigureOut">
              <a:rPr lang="hr-HR"/>
              <a:pPr>
                <a:defRPr/>
              </a:pPr>
              <a:t>22.9.2014.</a:t>
            </a:fld>
            <a:endParaRPr lang="hr-HR"/>
          </a:p>
        </p:txBody>
      </p:sp>
      <p:sp>
        <p:nvSpPr>
          <p:cNvPr id="5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9D969-2589-4851-9AAF-E2603018903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759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avokutni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033" name="Rezervirano mjesto teksta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  <a:endParaRPr lang="en-US" altLang="sr-Latn-RS" smtClean="0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1B1F98F-0A86-43D9-8AFE-55E86F71C943}" type="datetimeFigureOut">
              <a:rPr lang="hr-HR"/>
              <a:pPr>
                <a:defRPr/>
              </a:pPr>
              <a:t>22.9.2014.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1D15AFF2-4BD9-473B-9376-50BC2F7C9ED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1" r:id="rId2"/>
    <p:sldLayoutId id="2147483913" r:id="rId3"/>
    <p:sldLayoutId id="2147483910" r:id="rId4"/>
    <p:sldLayoutId id="2147483914" r:id="rId5"/>
    <p:sldLayoutId id="2147483909" r:id="rId6"/>
    <p:sldLayoutId id="2147483915" r:id="rId7"/>
    <p:sldLayoutId id="2147483908" r:id="rId8"/>
    <p:sldLayoutId id="2147483907" r:id="rId9"/>
    <p:sldLayoutId id="2147483906" r:id="rId10"/>
    <p:sldLayoutId id="21474839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F688B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slov 5"/>
          <p:cNvSpPr>
            <a:spLocks noGrp="1"/>
          </p:cNvSpPr>
          <p:nvPr>
            <p:ph type="ctrTitle"/>
          </p:nvPr>
        </p:nvSpPr>
        <p:spPr bwMode="auto">
          <a:xfrm>
            <a:off x="1116013" y="981075"/>
            <a:ext cx="7699375" cy="79216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hr-HR" altLang="sr-Latn-RS" sz="2400" dirty="0" smtClean="0">
                <a:solidFill>
                  <a:srgbClr val="323851"/>
                </a:solidFill>
                <a:effectLst/>
              </a:rPr>
              <a:t/>
            </a:r>
            <a:br>
              <a:rPr lang="hr-HR" altLang="sr-Latn-RS" sz="2400" dirty="0" smtClean="0">
                <a:solidFill>
                  <a:srgbClr val="323851"/>
                </a:solidFill>
                <a:effectLst/>
              </a:rPr>
            </a:br>
            <a:r>
              <a:rPr lang="hr-HR" altLang="sr-Latn-RS" sz="2400" dirty="0">
                <a:solidFill>
                  <a:srgbClr val="323851"/>
                </a:solidFill>
                <a:effectLst/>
              </a:rPr>
              <a:t/>
            </a:r>
            <a:br>
              <a:rPr lang="hr-HR" altLang="sr-Latn-RS" sz="2400" dirty="0">
                <a:solidFill>
                  <a:srgbClr val="323851"/>
                </a:solidFill>
                <a:effectLst/>
              </a:rPr>
            </a:br>
            <a:r>
              <a:rPr lang="hr-HR" altLang="sr-Latn-RS" sz="2400" dirty="0" smtClean="0">
                <a:solidFill>
                  <a:srgbClr val="323851"/>
                </a:solidFill>
                <a:effectLst/>
              </a:rPr>
              <a:t/>
            </a:r>
            <a:br>
              <a:rPr lang="hr-HR" altLang="sr-Latn-RS" sz="2400" dirty="0" smtClean="0">
                <a:solidFill>
                  <a:srgbClr val="323851"/>
                </a:solidFill>
                <a:effectLst/>
              </a:rPr>
            </a:br>
            <a:r>
              <a:rPr lang="hr-HR" altLang="sr-Latn-RS" sz="2400" dirty="0">
                <a:solidFill>
                  <a:srgbClr val="323851"/>
                </a:solidFill>
                <a:effectLst/>
              </a:rPr>
              <a:t/>
            </a:r>
            <a:br>
              <a:rPr lang="hr-HR" altLang="sr-Latn-RS" sz="2400" dirty="0">
                <a:solidFill>
                  <a:srgbClr val="323851"/>
                </a:solidFill>
                <a:effectLst/>
              </a:rPr>
            </a:br>
            <a:r>
              <a:rPr lang="hr-HR" altLang="sr-Latn-RS" sz="2400" dirty="0" smtClean="0">
                <a:solidFill>
                  <a:srgbClr val="323851"/>
                </a:solidFill>
                <a:effectLst/>
              </a:rPr>
              <a:t/>
            </a:r>
            <a:br>
              <a:rPr lang="hr-HR" altLang="sr-Latn-RS" sz="2400" dirty="0" smtClean="0">
                <a:solidFill>
                  <a:srgbClr val="323851"/>
                </a:solidFill>
                <a:effectLst/>
              </a:rPr>
            </a:br>
            <a:r>
              <a:rPr lang="hr-HR" altLang="sr-Latn-RS" sz="2400" dirty="0">
                <a:solidFill>
                  <a:srgbClr val="323851"/>
                </a:solidFill>
                <a:effectLst/>
              </a:rPr>
              <a:t/>
            </a:r>
            <a:br>
              <a:rPr lang="hr-HR" altLang="sr-Latn-RS" sz="2400" dirty="0">
                <a:solidFill>
                  <a:srgbClr val="323851"/>
                </a:solidFill>
                <a:effectLst/>
              </a:rPr>
            </a:br>
            <a:r>
              <a:rPr lang="hr-HR" altLang="sr-Latn-RS" sz="2400" dirty="0" smtClean="0">
                <a:solidFill>
                  <a:srgbClr val="323851"/>
                </a:solidFill>
                <a:effectLst/>
              </a:rPr>
              <a:t/>
            </a:r>
            <a:br>
              <a:rPr lang="hr-HR" altLang="sr-Latn-RS" sz="2400" dirty="0" smtClean="0">
                <a:solidFill>
                  <a:srgbClr val="323851"/>
                </a:solidFill>
                <a:effectLst/>
              </a:rPr>
            </a:br>
            <a:r>
              <a:rPr lang="hr-HR" altLang="sr-Latn-RS" sz="2200" dirty="0" smtClean="0">
                <a:solidFill>
                  <a:srgbClr val="323851"/>
                </a:solidFill>
                <a:effectLst/>
              </a:rPr>
              <a:t>Doc. dr</a:t>
            </a:r>
            <a:r>
              <a:rPr lang="hr-HR" altLang="sr-Latn-RS" sz="2200" dirty="0" smtClean="0">
                <a:solidFill>
                  <a:srgbClr val="323851"/>
                </a:solidFill>
                <a:effectLst/>
              </a:rPr>
              <a:t>. sc. Tamara </a:t>
            </a:r>
            <a:r>
              <a:rPr lang="hr-HR" altLang="sr-Latn-RS" sz="2200" dirty="0" err="1" smtClean="0">
                <a:solidFill>
                  <a:srgbClr val="323851"/>
                </a:solidFill>
                <a:effectLst/>
              </a:rPr>
              <a:t>Gazdić</a:t>
            </a:r>
            <a:r>
              <a:rPr lang="hr-HR" altLang="sr-Latn-RS" sz="2200" dirty="0" smtClean="0">
                <a:solidFill>
                  <a:srgbClr val="323851"/>
                </a:solidFill>
                <a:effectLst/>
              </a:rPr>
              <a:t>-Alerić</a:t>
            </a:r>
            <a:br>
              <a:rPr lang="hr-HR" altLang="sr-Latn-RS" sz="2200" dirty="0" smtClean="0">
                <a:solidFill>
                  <a:srgbClr val="323851"/>
                </a:solidFill>
                <a:effectLst/>
              </a:rPr>
            </a:br>
            <a:r>
              <a:rPr lang="hr-HR" altLang="sr-Latn-RS" sz="2200" dirty="0" smtClean="0">
                <a:solidFill>
                  <a:srgbClr val="323851"/>
                </a:solidFill>
                <a:effectLst/>
              </a:rPr>
              <a:t>Doc. dr</a:t>
            </a:r>
            <a:r>
              <a:rPr lang="hr-HR" altLang="sr-Latn-RS" sz="2200" dirty="0" smtClean="0">
                <a:solidFill>
                  <a:srgbClr val="323851"/>
                </a:solidFill>
                <a:effectLst/>
              </a:rPr>
              <a:t>. sc. Marko Alerić</a:t>
            </a:r>
            <a:br>
              <a:rPr lang="hr-HR" altLang="sr-Latn-RS" sz="2200" dirty="0" smtClean="0">
                <a:solidFill>
                  <a:srgbClr val="323851"/>
                </a:solidFill>
                <a:effectLst/>
              </a:rPr>
            </a:br>
            <a:r>
              <a:rPr lang="hr-HR" altLang="sr-Latn-RS" sz="2200" dirty="0" smtClean="0">
                <a:solidFill>
                  <a:srgbClr val="323851"/>
                </a:solidFill>
                <a:effectLst/>
              </a:rPr>
              <a:t>Sveučilište u Zagrebu</a:t>
            </a:r>
            <a:br>
              <a:rPr lang="hr-HR" altLang="sr-Latn-RS" sz="2200" dirty="0" smtClean="0">
                <a:solidFill>
                  <a:srgbClr val="323851"/>
                </a:solidFill>
                <a:effectLst/>
              </a:rPr>
            </a:br>
            <a:r>
              <a:rPr lang="hr-HR" altLang="sr-Latn-RS" sz="2200" dirty="0" smtClean="0">
                <a:solidFill>
                  <a:srgbClr val="323851"/>
                </a:solidFill>
                <a:effectLst/>
              </a:rPr>
              <a:t>Hrvatska</a:t>
            </a:r>
            <a:br>
              <a:rPr lang="hr-HR" altLang="sr-Latn-RS" sz="2200" dirty="0" smtClean="0">
                <a:solidFill>
                  <a:srgbClr val="323851"/>
                </a:solidFill>
                <a:effectLst/>
              </a:rPr>
            </a:br>
            <a:endParaRPr lang="hr-HR" altLang="sr-Latn-RS" sz="2200" dirty="0" smtClean="0">
              <a:solidFill>
                <a:srgbClr val="323851"/>
              </a:solidFill>
              <a:effectLst/>
            </a:endParaRPr>
          </a:p>
        </p:txBody>
      </p:sp>
      <p:sp>
        <p:nvSpPr>
          <p:cNvPr id="13314" name="Podnaslov 6"/>
          <p:cNvSpPr>
            <a:spLocks noGrp="1"/>
          </p:cNvSpPr>
          <p:nvPr>
            <p:ph type="subTitle" idx="1"/>
          </p:nvPr>
        </p:nvSpPr>
        <p:spPr>
          <a:xfrm>
            <a:off x="1116013" y="2564903"/>
            <a:ext cx="8208962" cy="3024685"/>
          </a:xfrm>
        </p:spPr>
        <p:txBody>
          <a:bodyPr/>
          <a:lstStyle/>
          <a:p>
            <a:pPr marL="26988" eaLnBrk="1" hangingPunct="1">
              <a:defRPr/>
            </a:pPr>
            <a:r>
              <a:rPr lang="hr-HR" sz="3200" b="1" dirty="0"/>
              <a:t>Odnos narativne strukture i diskursa na primjeru Andrićeva romana </a:t>
            </a:r>
            <a:r>
              <a:rPr lang="hr-HR" sz="3200" b="1" cap="small" dirty="0" smtClean="0"/>
              <a:t>Prokleta avlija</a:t>
            </a:r>
            <a:endParaRPr lang="hr-HR" sz="3200" cap="small" dirty="0"/>
          </a:p>
          <a:p>
            <a:pPr marL="26988" eaLnBrk="1" hangingPunct="1">
              <a:defRPr/>
            </a:pPr>
            <a:endParaRPr lang="hr-HR" sz="3200" b="1" i="1" dirty="0" smtClean="0">
              <a:solidFill>
                <a:srgbClr val="2708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6988" eaLnBrk="1" hangingPunct="1">
              <a:defRPr/>
            </a:pPr>
            <a:endParaRPr lang="hr-HR" sz="3200" b="1" i="1" dirty="0" smtClean="0">
              <a:solidFill>
                <a:srgbClr val="2708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6988" eaLnBrk="1" hangingPunct="1">
              <a:defRPr/>
            </a:pPr>
            <a:endParaRPr lang="hr-HR" sz="2000" b="1" dirty="0" smtClean="0">
              <a:solidFill>
                <a:srgbClr val="270860"/>
              </a:solidFill>
            </a:endParaRPr>
          </a:p>
          <a:p>
            <a:pPr marL="26988" eaLnBrk="1" hangingPunct="1">
              <a:defRPr/>
            </a:pPr>
            <a:r>
              <a:rPr lang="hr-HR" sz="2000" b="1" dirty="0">
                <a:solidFill>
                  <a:srgbClr val="002060"/>
                </a:solidFill>
              </a:rPr>
              <a:t>7</a:t>
            </a:r>
            <a:r>
              <a:rPr lang="hr-HR" sz="2000" b="1" dirty="0" smtClean="0">
                <a:solidFill>
                  <a:srgbClr val="002060"/>
                </a:solidFill>
              </a:rPr>
              <a:t>. simpozij </a:t>
            </a:r>
            <a:r>
              <a:rPr lang="hr-HR" sz="2000" b="1" i="1" dirty="0" smtClean="0">
                <a:solidFill>
                  <a:srgbClr val="002060"/>
                </a:solidFill>
              </a:rPr>
              <a:t>Prokleta avlija</a:t>
            </a:r>
          </a:p>
          <a:p>
            <a:pPr marL="26988" eaLnBrk="1" hangingPunct="1">
              <a:defRPr/>
            </a:pPr>
            <a:r>
              <a:rPr lang="hr-HR" sz="2000" b="1" dirty="0" err="1" smtClean="0">
                <a:solidFill>
                  <a:srgbClr val="002060"/>
                </a:solidFill>
              </a:rPr>
              <a:t>Graz</a:t>
            </a:r>
            <a:r>
              <a:rPr lang="hr-HR" sz="2000" b="1" dirty="0" smtClean="0">
                <a:solidFill>
                  <a:srgbClr val="002060"/>
                </a:solidFill>
              </a:rPr>
              <a:t>, 25. – 27. 9. 2014.</a:t>
            </a:r>
          </a:p>
        </p:txBody>
      </p:sp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32656"/>
            <a:ext cx="1152525" cy="1152525"/>
          </a:xfrm>
          <a:prstGeom prst="rect">
            <a:avLst/>
          </a:prstGeom>
          <a:solidFill>
            <a:srgbClr val="CCFFFF"/>
          </a:solidFill>
          <a:ln w="9525">
            <a:solidFill>
              <a:srgbClr val="C5FFE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hr-HR" altLang="sr-Latn-R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Zaključak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>
          <a:xfrm>
            <a:off x="1435100" y="1844824"/>
            <a:ext cx="7499350" cy="440357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altLang="sr-Latn-RS" sz="2000" dirty="0" err="1" smtClean="0"/>
              <a:t>lajtmotivi</a:t>
            </a:r>
            <a:r>
              <a:rPr lang="hr-HR" altLang="sr-Latn-RS" sz="2000" dirty="0" smtClean="0"/>
              <a:t> tvore koheziju teksta</a:t>
            </a:r>
          </a:p>
          <a:p>
            <a:pPr>
              <a:lnSpc>
                <a:spcPct val="80000"/>
              </a:lnSpc>
            </a:pPr>
            <a:endParaRPr lang="hr-HR" altLang="sr-Latn-RS" sz="2000" dirty="0" smtClean="0"/>
          </a:p>
          <a:p>
            <a:pPr>
              <a:lnSpc>
                <a:spcPct val="80000"/>
              </a:lnSpc>
            </a:pPr>
            <a:r>
              <a:rPr lang="hr-HR" altLang="sr-Latn-RS" sz="2000" dirty="0" smtClean="0"/>
              <a:t>kohezija </a:t>
            </a:r>
            <a:r>
              <a:rPr lang="hr-HR" altLang="sr-Latn-RS" sz="2000" dirty="0" smtClean="0"/>
              <a:t>se Andrićeva teksta ponajprije prepoznaje u odnosima među iskazima unutar samoga teksta; među elementima teksta, gramatičkim ili leksičkim sponama koje rečenice/iskaze ujedinjuju u tekst</a:t>
            </a:r>
          </a:p>
          <a:p>
            <a:pPr>
              <a:lnSpc>
                <a:spcPct val="80000"/>
              </a:lnSpc>
            </a:pPr>
            <a:endParaRPr lang="hr-HR" altLang="sr-Latn-RS" sz="2000" dirty="0"/>
          </a:p>
          <a:p>
            <a:pPr>
              <a:lnSpc>
                <a:spcPct val="80000"/>
              </a:lnSpc>
            </a:pPr>
            <a:endParaRPr lang="hr-HR" altLang="sr-Latn-RS" sz="2000" dirty="0" smtClean="0"/>
          </a:p>
          <a:p>
            <a:pPr>
              <a:lnSpc>
                <a:spcPct val="80000"/>
              </a:lnSpc>
            </a:pPr>
            <a:endParaRPr lang="hr-HR" altLang="sr-Latn-R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hr-HR" altLang="sr-Latn-RS" smtClean="0">
              <a:effectLst/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type="body" sz="half" idx="1"/>
          </p:nvPr>
        </p:nvSpPr>
        <p:spPr>
          <a:xfrm>
            <a:off x="914400" y="4616450"/>
            <a:ext cx="7797800" cy="1514475"/>
          </a:xfrm>
        </p:spPr>
        <p:txBody>
          <a:bodyPr/>
          <a:lstStyle/>
          <a:p>
            <a:endParaRPr lang="hr-HR" altLang="sr-Latn-RS" sz="2800" smtClean="0"/>
          </a:p>
          <a:p>
            <a:pPr>
              <a:buFont typeface="Wingdings 2" pitchFamily="18" charset="2"/>
              <a:buNone/>
            </a:pPr>
            <a:r>
              <a:rPr lang="hr-HR" altLang="sr-Latn-RS" sz="2800" smtClean="0"/>
              <a:t>			   </a:t>
            </a:r>
            <a:r>
              <a:rPr lang="hr-HR" altLang="sr-Latn-RS" sz="3600" smtClean="0"/>
              <a:t>HVALA NA PAŽNJI!</a:t>
            </a:r>
          </a:p>
        </p:txBody>
      </p:sp>
      <p:graphicFrame>
        <p:nvGraphicFramePr>
          <p:cNvPr id="34820" name="Object 4"/>
          <p:cNvGraphicFramePr>
            <a:graphicFrameLocks noGrp="1"/>
          </p:cNvGraphicFramePr>
          <p:nvPr>
            <p:ph sz="half" idx="2"/>
          </p:nvPr>
        </p:nvGraphicFramePr>
        <p:xfrm>
          <a:off x="2916238" y="1052513"/>
          <a:ext cx="4176712" cy="338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3" name="Clip" r:id="rId3" imgW="4510080" imgH="3468960" progId="">
                  <p:embed/>
                </p:oleObj>
              </mc:Choice>
              <mc:Fallback>
                <p:oleObj name="Clip" r:id="rId3" imgW="4510080" imgH="3468960" progId="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1052513"/>
                        <a:ext cx="4176712" cy="338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Terminološko određenje pojmova </a:t>
            </a:r>
            <a:r>
              <a:rPr lang="hr-HR" altLang="sr-Latn-RS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tekst i diskurs</a:t>
            </a:r>
            <a:endParaRPr lang="hr-HR" altLang="sr-Latn-RS" sz="3200" i="1" dirty="0"/>
          </a:p>
        </p:txBody>
      </p:sp>
      <p:sp>
        <p:nvSpPr>
          <p:cNvPr id="542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187624" y="1600200"/>
            <a:ext cx="7654751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altLang="sr-Latn-RS" sz="2400" u="sng" dirty="0" err="1" smtClean="0">
                <a:solidFill>
                  <a:srgbClr val="FF0000"/>
                </a:solidFill>
              </a:rPr>
              <a:t>formalnolingvistički</a:t>
            </a:r>
            <a:r>
              <a:rPr lang="hr-HR" altLang="sr-Latn-RS" sz="2400" u="sng" dirty="0" smtClean="0">
                <a:solidFill>
                  <a:srgbClr val="FF0000"/>
                </a:solidFill>
              </a:rPr>
              <a:t> pristup</a:t>
            </a:r>
            <a:r>
              <a:rPr lang="hr-HR" altLang="sr-Latn-RS" sz="2400" u="sng" dirty="0" smtClean="0"/>
              <a:t>;</a:t>
            </a:r>
            <a:r>
              <a:rPr lang="hr-HR" altLang="sr-Latn-RS" sz="2400" dirty="0" smtClean="0"/>
              <a:t> </a:t>
            </a:r>
            <a:r>
              <a:rPr lang="hr-HR" altLang="sr-Latn-RS" sz="2400" dirty="0"/>
              <a:t>svako se </a:t>
            </a:r>
            <a:r>
              <a:rPr lang="hr-HR" altLang="sr-Latn-RS" sz="2400" dirty="0" err="1"/>
              <a:t>nadrečenično</a:t>
            </a:r>
            <a:r>
              <a:rPr lang="hr-HR" altLang="sr-Latn-RS" sz="2400" dirty="0"/>
              <a:t> jedinstvo smatra</a:t>
            </a:r>
            <a:r>
              <a:rPr lang="hr-HR" altLang="sr-Latn-RS" sz="2400" i="1" dirty="0"/>
              <a:t> tekstom</a:t>
            </a:r>
            <a:r>
              <a:rPr lang="hr-HR" altLang="sr-Latn-RS" sz="2400" dirty="0"/>
              <a:t>, odnosno </a:t>
            </a:r>
            <a:r>
              <a:rPr lang="hr-HR" altLang="sr-Latn-RS" sz="2400" i="1" dirty="0" smtClean="0"/>
              <a:t>diskursom</a:t>
            </a:r>
            <a:r>
              <a:rPr lang="hr-HR" altLang="sr-Latn-RS" sz="2400" dirty="0" smtClean="0"/>
              <a:t>; </a:t>
            </a:r>
            <a:r>
              <a:rPr lang="hr-HR" altLang="sr-Latn-RS" sz="2400" i="1" dirty="0" smtClean="0"/>
              <a:t>tekst</a:t>
            </a:r>
            <a:r>
              <a:rPr lang="hr-HR" altLang="sr-Latn-RS" sz="2400" dirty="0" smtClean="0"/>
              <a:t> </a:t>
            </a:r>
            <a:r>
              <a:rPr lang="hr-HR" altLang="sr-Latn-RS" sz="2400" dirty="0"/>
              <a:t>je koherentan slijed konačnoga broja </a:t>
            </a:r>
            <a:r>
              <a:rPr lang="hr-HR" altLang="sr-Latn-RS" sz="2400" dirty="0" smtClean="0"/>
              <a:t>rečenica </a:t>
            </a:r>
          </a:p>
          <a:p>
            <a:pPr marL="82550" indent="0">
              <a:lnSpc>
                <a:spcPct val="90000"/>
              </a:lnSpc>
              <a:buNone/>
            </a:pPr>
            <a:r>
              <a:rPr lang="hr-HR" altLang="sr-Latn-RS" sz="2400" dirty="0" smtClean="0"/>
              <a:t>   (</a:t>
            </a:r>
            <a:r>
              <a:rPr lang="hr-HR" altLang="sr-Latn-RS" sz="2400" dirty="0" err="1"/>
              <a:t>Brinker</a:t>
            </a:r>
            <a:r>
              <a:rPr lang="hr-HR" altLang="sr-Latn-RS" sz="2400" dirty="0"/>
              <a:t>; </a:t>
            </a:r>
            <a:r>
              <a:rPr lang="hr-HR" altLang="sr-Latn-RS" sz="2400" dirty="0" err="1"/>
              <a:t>Wunderlicha</a:t>
            </a:r>
            <a:r>
              <a:rPr lang="hr-HR" altLang="sr-Latn-RS" sz="2400" dirty="0"/>
              <a:t>)</a:t>
            </a:r>
          </a:p>
          <a:p>
            <a:pPr>
              <a:lnSpc>
                <a:spcPct val="90000"/>
              </a:lnSpc>
            </a:pPr>
            <a:endParaRPr lang="hr-HR" altLang="sr-Latn-RS" sz="2400" dirty="0"/>
          </a:p>
          <a:p>
            <a:pPr>
              <a:lnSpc>
                <a:spcPct val="90000"/>
              </a:lnSpc>
            </a:pPr>
            <a:r>
              <a:rPr lang="hr-HR" altLang="sr-Latn-RS" sz="2400" u="sng" dirty="0" err="1">
                <a:solidFill>
                  <a:srgbClr val="FF0000"/>
                </a:solidFill>
              </a:rPr>
              <a:t>s</a:t>
            </a:r>
            <a:r>
              <a:rPr lang="hr-HR" altLang="sr-Latn-RS" sz="2400" u="sng" dirty="0" err="1" smtClean="0">
                <a:solidFill>
                  <a:srgbClr val="FF0000"/>
                </a:solidFill>
              </a:rPr>
              <a:t>uvremenolingvistički</a:t>
            </a:r>
            <a:r>
              <a:rPr lang="hr-HR" altLang="sr-Latn-RS" sz="2400" u="sng" dirty="0" smtClean="0">
                <a:solidFill>
                  <a:srgbClr val="FF0000"/>
                </a:solidFill>
              </a:rPr>
              <a:t> pristup</a:t>
            </a:r>
            <a:r>
              <a:rPr lang="hr-HR" altLang="sr-Latn-RS" sz="2400" u="sng" dirty="0" smtClean="0"/>
              <a:t>;</a:t>
            </a:r>
            <a:r>
              <a:rPr lang="hr-HR" altLang="sr-Latn-RS" sz="2400" dirty="0" smtClean="0"/>
              <a:t> </a:t>
            </a:r>
            <a:r>
              <a:rPr lang="hr-HR" altLang="sr-Latn-RS" sz="2400" i="1" dirty="0"/>
              <a:t>tekst</a:t>
            </a:r>
            <a:r>
              <a:rPr lang="hr-HR" altLang="sr-Latn-RS" sz="2400" dirty="0"/>
              <a:t> je jezik u upotrebi, on je semantička jedinica, a ne gramatička jedinica poput rečenice ili </a:t>
            </a:r>
            <a:r>
              <a:rPr lang="hr-HR" altLang="sr-Latn-RS" sz="2400" dirty="0" err="1"/>
              <a:t>surečenice</a:t>
            </a:r>
            <a:r>
              <a:rPr lang="hr-HR" altLang="sr-Latn-RS" sz="2400" dirty="0"/>
              <a:t> i nije definiran svojom </a:t>
            </a:r>
            <a:r>
              <a:rPr lang="hr-HR" altLang="sr-Latn-RS" sz="2400" dirty="0" smtClean="0"/>
              <a:t>veličinom; </a:t>
            </a:r>
            <a:r>
              <a:rPr lang="hr-HR" altLang="sr-Latn-RS" sz="2400" i="1" dirty="0" smtClean="0"/>
              <a:t>diskurs</a:t>
            </a:r>
            <a:r>
              <a:rPr lang="hr-HR" altLang="sr-Latn-RS" sz="2400" dirty="0" smtClean="0"/>
              <a:t> </a:t>
            </a:r>
            <a:r>
              <a:rPr lang="hr-HR" altLang="sr-Latn-RS" sz="2400" dirty="0"/>
              <a:t>se može definirati kao skup međusobno povezanih tekstova koji su na izvjestan način upućeni jedni na druge, tj. kao jedinica više razine od </a:t>
            </a:r>
            <a:r>
              <a:rPr lang="hr-HR" altLang="sr-Latn-RS" sz="2400" dirty="0" smtClean="0"/>
              <a:t>teksta </a:t>
            </a:r>
          </a:p>
          <a:p>
            <a:pPr marL="82550" indent="0">
              <a:lnSpc>
                <a:spcPct val="90000"/>
              </a:lnSpc>
              <a:buNone/>
            </a:pPr>
            <a:r>
              <a:rPr lang="hr-HR" altLang="sr-Latn-RS" sz="2400" dirty="0" smtClean="0"/>
              <a:t>   (</a:t>
            </a:r>
            <a:r>
              <a:rPr lang="hr-HR" altLang="sr-Latn-RS" sz="2400" dirty="0"/>
              <a:t>van </a:t>
            </a:r>
            <a:r>
              <a:rPr lang="hr-HR" altLang="sr-Latn-RS" sz="2400" dirty="0" err="1"/>
              <a:t>Dijk</a:t>
            </a:r>
            <a:r>
              <a:rPr lang="hr-HR" altLang="sr-Latn-RS" sz="2400" dirty="0"/>
              <a:t>; de </a:t>
            </a:r>
            <a:r>
              <a:rPr lang="hr-HR" altLang="sr-Latn-RS" sz="2400" dirty="0" err="1" smtClean="0"/>
              <a:t>Beaugrande</a:t>
            </a:r>
            <a:r>
              <a:rPr lang="hr-HR" altLang="sr-Latn-RS" sz="2400" dirty="0"/>
              <a:t>; </a:t>
            </a:r>
            <a:r>
              <a:rPr lang="hr-HR" altLang="sr-Latn-RS" sz="2400" dirty="0" err="1"/>
              <a:t>Halliday</a:t>
            </a:r>
            <a:r>
              <a:rPr lang="hr-HR" altLang="sr-Latn-RS" sz="2400" dirty="0"/>
              <a:t>; Hasan) </a:t>
            </a:r>
          </a:p>
          <a:p>
            <a:pPr>
              <a:lnSpc>
                <a:spcPct val="90000"/>
              </a:lnSpc>
            </a:pP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12087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hr-HR" altLang="sr-Latn-RS" sz="2400" dirty="0" smtClean="0"/>
          </a:p>
          <a:p>
            <a:pPr>
              <a:lnSpc>
                <a:spcPct val="80000"/>
              </a:lnSpc>
            </a:pPr>
            <a:r>
              <a:rPr lang="hr-HR" altLang="sr-Latn-RS" sz="2400" dirty="0" smtClean="0"/>
              <a:t>tekst </a:t>
            </a:r>
            <a:r>
              <a:rPr lang="hr-HR" altLang="sr-Latn-RS" sz="2400" dirty="0"/>
              <a:t>se po </a:t>
            </a:r>
            <a:r>
              <a:rPr lang="hr-HR" altLang="sr-Latn-RS" sz="2400" dirty="0">
                <a:solidFill>
                  <a:srgbClr val="CC0000"/>
                </a:solidFill>
              </a:rPr>
              <a:t>teksturi</a:t>
            </a:r>
            <a:r>
              <a:rPr lang="hr-HR" altLang="sr-Latn-RS" sz="2400" dirty="0"/>
              <a:t> razlikuje od nasumice uzetih rečenica i postavljenih jednih uz </a:t>
            </a:r>
            <a:r>
              <a:rPr lang="hr-HR" altLang="sr-Latn-RS" sz="2400" dirty="0" smtClean="0"/>
              <a:t>druge</a:t>
            </a:r>
          </a:p>
          <a:p>
            <a:pPr>
              <a:lnSpc>
                <a:spcPct val="80000"/>
              </a:lnSpc>
            </a:pPr>
            <a:endParaRPr lang="hr-HR" altLang="sr-Latn-RS" sz="2400" dirty="0"/>
          </a:p>
          <a:p>
            <a:pPr>
              <a:lnSpc>
                <a:spcPct val="80000"/>
              </a:lnSpc>
            </a:pPr>
            <a:r>
              <a:rPr lang="hr-HR" altLang="sr-Latn-RS" sz="2400" dirty="0"/>
              <a:t>bitna obilježja jedinice više od razine rečenice: </a:t>
            </a:r>
            <a:r>
              <a:rPr lang="hr-HR" altLang="sr-Latn-RS" sz="2400" dirty="0">
                <a:solidFill>
                  <a:srgbClr val="CC0000"/>
                </a:solidFill>
              </a:rPr>
              <a:t>jedinstvenost, cjelovitost i povezanost</a:t>
            </a:r>
            <a:endParaRPr lang="hr-HR" altLang="sr-Latn-RS" sz="24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1757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Narativna struktura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b="1" dirty="0" smtClean="0"/>
              <a:t>Načini oblikovanja </a:t>
            </a:r>
            <a:r>
              <a:rPr lang="hr-HR" sz="2400" b="1" dirty="0" smtClean="0"/>
              <a:t>teksta/stvaranja </a:t>
            </a:r>
            <a:r>
              <a:rPr lang="hr-HR" sz="2400" b="1" dirty="0" smtClean="0"/>
              <a:t>priče:</a:t>
            </a:r>
          </a:p>
          <a:p>
            <a:pPr lvl="1"/>
            <a:r>
              <a:rPr lang="hr-HR" sz="2400" dirty="0"/>
              <a:t>prstenasti oblik</a:t>
            </a:r>
          </a:p>
          <a:p>
            <a:pPr lvl="1"/>
            <a:r>
              <a:rPr lang="hr-HR" sz="2400" dirty="0"/>
              <a:t>ciklički oblik</a:t>
            </a:r>
          </a:p>
          <a:p>
            <a:pPr lvl="1"/>
            <a:r>
              <a:rPr lang="hr-HR" sz="2400" dirty="0"/>
              <a:t>linearni </a:t>
            </a:r>
            <a:r>
              <a:rPr lang="hr-HR" sz="2400" dirty="0" smtClean="0"/>
              <a:t>oblik (lanac ispripovijedanih sudbina)</a:t>
            </a:r>
          </a:p>
          <a:p>
            <a:pPr marL="403225" lvl="1" indent="0">
              <a:buNone/>
            </a:pPr>
            <a:endParaRPr lang="hr-HR" sz="2400" dirty="0"/>
          </a:p>
          <a:p>
            <a:r>
              <a:rPr lang="hr-HR" sz="2400" b="1" dirty="0" smtClean="0"/>
              <a:t>Lajtmotiv/</a:t>
            </a:r>
            <a:r>
              <a:rPr lang="hr-HR" sz="2400" b="1" dirty="0" err="1" smtClean="0"/>
              <a:t>lajtmotivi</a:t>
            </a:r>
            <a:r>
              <a:rPr lang="hr-HR" sz="2400" dirty="0" smtClean="0"/>
              <a:t>:</a:t>
            </a:r>
            <a:r>
              <a:rPr lang="hr-HR" sz="2400" dirty="0" smtClean="0"/>
              <a:t>  potreba za govorom i pričanjem, žena/žene…</a:t>
            </a:r>
            <a:endParaRPr lang="hr-HR" sz="2400" dirty="0"/>
          </a:p>
          <a:p>
            <a:pPr marL="403225" lvl="1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382252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sklad i zgusnutost konstrukcije</a:t>
            </a:r>
            <a:r>
              <a:rPr lang="hr-HR" sz="2400" dirty="0"/>
              <a:t>, </a:t>
            </a:r>
            <a:r>
              <a:rPr lang="hr-HR" sz="2400" dirty="0" smtClean="0"/>
              <a:t>kratke i jasne rečenice, gusta </a:t>
            </a:r>
            <a:r>
              <a:rPr lang="hr-HR" sz="2400" dirty="0" smtClean="0"/>
              <a:t>tekstura, slojevitosti </a:t>
            </a:r>
            <a:r>
              <a:rPr lang="hr-HR" sz="2400" dirty="0"/>
              <a:t>značenja i bogatstva </a:t>
            </a:r>
            <a:r>
              <a:rPr lang="hr-HR" sz="2400" dirty="0" smtClean="0"/>
              <a:t>podteksta</a:t>
            </a:r>
          </a:p>
          <a:p>
            <a:endParaRPr lang="hr-HR" sz="1200" dirty="0" smtClean="0"/>
          </a:p>
          <a:p>
            <a:r>
              <a:rPr lang="hr-HR" sz="2400" dirty="0" smtClean="0"/>
              <a:t>tekstura se tvori kratkim i jasnim rečenicama, izmjenom uloge pripovjedača, </a:t>
            </a:r>
            <a:r>
              <a:rPr lang="hr-HR" sz="2400" dirty="0" err="1" smtClean="0"/>
              <a:t>lajtmotivima</a:t>
            </a:r>
            <a:r>
              <a:rPr lang="hr-HR" sz="2400" dirty="0" smtClean="0"/>
              <a:t>, elementima kohezije </a:t>
            </a:r>
            <a:r>
              <a:rPr lang="hr-HR" sz="2400" dirty="0"/>
              <a:t>i </a:t>
            </a:r>
            <a:r>
              <a:rPr lang="hr-HR" sz="2400" dirty="0" smtClean="0"/>
              <a:t>koherencije</a:t>
            </a:r>
          </a:p>
          <a:p>
            <a:endParaRPr lang="hr-HR" sz="1200" dirty="0"/>
          </a:p>
          <a:p>
            <a:r>
              <a:rPr lang="hr-HR" sz="2400" dirty="0" smtClean="0"/>
              <a:t>minimum </a:t>
            </a:r>
            <a:r>
              <a:rPr lang="hr-HR" sz="2400" dirty="0"/>
              <a:t>tekstualne mase &gt; maksimalan stilistički i estetski učinak</a:t>
            </a:r>
          </a:p>
          <a:p>
            <a:endParaRPr lang="hr-HR" sz="2400" dirty="0"/>
          </a:p>
          <a:p>
            <a:endParaRPr lang="hr-HR" sz="24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7301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475656" y="332656"/>
            <a:ext cx="7499350" cy="1143000"/>
          </a:xfrm>
        </p:spPr>
        <p:txBody>
          <a:bodyPr>
            <a:normAutofit fontScale="90000"/>
          </a:bodyPr>
          <a:lstStyle/>
          <a:p>
            <a:r>
              <a:rPr lang="hr-HR" altLang="sr-Latn-RS" sz="3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Sedam </a:t>
            </a:r>
            <a:r>
              <a:rPr lang="hr-HR" altLang="sr-Latn-RS" sz="33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standarda tekstualnosti ili konstitutivnih principa </a:t>
            </a:r>
            <a:r>
              <a:rPr lang="hr-HR" altLang="sr-Latn-RS" sz="3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teksta </a:t>
            </a:r>
            <a:r>
              <a:rPr lang="hr-HR" altLang="sr-Latn-RS" sz="2700" dirty="0" smtClean="0">
                <a:solidFill>
                  <a:srgbClr val="336699"/>
                </a:solidFill>
                <a:effectLst/>
              </a:rPr>
              <a:t>(</a:t>
            </a:r>
            <a:r>
              <a:rPr lang="hr-HR" altLang="sr-Latn-RS" sz="2700" i="1" dirty="0">
                <a:solidFill>
                  <a:srgbClr val="336699"/>
                </a:solidFill>
                <a:effectLst/>
              </a:rPr>
              <a:t>de </a:t>
            </a:r>
            <a:r>
              <a:rPr lang="hr-HR" altLang="sr-Latn-RS" sz="2700" i="1" dirty="0" err="1">
                <a:solidFill>
                  <a:srgbClr val="336699"/>
                </a:solidFill>
                <a:effectLst/>
              </a:rPr>
              <a:t>Beaugrande</a:t>
            </a:r>
            <a:r>
              <a:rPr lang="hr-HR" altLang="sr-Latn-RS" sz="2700" i="1" dirty="0">
                <a:solidFill>
                  <a:srgbClr val="336699"/>
                </a:solidFill>
                <a:effectLst/>
              </a:rPr>
              <a:t> i </a:t>
            </a:r>
            <a:r>
              <a:rPr lang="hr-HR" altLang="sr-Latn-RS" sz="2700" i="1" dirty="0" err="1">
                <a:solidFill>
                  <a:srgbClr val="336699"/>
                </a:solidFill>
                <a:effectLst/>
              </a:rPr>
              <a:t>Dressler</a:t>
            </a:r>
            <a:r>
              <a:rPr lang="hr-HR" altLang="sr-Latn-RS" sz="2700" i="1" dirty="0">
                <a:solidFill>
                  <a:srgbClr val="336699"/>
                </a:solidFill>
                <a:effectLst/>
              </a:rPr>
              <a:t>,1981</a:t>
            </a:r>
            <a:r>
              <a:rPr lang="hr-HR" altLang="sr-Latn-RS" sz="2700" dirty="0">
                <a:solidFill>
                  <a:srgbClr val="336699"/>
                </a:solidFill>
                <a:effectLst/>
              </a:rPr>
              <a:t>) </a:t>
            </a:r>
            <a:r>
              <a:rPr lang="hr-HR" altLang="sr-Latn-RS" sz="3200" dirty="0">
                <a:solidFill>
                  <a:srgbClr val="336699"/>
                </a:solidFill>
                <a:effectLst/>
              </a:rPr>
              <a:t/>
            </a:r>
            <a:br>
              <a:rPr lang="hr-HR" altLang="sr-Latn-RS" sz="3200" dirty="0">
                <a:solidFill>
                  <a:srgbClr val="336699"/>
                </a:solidFill>
                <a:effectLst/>
              </a:rPr>
            </a:br>
            <a:r>
              <a:rPr lang="hr-HR" altLang="sr-Latn-R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r-HR" altLang="sr-Latn-RS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5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71600" y="1752600"/>
            <a:ext cx="7873950" cy="48006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hr-HR" altLang="sr-Latn-RS" sz="1800" dirty="0"/>
              <a:t>KOHEZIJA (sintaktička povezanost riječi u sintagmatske nizove)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endParaRPr lang="hr-HR" altLang="sr-Latn-RS" sz="1800" dirty="0"/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hr-HR" altLang="sr-Latn-RS" sz="1800" dirty="0"/>
              <a:t>KOHERENTNOST (povezanost koncepata i relacija u cjelinu tekstualnoga svijeta)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endParaRPr lang="hr-HR" altLang="sr-Latn-RS" sz="1800" dirty="0"/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hr-HR" altLang="sr-Latn-RS" sz="1800" dirty="0"/>
              <a:t>INTENCIONALNOST (govornikova namjera da tekst bude koherentno organiziran i da se njime postigne određen komunikacijski cilj)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endParaRPr lang="hr-HR" altLang="sr-Latn-RS" sz="1800" dirty="0"/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hr-HR" altLang="sr-Latn-RS" sz="1800" dirty="0"/>
              <a:t>PRIHVATLJIVOST (slušateljevo prihvaćanje koherentnoga teksta kao komunikacijski relevantne činjenice)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endParaRPr lang="hr-HR" altLang="sr-Latn-RS" sz="1800" dirty="0"/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hr-HR" altLang="sr-Latn-RS" sz="1800" dirty="0"/>
              <a:t>INFORMATIVNOST (izmjena vjerojatnih i manje vjerojatnih elemenata unutar teksta)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endParaRPr lang="hr-HR" altLang="sr-Latn-RS" sz="1800" dirty="0"/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hr-HR" altLang="sr-Latn-RS" sz="1800" dirty="0"/>
              <a:t>SITUACIONALNOST (prilagođenost teksta </a:t>
            </a:r>
            <a:r>
              <a:rPr lang="hr-HR" altLang="sr-Latn-RS" sz="1800" dirty="0" err="1"/>
              <a:t>izvanjezičnom</a:t>
            </a:r>
            <a:r>
              <a:rPr lang="hr-HR" altLang="sr-Latn-RS" sz="1800" dirty="0"/>
              <a:t> kontekstu)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endParaRPr lang="hr-HR" altLang="sr-Latn-RS" sz="1800" dirty="0"/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hr-HR" altLang="sr-Latn-RS" sz="1800" dirty="0"/>
              <a:t>INTERTEKSTUALNOST (ovisnost teksta o poznavanju drugih, prethodno realiziranih tekstova)</a:t>
            </a:r>
          </a:p>
        </p:txBody>
      </p:sp>
    </p:spTree>
    <p:extLst>
      <p:ext uri="{BB962C8B-B14F-4D97-AF65-F5344CB8AC3E}">
        <p14:creationId xmlns:p14="http://schemas.microsoft.com/office/powerpoint/2010/main" val="377436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5100" y="116632"/>
            <a:ext cx="7499350" cy="130100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hr-HR" altLang="sr-Latn-R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Kohezija</a:t>
            </a:r>
            <a:endParaRPr lang="hr-HR" altLang="sr-Latn-RS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>
          <a:xfrm>
            <a:off x="1435100" y="1196752"/>
            <a:ext cx="7499350" cy="5051648"/>
          </a:xfrm>
        </p:spPr>
        <p:txBody>
          <a:bodyPr/>
          <a:lstStyle/>
          <a:p>
            <a:endParaRPr lang="hr-HR" sz="2400" dirty="0" smtClean="0"/>
          </a:p>
          <a:p>
            <a:r>
              <a:rPr lang="hr-HR" sz="2400" dirty="0" smtClean="0"/>
              <a:t>odnosi </a:t>
            </a:r>
            <a:r>
              <a:rPr lang="hr-HR" sz="2400" dirty="0"/>
              <a:t>koji vladaju među elementima koji tvore cjelinu </a:t>
            </a:r>
          </a:p>
          <a:p>
            <a:pPr marL="692150" indent="-609600">
              <a:buNone/>
            </a:pPr>
            <a:endParaRPr lang="hr-HR" altLang="sr-Latn-R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92150" indent="-609600">
              <a:buNone/>
            </a:pPr>
            <a:endParaRPr lang="hr-HR" altLang="sr-Latn-R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92150" indent="-609600">
              <a:buNone/>
            </a:pPr>
            <a:r>
              <a:rPr lang="hr-HR" altLang="sr-Latn-R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Četiri </a:t>
            </a:r>
            <a:r>
              <a:rPr lang="hr-HR" altLang="sr-Latn-R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osnovna tipa </a:t>
            </a:r>
            <a:r>
              <a:rPr lang="hr-HR" altLang="sr-Latn-R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kohezije: </a:t>
            </a:r>
          </a:p>
          <a:p>
            <a:r>
              <a:rPr lang="hr-HR" altLang="sr-Latn-RS" sz="2400" i="1" dirty="0" smtClean="0"/>
              <a:t>referencija</a:t>
            </a:r>
          </a:p>
          <a:p>
            <a:r>
              <a:rPr lang="hr-HR" altLang="sr-Latn-RS" sz="2400" i="1" dirty="0" smtClean="0"/>
              <a:t>elipsa</a:t>
            </a:r>
          </a:p>
          <a:p>
            <a:r>
              <a:rPr lang="hr-HR" altLang="sr-Latn-RS" sz="2400" i="1" dirty="0" smtClean="0"/>
              <a:t>leksička kohezija</a:t>
            </a:r>
          </a:p>
          <a:p>
            <a:r>
              <a:rPr lang="hr-HR" altLang="sr-Latn-RS" sz="2400" i="1" dirty="0" smtClean="0"/>
              <a:t>konektorska kohezija</a:t>
            </a:r>
            <a:endParaRPr lang="hr-HR" altLang="sr-Latn-RS" sz="2400" i="1" dirty="0" smtClean="0"/>
          </a:p>
          <a:p>
            <a:pPr marL="403225" lvl="1" indent="0">
              <a:buClr>
                <a:srgbClr val="FF0000"/>
              </a:buClr>
              <a:buNone/>
            </a:pPr>
            <a:endParaRPr lang="hr-HR" altLang="sr-Latn-RS" i="1" dirty="0" smtClean="0">
              <a:solidFill>
                <a:srgbClr val="FF0000"/>
              </a:solidFill>
            </a:endParaRPr>
          </a:p>
          <a:p>
            <a:pPr marL="692150" indent="-609600"/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5450" indent="-342900"/>
            <a:r>
              <a:rPr lang="hr-HR" altLang="sr-Latn-RS" sz="2000" dirty="0">
                <a:solidFill>
                  <a:srgbClr val="FF0000"/>
                </a:solidFill>
              </a:rPr>
              <a:t>REFERENCIJA</a:t>
            </a:r>
            <a:r>
              <a:rPr lang="hr-HR" altLang="sr-Latn-RS" sz="2000" dirty="0"/>
              <a:t> je simbolički odnos koji postoji između:</a:t>
            </a:r>
          </a:p>
          <a:p>
            <a:pPr marL="708025" lvl="1" indent="-304800">
              <a:buNone/>
            </a:pPr>
            <a:r>
              <a:rPr lang="hr-HR" altLang="sr-Latn-RS" sz="2000" dirty="0" smtClean="0"/>
              <a:t>a</a:t>
            </a:r>
            <a:r>
              <a:rPr lang="hr-HR" altLang="sr-Latn-RS" sz="2000" dirty="0"/>
              <a:t>) jezičnoga izraza i konkretnoga objekta </a:t>
            </a:r>
            <a:r>
              <a:rPr lang="hr-HR" altLang="sr-Latn-RS" sz="2000" dirty="0" err="1"/>
              <a:t>izvanjezične</a:t>
            </a:r>
            <a:r>
              <a:rPr lang="hr-HR" altLang="sr-Latn-RS" sz="2000" dirty="0"/>
              <a:t> zbilje ili apstrakcije koju predstavlja</a:t>
            </a:r>
          </a:p>
          <a:p>
            <a:pPr marL="708025" lvl="1" indent="-304800">
              <a:buNone/>
            </a:pPr>
            <a:r>
              <a:rPr lang="hr-HR" altLang="sr-Latn-RS" sz="2000" dirty="0"/>
              <a:t>b) dva jezična izraza u kojem je jedan izraz nužan za interpretaciju drugoga, ali ne i obrnuto</a:t>
            </a:r>
          </a:p>
          <a:p>
            <a:pPr marL="425450" indent="-342900"/>
            <a:r>
              <a:rPr lang="hr-HR" altLang="sr-Latn-RS" sz="2000" dirty="0"/>
              <a:t>tipovi referencije: </a:t>
            </a:r>
          </a:p>
          <a:p>
            <a:pPr marL="708025" lvl="1" indent="-304800">
              <a:buClr>
                <a:srgbClr val="E33B0D"/>
              </a:buClr>
              <a:buFont typeface="Verdana" pitchFamily="34" charset="0"/>
              <a:buAutoNum type="arabicPeriod"/>
            </a:pPr>
            <a:r>
              <a:rPr lang="hr-HR" altLang="sr-Latn-RS" sz="2000" i="1" dirty="0" err="1">
                <a:solidFill>
                  <a:srgbClr val="FF0000"/>
                </a:solidFill>
              </a:rPr>
              <a:t>koreferencija</a:t>
            </a:r>
            <a:r>
              <a:rPr lang="hr-HR" altLang="sr-Latn-RS" sz="2000" i="1" dirty="0">
                <a:solidFill>
                  <a:srgbClr val="FF0000"/>
                </a:solidFill>
              </a:rPr>
              <a:t> </a:t>
            </a:r>
          </a:p>
          <a:p>
            <a:pPr marL="708025" lvl="1" indent="-304800">
              <a:buClr>
                <a:srgbClr val="E33B0D"/>
              </a:buClr>
              <a:buFont typeface="Verdana" pitchFamily="34" charset="0"/>
              <a:buAutoNum type="arabicPeriod"/>
            </a:pPr>
            <a:r>
              <a:rPr lang="hr-HR" altLang="sr-Latn-RS" sz="2000" i="1" dirty="0" err="1">
                <a:solidFill>
                  <a:srgbClr val="FF0000"/>
                </a:solidFill>
              </a:rPr>
              <a:t>endofora</a:t>
            </a:r>
            <a:r>
              <a:rPr lang="hr-HR" altLang="sr-Latn-RS" sz="2000" i="1" dirty="0">
                <a:solidFill>
                  <a:srgbClr val="FF0000"/>
                </a:solidFill>
              </a:rPr>
              <a:t> (anafora i katafora)</a:t>
            </a:r>
          </a:p>
          <a:p>
            <a:pPr marL="708025" lvl="1" indent="-304800">
              <a:buClr>
                <a:srgbClr val="E33B0D"/>
              </a:buClr>
              <a:buFont typeface="Verdana" pitchFamily="34" charset="0"/>
              <a:buAutoNum type="arabicPeriod"/>
            </a:pPr>
            <a:r>
              <a:rPr lang="hr-HR" altLang="sr-Latn-RS" sz="2000" i="1" dirty="0" err="1">
                <a:solidFill>
                  <a:srgbClr val="FF0000"/>
                </a:solidFill>
              </a:rPr>
              <a:t>egzofora</a:t>
            </a:r>
            <a:r>
              <a:rPr lang="hr-HR" altLang="sr-Latn-RS" sz="2000" i="1" dirty="0">
                <a:solidFill>
                  <a:srgbClr val="FF0000"/>
                </a:solidFill>
              </a:rPr>
              <a:t> (</a:t>
            </a:r>
            <a:r>
              <a:rPr lang="hr-HR" altLang="sr-Latn-RS" sz="2000" i="1" dirty="0" err="1">
                <a:solidFill>
                  <a:srgbClr val="FF0000"/>
                </a:solidFill>
              </a:rPr>
              <a:t>deikcija</a:t>
            </a:r>
            <a:r>
              <a:rPr lang="hr-HR" altLang="sr-Latn-RS" sz="2000" i="1" dirty="0">
                <a:solidFill>
                  <a:srgbClr val="FF0000"/>
                </a:solidFill>
              </a:rPr>
              <a:t> i </a:t>
            </a:r>
            <a:r>
              <a:rPr lang="hr-HR" altLang="sr-Latn-RS" sz="2000" i="1" dirty="0" err="1">
                <a:solidFill>
                  <a:srgbClr val="FF0000"/>
                </a:solidFill>
              </a:rPr>
              <a:t>homofora</a:t>
            </a:r>
            <a:r>
              <a:rPr lang="hr-HR" altLang="sr-Latn-RS" sz="2000" i="1" dirty="0" smtClean="0">
                <a:solidFill>
                  <a:srgbClr val="FF0000"/>
                </a:solidFill>
              </a:rPr>
              <a:t>)</a:t>
            </a:r>
          </a:p>
          <a:p>
            <a:pPr marL="403225" lvl="1" indent="0">
              <a:buClr>
                <a:srgbClr val="E33B0D"/>
              </a:buClr>
              <a:buNone/>
            </a:pPr>
            <a:endParaRPr lang="hr-HR" altLang="sr-Latn-RS" sz="2000" i="1" dirty="0">
              <a:solidFill>
                <a:srgbClr val="FF0000"/>
              </a:solidFill>
            </a:endParaRPr>
          </a:p>
          <a:p>
            <a:r>
              <a:rPr lang="hr-HR" altLang="sr-Latn-RS" sz="2000" dirty="0">
                <a:solidFill>
                  <a:srgbClr val="FF0000"/>
                </a:solidFill>
              </a:rPr>
              <a:t>ELIPSA, LEKSIČKA KOHEZIJA, KONEKTORSKA KOHEZIJA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2655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Zaključak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35100" y="1196752"/>
            <a:ext cx="7499350" cy="505164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r-HR" altLang="sr-Latn-RS" sz="2000" dirty="0" smtClean="0"/>
              <a:t>analiza teksta </a:t>
            </a:r>
            <a:r>
              <a:rPr lang="hr-HR" altLang="sr-Latn-RS" sz="2000" dirty="0"/>
              <a:t>uvijek je </a:t>
            </a:r>
            <a:r>
              <a:rPr lang="hr-HR" altLang="sr-Latn-RS" sz="2000" dirty="0" err="1"/>
              <a:t>kontekstualizirana</a:t>
            </a:r>
            <a:r>
              <a:rPr lang="hr-HR" altLang="sr-Latn-RS" sz="2000" dirty="0"/>
              <a:t>; uzima u obzir lingvistički i </a:t>
            </a:r>
            <a:r>
              <a:rPr lang="hr-HR" altLang="sr-Latn-RS" sz="2000" dirty="0" err="1"/>
              <a:t>izvanlingvistički</a:t>
            </a:r>
            <a:r>
              <a:rPr lang="hr-HR" altLang="sr-Latn-RS" sz="2000" dirty="0"/>
              <a:t> kontekst (situacijski, socijalni, kognitivni, društveni, kulturni</a:t>
            </a:r>
            <a:r>
              <a:rPr lang="hr-HR" altLang="sr-Latn-RS" sz="2000" dirty="0" smtClean="0"/>
              <a:t>…); treba je promatrati </a:t>
            </a:r>
            <a:r>
              <a:rPr lang="hr-HR" altLang="sr-Latn-RS" sz="2000" dirty="0"/>
              <a:t>u okviru deskriptivnoga, eksplanatornoga i </a:t>
            </a:r>
            <a:r>
              <a:rPr lang="hr-HR" altLang="sr-Latn-RS" sz="2000" dirty="0" smtClean="0"/>
              <a:t>interpretativnoga</a:t>
            </a:r>
          </a:p>
          <a:p>
            <a:pPr marL="82550" indent="0">
              <a:spcBef>
                <a:spcPts val="0"/>
              </a:spcBef>
              <a:buNone/>
            </a:pPr>
            <a:endParaRPr lang="hr-HR" altLang="sr-Latn-RS" sz="1200" dirty="0"/>
          </a:p>
          <a:p>
            <a:pPr>
              <a:spcBef>
                <a:spcPts val="0"/>
              </a:spcBef>
            </a:pPr>
            <a:r>
              <a:rPr lang="hr-HR" altLang="sr-Latn-RS" sz="2000" dirty="0" smtClean="0"/>
              <a:t>tekstura romana </a:t>
            </a:r>
            <a:r>
              <a:rPr lang="hr-HR" altLang="sr-Latn-RS" sz="2000" i="1" dirty="0" smtClean="0"/>
              <a:t>Prokleta avlija:</a:t>
            </a:r>
            <a:r>
              <a:rPr lang="hr-HR" altLang="sr-Latn-RS" sz="2000" i="1" dirty="0" smtClean="0"/>
              <a:t> </a:t>
            </a:r>
            <a:r>
              <a:rPr lang="hr-HR" sz="2000" dirty="0" smtClean="0"/>
              <a:t>sklad </a:t>
            </a:r>
            <a:r>
              <a:rPr lang="hr-HR" sz="2000" dirty="0"/>
              <a:t>i zgusnutost konstrukcije, kratke i jasne </a:t>
            </a:r>
            <a:r>
              <a:rPr lang="hr-HR" sz="2000" dirty="0" smtClean="0"/>
              <a:t>rečenice (ritmičko pripovijedanje poput rada tkalačkoga stana), slojevitosti </a:t>
            </a:r>
            <a:r>
              <a:rPr lang="hr-HR" sz="2000" dirty="0"/>
              <a:t>značenja i bogatstva </a:t>
            </a:r>
            <a:r>
              <a:rPr lang="hr-HR" sz="2000" dirty="0" smtClean="0"/>
              <a:t>podteksta; minimum </a:t>
            </a:r>
            <a:r>
              <a:rPr lang="hr-HR" sz="2000" dirty="0"/>
              <a:t>tekstualne mase &gt; maksimalan stilistički i estetski </a:t>
            </a:r>
            <a:r>
              <a:rPr lang="hr-HR" sz="2000" dirty="0" smtClean="0"/>
              <a:t>učinak</a:t>
            </a:r>
          </a:p>
          <a:p>
            <a:pPr marL="82550" indent="0">
              <a:spcBef>
                <a:spcPts val="0"/>
              </a:spcBef>
              <a:buNone/>
            </a:pPr>
            <a:endParaRPr lang="hr-HR" sz="1200" dirty="0" smtClean="0"/>
          </a:p>
          <a:p>
            <a:pPr>
              <a:spcBef>
                <a:spcPts val="0"/>
              </a:spcBef>
            </a:pPr>
            <a:r>
              <a:rPr lang="hr-HR" sz="2000" dirty="0" err="1" smtClean="0"/>
              <a:t>makrostrukturalna</a:t>
            </a:r>
            <a:r>
              <a:rPr lang="hr-HR" sz="2000" dirty="0" smtClean="0"/>
              <a:t> organizacijska načela pripovjednih tekstova </a:t>
            </a:r>
            <a:r>
              <a:rPr lang="hr-HR" sz="2000" dirty="0" err="1" smtClean="0"/>
              <a:t>vs</a:t>
            </a:r>
            <a:r>
              <a:rPr lang="hr-HR" sz="2000" dirty="0" smtClean="0"/>
              <a:t>. </a:t>
            </a:r>
            <a:r>
              <a:rPr lang="hr-HR" sz="2000" dirty="0" err="1" smtClean="0"/>
              <a:t>mikrostrukturalnih</a:t>
            </a:r>
            <a:r>
              <a:rPr lang="hr-HR" sz="2000" dirty="0" smtClean="0"/>
              <a:t> organizacijskih načela </a:t>
            </a:r>
          </a:p>
          <a:p>
            <a:pPr marL="82550" indent="0">
              <a:spcBef>
                <a:spcPts val="0"/>
              </a:spcBef>
              <a:buNone/>
            </a:pPr>
            <a:endParaRPr lang="hr-HR" sz="1200" dirty="0" smtClean="0"/>
          </a:p>
          <a:p>
            <a:pPr>
              <a:spcBef>
                <a:spcPts val="0"/>
              </a:spcBef>
            </a:pPr>
            <a:r>
              <a:rPr lang="hr-HR" sz="2000" dirty="0" smtClean="0"/>
              <a:t>narativna struktura: linearni </a:t>
            </a:r>
            <a:r>
              <a:rPr lang="hr-HR" sz="2000" dirty="0"/>
              <a:t>oblik </a:t>
            </a:r>
            <a:r>
              <a:rPr lang="hr-HR" sz="2000" dirty="0" smtClean="0"/>
              <a:t>pripovijedanja (lanac </a:t>
            </a:r>
            <a:r>
              <a:rPr lang="hr-HR" sz="2000" dirty="0"/>
              <a:t>ispripovijedanih sudbina</a:t>
            </a:r>
            <a:r>
              <a:rPr lang="hr-HR" sz="2000" dirty="0" smtClean="0"/>
              <a:t>)</a:t>
            </a:r>
          </a:p>
          <a:p>
            <a:pPr marL="82550" indent="0">
              <a:spcBef>
                <a:spcPts val="0"/>
              </a:spcBef>
              <a:buNone/>
            </a:pPr>
            <a:endParaRPr lang="hr-HR" sz="1200" dirty="0"/>
          </a:p>
          <a:p>
            <a:pPr>
              <a:spcBef>
                <a:spcPts val="0"/>
              </a:spcBef>
            </a:pPr>
            <a:r>
              <a:rPr lang="hr-HR" altLang="sr-Latn-RS" sz="2000" dirty="0" smtClean="0"/>
              <a:t>Andrić </a:t>
            </a:r>
            <a:r>
              <a:rPr lang="hr-HR" altLang="sr-Latn-RS" sz="2000" dirty="0"/>
              <a:t>tvori teksturu teksta tako da povezuje rečenice, odlomke i poglavlja </a:t>
            </a:r>
            <a:r>
              <a:rPr lang="hr-HR" altLang="sr-Latn-RS" sz="2000" dirty="0" smtClean="0"/>
              <a:t>pričom kao </a:t>
            </a:r>
            <a:r>
              <a:rPr lang="hr-HR" altLang="sr-Latn-RS" sz="2000" dirty="0" err="1" smtClean="0"/>
              <a:t>lajtmotivom</a:t>
            </a:r>
            <a:r>
              <a:rPr lang="hr-HR" altLang="sr-Latn-RS" sz="2000" dirty="0" smtClean="0"/>
              <a:t> u </a:t>
            </a:r>
            <a:r>
              <a:rPr lang="hr-HR" altLang="sr-Latn-RS" sz="2000" dirty="0"/>
              <a:t>semantički povezane nizove – </a:t>
            </a:r>
            <a:r>
              <a:rPr lang="hr-HR" altLang="sr-Latn-RS" sz="2000" dirty="0" smtClean="0"/>
              <a:t>iskaze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094708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Građan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2490</TotalTime>
  <Words>548</Words>
  <Application>Microsoft Office PowerPoint</Application>
  <PresentationFormat>Prikaz na zaslonu (4:3)</PresentationFormat>
  <Paragraphs>81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3" baseType="lpstr">
      <vt:lpstr>Solsticij</vt:lpstr>
      <vt:lpstr>Clip</vt:lpstr>
      <vt:lpstr>       Doc. dr. sc. Tamara Gazdić-Alerić Doc. dr. sc. Marko Alerić Sveučilište u Zagrebu Hrvatska </vt:lpstr>
      <vt:lpstr>Terminološko određenje pojmova tekst i diskurs</vt:lpstr>
      <vt:lpstr>PowerPointova prezentacija</vt:lpstr>
      <vt:lpstr>Narativna struktura</vt:lpstr>
      <vt:lpstr>PowerPointova prezentacija</vt:lpstr>
      <vt:lpstr>Sedam standarda tekstualnosti ili konstitutivnih principa teksta (de Beaugrande i Dressler,1981)   </vt:lpstr>
      <vt:lpstr>Kohezija</vt:lpstr>
      <vt:lpstr>PowerPointova prezentacija</vt:lpstr>
      <vt:lpstr>Zaključak</vt:lpstr>
      <vt:lpstr>Zaključak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Govor tijela</dc:title>
  <dc:creator>Kristina</dc:creator>
  <cp:lastModifiedBy>DELL</cp:lastModifiedBy>
  <cp:revision>245</cp:revision>
  <cp:lastPrinted>2013-10-03T13:56:06Z</cp:lastPrinted>
  <dcterms:created xsi:type="dcterms:W3CDTF">2010-12-13T20:06:22Z</dcterms:created>
  <dcterms:modified xsi:type="dcterms:W3CDTF">2014-09-22T21:14:22Z</dcterms:modified>
</cp:coreProperties>
</file>