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601C4-DFBF-4E81-AA76-5449EBC619FC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0FEC9-13D2-4788-9A87-CEBCB13308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54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1371599"/>
          </a:xfrm>
        </p:spPr>
        <p:txBody>
          <a:bodyPr>
            <a:normAutofit/>
          </a:bodyPr>
          <a:lstStyle/>
          <a:p>
            <a:pPr algn="ctr"/>
            <a:r>
              <a:rPr lang="sr-Cyrl-RS" sz="2400" dirty="0" smtClean="0">
                <a:solidFill>
                  <a:schemeClr val="tx1"/>
                </a:solidFill>
              </a:rPr>
              <a:t>Мирјана Детелић</a:t>
            </a:r>
            <a:br>
              <a:rPr lang="sr-Cyrl-RS" sz="2400" dirty="0" smtClean="0">
                <a:solidFill>
                  <a:schemeClr val="tx1"/>
                </a:solidFill>
              </a:rPr>
            </a:br>
            <a:r>
              <a:rPr lang="sr-Cyrl-RS" sz="2400" dirty="0" smtClean="0">
                <a:solidFill>
                  <a:schemeClr val="tx1"/>
                </a:solidFill>
              </a:rPr>
              <a:t>Лидија Делић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839200" cy="2057400"/>
          </a:xfrm>
        </p:spPr>
        <p:txBody>
          <a:bodyPr>
            <a:normAutofit/>
          </a:bodyPr>
          <a:lstStyle/>
          <a:p>
            <a:pPr algn="ctr"/>
            <a:r>
              <a:rPr lang="sr-Cyrl-R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ЉУДИ У ЦРНОМ</a:t>
            </a:r>
            <a:r>
              <a:rPr lang="sr-Cyrl-R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 ЛИ ОСНОВА ДА СЕ МОТИВИ КРИВИЦЕ И ИСЛЕЂИВАЊА У </a:t>
            </a:r>
            <a:r>
              <a:rPr lang="sr-Cyrl-R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ПРОКЛЕТОЈ АВЛИЈИ</a:t>
            </a:r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ИВА АНДРИЋА ПОВЕЗУЈУ С ФОЛКЛОРОМ?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84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7696200" cy="55321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64816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7620000" cy="5029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91228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ТРАДИЦИОНАЛНА ОГРЕШЕЊА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6482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sr-Cyrl-RS" dirty="0">
                <a:cs typeface="Times New Roman" panose="02020603050405020304" pitchFamily="18" charset="0"/>
              </a:rPr>
              <a:t>„У Инђији тешко </a:t>
            </a:r>
            <a:r>
              <a:rPr lang="sr-Cyrl-RS" dirty="0" smtClean="0">
                <a:cs typeface="Times New Roman" panose="02020603050405020304" pitchFamily="18" charset="0"/>
              </a:rPr>
              <a:t>безакоње:</a:t>
            </a:r>
          </a:p>
          <a:p>
            <a:pPr marL="114300" indent="0">
              <a:buNone/>
            </a:pPr>
            <a:r>
              <a:rPr lang="sr-Cyrl-RS" dirty="0" smtClean="0">
                <a:cs typeface="Times New Roman" panose="02020603050405020304" pitchFamily="18" charset="0"/>
              </a:rPr>
              <a:t>Не </a:t>
            </a:r>
            <a:r>
              <a:rPr lang="sr-Cyrl-RS" dirty="0">
                <a:cs typeface="Times New Roman" panose="02020603050405020304" pitchFamily="18" charset="0"/>
              </a:rPr>
              <a:t>поштује млађи </a:t>
            </a:r>
            <a:r>
              <a:rPr lang="sr-Cyrl-RS" dirty="0" smtClean="0">
                <a:cs typeface="Times New Roman" panose="02020603050405020304" pitchFamily="18" charset="0"/>
              </a:rPr>
              <a:t>старијега,</a:t>
            </a:r>
          </a:p>
          <a:p>
            <a:pPr marL="114300" indent="0">
              <a:buNone/>
            </a:pPr>
            <a:r>
              <a:rPr lang="sr-Cyrl-RS" dirty="0" smtClean="0">
                <a:cs typeface="Times New Roman" panose="02020603050405020304" pitchFamily="18" charset="0"/>
              </a:rPr>
              <a:t>Не </a:t>
            </a:r>
            <a:r>
              <a:rPr lang="sr-Cyrl-RS" dirty="0">
                <a:cs typeface="Times New Roman" panose="02020603050405020304" pitchFamily="18" charset="0"/>
              </a:rPr>
              <a:t>слушају ђеца родитеља; </a:t>
            </a:r>
            <a:endParaRPr lang="sr-Cyrl-RS" dirty="0" smtClean="0"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sr-Cyrl-RS" dirty="0" smtClean="0">
                <a:cs typeface="Times New Roman" panose="02020603050405020304" pitchFamily="18" charset="0"/>
              </a:rPr>
              <a:t>Родитељи </a:t>
            </a:r>
            <a:r>
              <a:rPr lang="sr-Cyrl-RS" dirty="0">
                <a:cs typeface="Times New Roman" panose="02020603050405020304" pitchFamily="18" charset="0"/>
              </a:rPr>
              <a:t>пород </a:t>
            </a:r>
            <a:r>
              <a:rPr lang="sr-Cyrl-RS" dirty="0" smtClean="0">
                <a:cs typeface="Times New Roman" panose="02020603050405020304" pitchFamily="18" charset="0"/>
              </a:rPr>
              <a:t>погазили,</a:t>
            </a:r>
          </a:p>
          <a:p>
            <a:pPr marL="114300" indent="0">
              <a:buNone/>
            </a:pPr>
            <a:r>
              <a:rPr lang="sr-Cyrl-RS" dirty="0" smtClean="0">
                <a:cs typeface="Times New Roman" panose="02020603050405020304" pitchFamily="18" charset="0"/>
              </a:rPr>
              <a:t>Црн </a:t>
            </a:r>
            <a:r>
              <a:rPr lang="sr-Cyrl-RS" dirty="0">
                <a:cs typeface="Times New Roman" panose="02020603050405020304" pitchFamily="18" charset="0"/>
              </a:rPr>
              <a:t>им био образ на </a:t>
            </a:r>
            <a:r>
              <a:rPr lang="sr-Cyrl-RS" dirty="0" smtClean="0">
                <a:cs typeface="Times New Roman" panose="02020603050405020304" pitchFamily="18" charset="0"/>
              </a:rPr>
              <a:t>дивану</a:t>
            </a:r>
          </a:p>
          <a:p>
            <a:pPr marL="114300" indent="0">
              <a:buNone/>
            </a:pPr>
            <a:r>
              <a:rPr lang="sr-Cyrl-RS" dirty="0" smtClean="0">
                <a:cs typeface="Times New Roman" panose="02020603050405020304" pitchFamily="18" charset="0"/>
              </a:rPr>
              <a:t>Пред </a:t>
            </a:r>
            <a:r>
              <a:rPr lang="sr-Cyrl-RS" dirty="0">
                <a:cs typeface="Times New Roman" panose="02020603050405020304" pitchFamily="18" charset="0"/>
              </a:rPr>
              <a:t>самијем Богом </a:t>
            </a:r>
            <a:r>
              <a:rPr lang="sr-Cyrl-RS" dirty="0" smtClean="0">
                <a:cs typeface="Times New Roman" panose="02020603050405020304" pitchFamily="18" charset="0"/>
              </a:rPr>
              <a:t>истинијем!</a:t>
            </a:r>
          </a:p>
          <a:p>
            <a:pPr marL="114300" indent="0">
              <a:buNone/>
            </a:pPr>
            <a:r>
              <a:rPr lang="sr-Cyrl-RS" dirty="0" smtClean="0">
                <a:cs typeface="Times New Roman" panose="02020603050405020304" pitchFamily="18" charset="0"/>
              </a:rPr>
              <a:t>Кум </a:t>
            </a:r>
            <a:r>
              <a:rPr lang="sr-Cyrl-RS" dirty="0">
                <a:cs typeface="Times New Roman" panose="02020603050405020304" pitchFamily="18" charset="0"/>
              </a:rPr>
              <a:t>свог кума на судове </a:t>
            </a:r>
            <a:r>
              <a:rPr lang="sr-Cyrl-RS" dirty="0" smtClean="0">
                <a:cs typeface="Times New Roman" panose="02020603050405020304" pitchFamily="18" charset="0"/>
              </a:rPr>
              <a:t>ћера,</a:t>
            </a:r>
          </a:p>
          <a:p>
            <a:pPr marL="114300" indent="0">
              <a:buNone/>
            </a:pPr>
            <a:r>
              <a:rPr lang="sr-Cyrl-RS" dirty="0" smtClean="0">
                <a:cs typeface="Times New Roman" panose="02020603050405020304" pitchFamily="18" charset="0"/>
              </a:rPr>
              <a:t>И </a:t>
            </a:r>
            <a:r>
              <a:rPr lang="sr-Cyrl-RS" dirty="0">
                <a:cs typeface="Times New Roman" panose="02020603050405020304" pitchFamily="18" charset="0"/>
              </a:rPr>
              <a:t>доведе лажљиве </a:t>
            </a:r>
            <a:r>
              <a:rPr lang="sr-Cyrl-RS" dirty="0" smtClean="0">
                <a:cs typeface="Times New Roman" panose="02020603050405020304" pitchFamily="18" charset="0"/>
              </a:rPr>
              <a:t>свједоке</a:t>
            </a:r>
          </a:p>
          <a:p>
            <a:pPr marL="114300" indent="0">
              <a:buNone/>
            </a:pPr>
            <a:r>
              <a:rPr lang="sr-Cyrl-RS" dirty="0" smtClean="0">
                <a:cs typeface="Times New Roman" panose="02020603050405020304" pitchFamily="18" charset="0"/>
              </a:rPr>
              <a:t>И </a:t>
            </a:r>
            <a:r>
              <a:rPr lang="sr-Cyrl-RS" dirty="0">
                <a:cs typeface="Times New Roman" panose="02020603050405020304" pitchFamily="18" charset="0"/>
              </a:rPr>
              <a:t>без вјере и без чисте </a:t>
            </a:r>
            <a:r>
              <a:rPr lang="sr-Cyrl-RS" dirty="0" smtClean="0">
                <a:cs typeface="Times New Roman" panose="02020603050405020304" pitchFamily="18" charset="0"/>
              </a:rPr>
              <a:t>душе, </a:t>
            </a:r>
          </a:p>
          <a:p>
            <a:pPr marL="114300" indent="0">
              <a:buNone/>
            </a:pPr>
            <a:r>
              <a:rPr lang="sr-Cyrl-RS" dirty="0" smtClean="0">
                <a:cs typeface="Times New Roman" panose="02020603050405020304" pitchFamily="18" charset="0"/>
              </a:rPr>
              <a:t>А </a:t>
            </a:r>
            <a:r>
              <a:rPr lang="sr-Cyrl-RS" dirty="0">
                <a:cs typeface="Times New Roman" panose="02020603050405020304" pitchFamily="18" charset="0"/>
              </a:rPr>
              <a:t>брат брата на мејдан </a:t>
            </a:r>
            <a:r>
              <a:rPr lang="sr-Cyrl-RS" dirty="0" smtClean="0">
                <a:cs typeface="Times New Roman" panose="02020603050405020304" pitchFamily="18" charset="0"/>
              </a:rPr>
              <a:t>зазива;</a:t>
            </a:r>
          </a:p>
          <a:p>
            <a:pPr marL="114300" indent="0">
              <a:buNone/>
            </a:pPr>
            <a:r>
              <a:rPr lang="sr-Cyrl-RS" dirty="0" smtClean="0">
                <a:cs typeface="Times New Roman" panose="02020603050405020304" pitchFamily="18" charset="0"/>
              </a:rPr>
              <a:t>Ђевер </a:t>
            </a:r>
            <a:r>
              <a:rPr lang="sr-Cyrl-RS" dirty="0">
                <a:cs typeface="Times New Roman" panose="02020603050405020304" pitchFamily="18" charset="0"/>
              </a:rPr>
              <a:t>снаси о срамоти </a:t>
            </a:r>
            <a:r>
              <a:rPr lang="sr-Cyrl-RS" dirty="0" smtClean="0">
                <a:cs typeface="Times New Roman" panose="02020603050405020304" pitchFamily="18" charset="0"/>
              </a:rPr>
              <a:t>ради,</a:t>
            </a:r>
          </a:p>
          <a:p>
            <a:pPr marL="114300" indent="0">
              <a:buNone/>
            </a:pPr>
            <a:r>
              <a:rPr lang="sr-Cyrl-RS" dirty="0">
                <a:cs typeface="Times New Roman" panose="02020603050405020304" pitchFamily="18" charset="0"/>
              </a:rPr>
              <a:t>А брат сестру сестром не </a:t>
            </a:r>
            <a:r>
              <a:rPr lang="sr-Cyrl-RS" dirty="0" smtClean="0">
                <a:cs typeface="Times New Roman" panose="02020603050405020304" pitchFamily="18" charset="0"/>
              </a:rPr>
              <a:t>дозива.” </a:t>
            </a:r>
            <a:r>
              <a:rPr lang="sr-Cyrl-RS" dirty="0">
                <a:cs typeface="Times New Roman" panose="02020603050405020304" pitchFamily="18" charset="0"/>
              </a:rPr>
              <a:t>(Вук II, </a:t>
            </a:r>
            <a:r>
              <a:rPr lang="sr-Cyrl-RS" dirty="0" smtClean="0">
                <a:cs typeface="Times New Roman" panose="02020603050405020304" pitchFamily="18" charset="0"/>
              </a:rPr>
              <a:t>1)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57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620000" cy="838200"/>
          </a:xfrm>
        </p:spPr>
        <p:txBody>
          <a:bodyPr/>
          <a:lstStyle/>
          <a:p>
            <a:pPr algn="ctr"/>
            <a:r>
              <a:rPr lang="sr-Cyrl-RS" sz="2800" dirty="0" smtClean="0"/>
              <a:t>СТАРИ ВУЈАДИН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620000" cy="4343400"/>
          </a:xfrm>
        </p:spPr>
        <p:txBody>
          <a:bodyPr anchor="ctr">
            <a:normAutofit/>
          </a:bodyPr>
          <a:lstStyle/>
          <a:p>
            <a:pPr marL="114300" indent="0">
              <a:buNone/>
            </a:pPr>
            <a:r>
              <a:rPr lang="sr-Cyrl-RS" dirty="0"/>
              <a:t>„Тавноваше три бијела дана,</a:t>
            </a:r>
            <a:endParaRPr lang="en-US" dirty="0"/>
          </a:p>
          <a:p>
            <a:pPr marL="114300" indent="0">
              <a:buNone/>
            </a:pPr>
            <a:r>
              <a:rPr lang="sr-Cyrl-RS" dirty="0"/>
              <a:t>Док су Турци вијећ’ вијећали</a:t>
            </a:r>
            <a:endParaRPr lang="en-US" dirty="0"/>
          </a:p>
          <a:p>
            <a:pPr marL="114300" indent="0">
              <a:buNone/>
            </a:pPr>
            <a:r>
              <a:rPr lang="sr-Cyrl-RS" dirty="0"/>
              <a:t>Како ће их бити и мучити;</a:t>
            </a:r>
            <a:endParaRPr lang="en-US" dirty="0"/>
          </a:p>
          <a:p>
            <a:pPr marL="114300" indent="0">
              <a:buNone/>
            </a:pPr>
            <a:r>
              <a:rPr lang="sr-Cyrl-RS" dirty="0"/>
              <a:t>Кад прођоше три бијела дана,</a:t>
            </a:r>
            <a:endParaRPr lang="en-US" dirty="0"/>
          </a:p>
          <a:p>
            <a:pPr marL="114300" indent="0">
              <a:buNone/>
            </a:pPr>
            <a:r>
              <a:rPr lang="sr-Cyrl-RS" dirty="0"/>
              <a:t>Изведоше старог Вујадина,</a:t>
            </a:r>
            <a:endParaRPr lang="en-US" dirty="0"/>
          </a:p>
          <a:p>
            <a:pPr marL="114300" indent="0">
              <a:buNone/>
            </a:pPr>
            <a:r>
              <a:rPr lang="sr-Cyrl-RS" dirty="0"/>
              <a:t>Пребише му и ноге и руке;</a:t>
            </a:r>
            <a:endParaRPr lang="en-US" dirty="0"/>
          </a:p>
          <a:p>
            <a:pPr marL="114300" indent="0">
              <a:buNone/>
            </a:pPr>
            <a:r>
              <a:rPr lang="sr-Cyrl-RS" dirty="0"/>
              <a:t>Кад стадоше очи вадит’ чарне,</a:t>
            </a:r>
            <a:endParaRPr lang="en-US" dirty="0"/>
          </a:p>
          <a:p>
            <a:pPr marL="114300" indent="0">
              <a:buNone/>
            </a:pPr>
            <a:r>
              <a:rPr lang="sr-Cyrl-RS" dirty="0"/>
              <a:t>Говоре му Турци Лијевњани</a:t>
            </a:r>
            <a:r>
              <a:rPr lang="sr-Cyrl-RS" dirty="0" smtClean="0"/>
              <a:t>:</a:t>
            </a:r>
          </a:p>
          <a:p>
            <a:pPr marL="114300" indent="0">
              <a:buNone/>
            </a:pPr>
            <a:r>
              <a:rPr lang="sr-Cyrl-RS" dirty="0"/>
              <a:t>`Казуј, курво, стари Вујадине:</a:t>
            </a:r>
            <a:endParaRPr lang="en-US" dirty="0"/>
          </a:p>
          <a:p>
            <a:pPr marL="114300" indent="0">
              <a:buNone/>
            </a:pPr>
            <a:r>
              <a:rPr lang="sr-Cyrl-RS" dirty="0"/>
              <a:t>Казуј, курво, дружину </a:t>
            </a:r>
            <a:r>
              <a:rPr lang="sr-Cyrl-RS" smtClean="0"/>
              <a:t>осталу</a:t>
            </a:r>
            <a:r>
              <a:rPr lang="sr-Cyrl-RS" smtClean="0"/>
              <a:t>!`“  </a:t>
            </a:r>
            <a:r>
              <a:rPr lang="sr-Cyrl-RS" dirty="0" smtClean="0"/>
              <a:t>(</a:t>
            </a:r>
            <a:r>
              <a:rPr lang="sr-Cyrl-RS" dirty="0"/>
              <a:t>Вук III, </a:t>
            </a:r>
            <a:r>
              <a:rPr lang="sr-Cyrl-RS" dirty="0" smtClean="0"/>
              <a:t>50)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765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8153400" cy="3429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49985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3200" dirty="0" smtClean="0"/>
              <a:t>ПРЕУЗИМАЊЕ ЦАРЕВИНЕ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536192"/>
            <a:ext cx="4114800" cy="4590288"/>
          </a:xfrm>
        </p:spPr>
        <p:txBody>
          <a:bodyPr anchor="ctr">
            <a:normAutofit fontScale="77500" lnSpcReduction="20000"/>
          </a:bodyPr>
          <a:lstStyle/>
          <a:p>
            <a:pPr marL="114300" indent="0">
              <a:buNone/>
            </a:pPr>
            <a:r>
              <a:rPr lang="sr-Cyrl-RS" dirty="0"/>
              <a:t>Седи Јана између планина</a:t>
            </a:r>
            <a:endParaRPr lang="en-US" dirty="0"/>
          </a:p>
          <a:p>
            <a:pPr marL="114300" indent="0">
              <a:buNone/>
            </a:pPr>
            <a:r>
              <a:rPr lang="sr-Cyrl-RS" dirty="0"/>
              <a:t>Те колеба лудога Дејана.</a:t>
            </a:r>
            <a:endParaRPr lang="en-US" dirty="0"/>
          </a:p>
          <a:p>
            <a:pPr marL="114300" indent="0">
              <a:buNone/>
            </a:pPr>
            <a:r>
              <a:rPr lang="sr-Cyrl-RS" dirty="0"/>
              <a:t>Нина, нина мој луди Дејане</a:t>
            </a:r>
            <a:endParaRPr lang="en-US" dirty="0"/>
          </a:p>
          <a:p>
            <a:pPr marL="114300" indent="0">
              <a:buNone/>
            </a:pPr>
            <a:r>
              <a:rPr lang="sr-Latn-CS" dirty="0"/>
              <a:t>Да би мајке голем порастао</a:t>
            </a:r>
            <a:r>
              <a:rPr lang="sr-Cyrl-RS" dirty="0"/>
              <a:t>,</a:t>
            </a:r>
            <a:endParaRPr lang="en-US" dirty="0"/>
          </a:p>
          <a:p>
            <a:pPr marL="114300" indent="0">
              <a:buNone/>
            </a:pPr>
            <a:r>
              <a:rPr lang="sr-Latn-CS" i="1" dirty="0"/>
              <a:t>Да би цару царство пре</a:t>
            </a:r>
            <a:r>
              <a:rPr lang="sr-Cyrl-RS" i="1" dirty="0"/>
              <a:t>д</a:t>
            </a:r>
            <a:r>
              <a:rPr lang="sr-Latn-CS" i="1" dirty="0"/>
              <a:t>узео</a:t>
            </a:r>
            <a:r>
              <a:rPr lang="sr-Cyrl-RS" dirty="0"/>
              <a:t>.</a:t>
            </a:r>
            <a:endParaRPr lang="en-US" dirty="0"/>
          </a:p>
          <a:p>
            <a:pPr marL="114300" indent="0">
              <a:buNone/>
            </a:pPr>
            <a:r>
              <a:rPr lang="sr-Cyrl-RS" i="1" dirty="0"/>
              <a:t>Да би цару на столу седио</a:t>
            </a:r>
            <a:r>
              <a:rPr lang="sr-Cyrl-RS" dirty="0"/>
              <a:t>,</a:t>
            </a:r>
            <a:endParaRPr lang="en-US" dirty="0"/>
          </a:p>
          <a:p>
            <a:pPr marL="114300" indent="0">
              <a:buNone/>
            </a:pPr>
            <a:r>
              <a:rPr lang="sr-Latn-CS" dirty="0"/>
              <a:t>А царици на скуте сед</a:t>
            </a:r>
            <a:r>
              <a:rPr lang="sr-Cyrl-RS" dirty="0"/>
              <a:t>ио.</a:t>
            </a:r>
            <a:endParaRPr lang="en-US" dirty="0"/>
          </a:p>
          <a:p>
            <a:pPr marL="114300" indent="0">
              <a:buNone/>
            </a:pPr>
            <a:r>
              <a:rPr lang="sr-Cyrl-RS" b="1" dirty="0"/>
              <a:t>Реч од речи до цара се чуло</a:t>
            </a:r>
            <a:r>
              <a:rPr lang="sr-Cyrl-RS" dirty="0"/>
              <a:t>,</a:t>
            </a:r>
            <a:endParaRPr lang="en-US" dirty="0"/>
          </a:p>
          <a:p>
            <a:pPr marL="114300" indent="0">
              <a:buNone/>
            </a:pPr>
            <a:r>
              <a:rPr lang="sr-Cyrl-RS" i="1" dirty="0"/>
              <a:t>Цар ми прати </a:t>
            </a:r>
            <a:r>
              <a:rPr lang="sr-Latn-CS" i="1" dirty="0"/>
              <a:t>т</a:t>
            </a:r>
            <a:r>
              <a:rPr lang="sr-Cyrl-RS" i="1" dirty="0"/>
              <a:t>`</a:t>
            </a:r>
            <a:r>
              <a:rPr lang="sr-Latn-CS" i="1" dirty="0"/>
              <a:t>мне капиџије</a:t>
            </a:r>
            <a:r>
              <a:rPr lang="sr-Latn-CS" dirty="0"/>
              <a:t>:</a:t>
            </a:r>
            <a:endParaRPr lang="en-US" dirty="0"/>
          </a:p>
          <a:p>
            <a:pPr marL="114300" indent="0">
              <a:buNone/>
            </a:pPr>
            <a:r>
              <a:rPr lang="sr-Cyrl-RS" dirty="0"/>
              <a:t>Ид`те међу високе планине,</a:t>
            </a:r>
            <a:endParaRPr lang="en-US" dirty="0"/>
          </a:p>
          <a:p>
            <a:pPr marL="114300" indent="0">
              <a:buNone/>
            </a:pPr>
            <a:r>
              <a:rPr lang="sr-Cyrl-RS" dirty="0"/>
              <a:t>Уватите лудога Дејана,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67200" y="1524000"/>
            <a:ext cx="3962400" cy="4590288"/>
          </a:xfrm>
        </p:spPr>
        <p:txBody>
          <a:bodyPr anchor="ctr">
            <a:normAutofit fontScale="77500" lnSpcReduction="20000"/>
          </a:bodyPr>
          <a:lstStyle/>
          <a:p>
            <a:pPr marL="114300" indent="0">
              <a:buNone/>
            </a:pPr>
            <a:r>
              <a:rPr lang="sr-Cyrl-RS" dirty="0"/>
              <a:t>Ни га </a:t>
            </a:r>
            <a:r>
              <a:rPr lang="sr-Cyrl-RS" dirty="0" smtClean="0"/>
              <a:t>бите</a:t>
            </a:r>
            <a:r>
              <a:rPr lang="sr-Cyrl-RS" dirty="0"/>
              <a:t>, ни га па мучите,</a:t>
            </a:r>
            <a:endParaRPr lang="en-US" dirty="0"/>
          </a:p>
          <a:p>
            <a:pPr marL="114300" indent="0">
              <a:buNone/>
            </a:pPr>
            <a:r>
              <a:rPr lang="sr-Cyrl-RS" dirty="0"/>
              <a:t>Вежите му руке наопако,</a:t>
            </a:r>
            <a:endParaRPr lang="en-US" dirty="0"/>
          </a:p>
          <a:p>
            <a:pPr marL="114300" indent="0">
              <a:buNone/>
            </a:pPr>
            <a:r>
              <a:rPr lang="sr-Cyrl-RS" dirty="0"/>
              <a:t>Довед`те га мени на дивану.</a:t>
            </a:r>
            <a:endParaRPr lang="en-US" dirty="0"/>
          </a:p>
          <a:p>
            <a:pPr marL="114300" indent="0">
              <a:buNone/>
            </a:pPr>
            <a:r>
              <a:rPr lang="sr-Cyrl-RS" i="1" dirty="0"/>
              <a:t>Отидоше</a:t>
            </a:r>
            <a:r>
              <a:rPr lang="sr-Cyrl-RS" dirty="0"/>
              <a:t> </a:t>
            </a:r>
            <a:r>
              <a:rPr lang="sr-Latn-CS" i="1" dirty="0"/>
              <a:t>т</a:t>
            </a:r>
            <a:r>
              <a:rPr lang="sr-Cyrl-RS" i="1" dirty="0"/>
              <a:t>`</a:t>
            </a:r>
            <a:r>
              <a:rPr lang="sr-Latn-CS" i="1" dirty="0"/>
              <a:t>мне капиџије</a:t>
            </a:r>
            <a:r>
              <a:rPr lang="sr-Cyrl-RS" dirty="0"/>
              <a:t>,</a:t>
            </a:r>
            <a:endParaRPr lang="en-US" dirty="0"/>
          </a:p>
          <a:p>
            <a:pPr marL="114300" indent="0">
              <a:buNone/>
            </a:pPr>
            <a:r>
              <a:rPr lang="sr-Cyrl-RS" dirty="0"/>
              <a:t>Отидоше помеђу планине,</a:t>
            </a:r>
            <a:endParaRPr lang="en-US" dirty="0"/>
          </a:p>
          <a:p>
            <a:pPr marL="114300" indent="0">
              <a:buNone/>
            </a:pPr>
            <a:r>
              <a:rPr lang="sr-Cyrl-RS" i="1" dirty="0"/>
              <a:t>Уватише лудога Дејана</a:t>
            </a:r>
            <a:r>
              <a:rPr lang="sr-Cyrl-RS" dirty="0"/>
              <a:t>.</a:t>
            </a:r>
            <a:endParaRPr lang="en-US" dirty="0"/>
          </a:p>
          <a:p>
            <a:pPr marL="114300" indent="0">
              <a:buNone/>
            </a:pPr>
            <a:r>
              <a:rPr lang="sr-Cyrl-RS" dirty="0"/>
              <a:t>Ни га </a:t>
            </a:r>
            <a:r>
              <a:rPr lang="sr-Cyrl-RS" dirty="0" smtClean="0"/>
              <a:t>бише</a:t>
            </a:r>
            <a:r>
              <a:rPr lang="sr-Cyrl-RS" dirty="0"/>
              <a:t>, ни га па мучише,</a:t>
            </a:r>
            <a:endParaRPr lang="en-US" dirty="0"/>
          </a:p>
          <a:p>
            <a:pPr marL="114300" indent="0">
              <a:buNone/>
            </a:pPr>
            <a:r>
              <a:rPr lang="sr-Cyrl-RS" dirty="0"/>
              <a:t>Везаше му руке наопако:</a:t>
            </a:r>
            <a:endParaRPr lang="en-US" dirty="0"/>
          </a:p>
          <a:p>
            <a:pPr marL="114300" indent="0">
              <a:buNone/>
            </a:pPr>
            <a:r>
              <a:rPr lang="sr-Cyrl-RS" dirty="0"/>
              <a:t>Доведоше цару на дивану.</a:t>
            </a:r>
            <a:endParaRPr lang="en-US" dirty="0"/>
          </a:p>
          <a:p>
            <a:pPr marL="114300" indent="0">
              <a:buNone/>
            </a:pPr>
            <a:r>
              <a:rPr lang="sr-Cyrl-RS" i="1" dirty="0"/>
              <a:t>Турише га у т`мну т`мницу</a:t>
            </a:r>
            <a:r>
              <a:rPr lang="sr-Cyrl-RS" dirty="0"/>
              <a:t>,</a:t>
            </a:r>
            <a:endParaRPr lang="en-US" dirty="0"/>
          </a:p>
          <a:p>
            <a:pPr marL="114300" indent="0">
              <a:buNone/>
            </a:pPr>
            <a:r>
              <a:rPr lang="sr-Cyrl-RS" i="1" dirty="0"/>
              <a:t>Т`мновао девет годин` дана</a:t>
            </a:r>
            <a:r>
              <a:rPr lang="sr-Cyrl-RS" dirty="0"/>
              <a:t>.</a:t>
            </a:r>
            <a:endParaRPr lang="en-US" dirty="0"/>
          </a:p>
          <a:p>
            <a:pPr marL="114300" indent="0">
              <a:buNone/>
            </a:pPr>
            <a:r>
              <a:rPr lang="sr-Cyrl-RS" dirty="0"/>
              <a:t>  </a:t>
            </a:r>
            <a:r>
              <a:rPr lang="sr-Cyrl-RS" dirty="0" smtClean="0"/>
              <a:t>              </a:t>
            </a:r>
            <a:r>
              <a:rPr lang="sr-Latn-CS" dirty="0" smtClean="0"/>
              <a:t>(</a:t>
            </a:r>
            <a:r>
              <a:rPr lang="sr-Latn-CS" dirty="0"/>
              <a:t>Я</a:t>
            </a:r>
            <a:r>
              <a:rPr lang="sr-Cyrl-RS" dirty="0"/>
              <a:t>стребов1886: </a:t>
            </a:r>
            <a:r>
              <a:rPr lang="sr-Latn-CS" dirty="0"/>
              <a:t>45</a:t>
            </a:r>
            <a:r>
              <a:rPr lang="sr-Cyrl-RS" dirty="0"/>
              <a:t>8</a:t>
            </a:r>
            <a:r>
              <a:rPr lang="sr-Latn-CS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040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685800"/>
            <a:ext cx="7620000" cy="1143000"/>
          </a:xfrm>
        </p:spPr>
        <p:txBody>
          <a:bodyPr/>
          <a:lstStyle/>
          <a:p>
            <a:pPr algn="ctr"/>
            <a:r>
              <a:rPr lang="sr-Cyrl-RS" sz="3600" dirty="0" smtClean="0"/>
              <a:t>РЕЧ ОД РЕЧИ, ДО ЦАРА СЕ ЧУЛО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09800"/>
            <a:ext cx="7620000" cy="4191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sr-Cyrl-RS" sz="2800" dirty="0" smtClean="0"/>
              <a:t>„Ви знате да реч ни кад је у најдубљој шуми изговорена не остаје на месту, а поготову кад се напише или чак другоме каже, као што сте ви по Смирни писали и говорили.“</a:t>
            </a:r>
          </a:p>
          <a:p>
            <a:pPr marL="114300" indent="0">
              <a:buNone/>
            </a:pPr>
            <a:r>
              <a:rPr lang="sr-Cyrl-RS" sz="2800" dirty="0" smtClean="0"/>
              <a:t>					</a:t>
            </a:r>
            <a:r>
              <a:rPr lang="sr-Cyrl-RS" sz="2800" i="1" dirty="0" smtClean="0"/>
              <a:t>Проклета авлија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5803146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73</TotalTime>
  <Words>361</Words>
  <Application>Microsoft Office PowerPoint</Application>
  <PresentationFormat>On-screen Show 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Adjacency</vt:lpstr>
      <vt:lpstr>Мирјана Детелић Лидија Делић</vt:lpstr>
      <vt:lpstr>PowerPoint Presentation</vt:lpstr>
      <vt:lpstr>PowerPoint Presentation</vt:lpstr>
      <vt:lpstr>ТРАДИЦИОНАЛНА ОГРЕШЕЊА</vt:lpstr>
      <vt:lpstr>СТАРИ ВУЈАДИН</vt:lpstr>
      <vt:lpstr>PowerPoint Presentation</vt:lpstr>
      <vt:lpstr>ПРЕУЗИМАЊЕ ЦАРЕВИНЕ</vt:lpstr>
      <vt:lpstr>РЕЧ ОД РЕЧИ, ДО ЦАРА СЕ ЧУЛО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Мирјана Детелић Лидија Делић</dc:title>
  <dc:creator>Lidija</dc:creator>
  <cp:lastModifiedBy>Lidija</cp:lastModifiedBy>
  <cp:revision>12</cp:revision>
  <dcterms:created xsi:type="dcterms:W3CDTF">2006-08-16T00:00:00Z</dcterms:created>
  <dcterms:modified xsi:type="dcterms:W3CDTF">2014-09-22T18:24:04Z</dcterms:modified>
</cp:coreProperties>
</file>