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57" r:id="rId4"/>
    <p:sldId id="279" r:id="rId5"/>
    <p:sldId id="258" r:id="rId6"/>
    <p:sldId id="280" r:id="rId7"/>
    <p:sldId id="281" r:id="rId8"/>
    <p:sldId id="260" r:id="rId9"/>
    <p:sldId id="282" r:id="rId10"/>
    <p:sldId id="268" r:id="rId11"/>
    <p:sldId id="261" r:id="rId12"/>
    <p:sldId id="283" r:id="rId13"/>
    <p:sldId id="262" r:id="rId14"/>
    <p:sldId id="284" r:id="rId15"/>
    <p:sldId id="285" r:id="rId16"/>
    <p:sldId id="263" r:id="rId17"/>
    <p:sldId id="264" r:id="rId18"/>
    <p:sldId id="286" r:id="rId19"/>
    <p:sldId id="287" r:id="rId20"/>
    <p:sldId id="272" r:id="rId21"/>
    <p:sldId id="288" r:id="rId22"/>
    <p:sldId id="271" r:id="rId23"/>
    <p:sldId id="289" r:id="rId24"/>
    <p:sldId id="270" r:id="rId25"/>
    <p:sldId id="273" r:id="rId26"/>
    <p:sldId id="290" r:id="rId27"/>
    <p:sldId id="265" r:id="rId28"/>
    <p:sldId id="291" r:id="rId29"/>
    <p:sldId id="267" r:id="rId30"/>
    <p:sldId id="292" r:id="rId31"/>
    <p:sldId id="274" r:id="rId32"/>
    <p:sldId id="275" r:id="rId33"/>
    <p:sldId id="293" r:id="rId34"/>
    <p:sldId id="276" r:id="rId35"/>
    <p:sldId id="277" r:id="rId3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B4A84-8D81-4C4B-9986-0454A80FE86E}" type="datetimeFigureOut">
              <a:rPr lang="sr-Latn-CS" smtClean="0"/>
              <a:pPr/>
              <a:t>19.9.2014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B7769-6C78-4E46-A7B6-1489BA998F41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B4A84-8D81-4C4B-9986-0454A80FE86E}" type="datetimeFigureOut">
              <a:rPr lang="sr-Latn-CS" smtClean="0"/>
              <a:pPr/>
              <a:t>19.9.2014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B7769-6C78-4E46-A7B6-1489BA998F41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B4A84-8D81-4C4B-9986-0454A80FE86E}" type="datetimeFigureOut">
              <a:rPr lang="sr-Latn-CS" smtClean="0"/>
              <a:pPr/>
              <a:t>19.9.2014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B7769-6C78-4E46-A7B6-1489BA998F41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B4A84-8D81-4C4B-9986-0454A80FE86E}" type="datetimeFigureOut">
              <a:rPr lang="sr-Latn-CS" smtClean="0"/>
              <a:pPr/>
              <a:t>19.9.2014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B7769-6C78-4E46-A7B6-1489BA998F41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B4A84-8D81-4C4B-9986-0454A80FE86E}" type="datetimeFigureOut">
              <a:rPr lang="sr-Latn-CS" smtClean="0"/>
              <a:pPr/>
              <a:t>19.9.2014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B7769-6C78-4E46-A7B6-1489BA998F41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B4A84-8D81-4C4B-9986-0454A80FE86E}" type="datetimeFigureOut">
              <a:rPr lang="sr-Latn-CS" smtClean="0"/>
              <a:pPr/>
              <a:t>19.9.2014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B7769-6C78-4E46-A7B6-1489BA998F41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B4A84-8D81-4C4B-9986-0454A80FE86E}" type="datetimeFigureOut">
              <a:rPr lang="sr-Latn-CS" smtClean="0"/>
              <a:pPr/>
              <a:t>19.9.2014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B7769-6C78-4E46-A7B6-1489BA998F41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B4A84-8D81-4C4B-9986-0454A80FE86E}" type="datetimeFigureOut">
              <a:rPr lang="sr-Latn-CS" smtClean="0"/>
              <a:pPr/>
              <a:t>19.9.2014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B7769-6C78-4E46-A7B6-1489BA998F41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B4A84-8D81-4C4B-9986-0454A80FE86E}" type="datetimeFigureOut">
              <a:rPr lang="sr-Latn-CS" smtClean="0"/>
              <a:pPr/>
              <a:t>19.9.2014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B7769-6C78-4E46-A7B6-1489BA998F41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B4A84-8D81-4C4B-9986-0454A80FE86E}" type="datetimeFigureOut">
              <a:rPr lang="sr-Latn-CS" smtClean="0"/>
              <a:pPr/>
              <a:t>19.9.2014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B7769-6C78-4E46-A7B6-1489BA998F41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B4A84-8D81-4C4B-9986-0454A80FE86E}" type="datetimeFigureOut">
              <a:rPr lang="sr-Latn-CS" smtClean="0"/>
              <a:pPr/>
              <a:t>19.9.2014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AB7769-6C78-4E46-A7B6-1489BA998F41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03B4A84-8D81-4C4B-9986-0454A80FE86E}" type="datetimeFigureOut">
              <a:rPr lang="sr-Latn-CS" smtClean="0"/>
              <a:pPr/>
              <a:t>19.9.2014</a:t>
            </a:fld>
            <a:endParaRPr lang="bs-Latn-BA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CAB7769-6C78-4E46-A7B6-1489BA998F41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85786" y="2786058"/>
            <a:ext cx="77724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bs-Latn-BA" sz="3300" dirty="0" smtClean="0">
                <a:solidFill>
                  <a:schemeClr val="tx1"/>
                </a:solidFill>
              </a:rPr>
              <a:t>Imenice stranog porijekla </a:t>
            </a:r>
            <a:br>
              <a:rPr lang="bs-Latn-BA" sz="3300" dirty="0" smtClean="0">
                <a:solidFill>
                  <a:schemeClr val="tx1"/>
                </a:solidFill>
              </a:rPr>
            </a:br>
            <a:r>
              <a:rPr lang="bs-Latn-BA" sz="3300" dirty="0" smtClean="0">
                <a:solidFill>
                  <a:schemeClr val="tx1"/>
                </a:solidFill>
              </a:rPr>
              <a:t>u jezičkoj strukturi</a:t>
            </a:r>
            <a:br>
              <a:rPr lang="bs-Latn-BA" sz="3300" dirty="0" smtClean="0">
                <a:solidFill>
                  <a:schemeClr val="tx1"/>
                </a:solidFill>
              </a:rPr>
            </a:br>
            <a:r>
              <a:rPr lang="bs-Latn-BA" sz="3300" dirty="0" smtClean="0">
                <a:solidFill>
                  <a:schemeClr val="tx1"/>
                </a:solidFill>
              </a:rPr>
              <a:t> </a:t>
            </a:r>
            <a:r>
              <a:rPr lang="bs-Latn-BA" sz="3300" i="1" cap="small" dirty="0" smtClean="0">
                <a:solidFill>
                  <a:schemeClr val="tx1"/>
                </a:solidFill>
              </a:rPr>
              <a:t>Proklete avlije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00100" y="142852"/>
            <a:ext cx="7772400" cy="2172860"/>
          </a:xfrm>
        </p:spPr>
        <p:txBody>
          <a:bodyPr>
            <a:normAutofit lnSpcReduction="10000"/>
          </a:bodyPr>
          <a:lstStyle/>
          <a:p>
            <a:pPr algn="ctr"/>
            <a:endParaRPr lang="bs-Latn-BA" b="1" dirty="0" smtClean="0">
              <a:solidFill>
                <a:schemeClr val="tx1"/>
              </a:solidFill>
            </a:endParaRPr>
          </a:p>
          <a:p>
            <a:pPr algn="ctr"/>
            <a:r>
              <a:rPr lang="bs-Latn-BA" b="1" dirty="0" smtClean="0">
                <a:solidFill>
                  <a:schemeClr val="tx1"/>
                </a:solidFill>
              </a:rPr>
              <a:t>dr. sc. Zrinka Ćoralić / mr. Mersina Šehić</a:t>
            </a:r>
          </a:p>
          <a:p>
            <a:pPr algn="l"/>
            <a:endParaRPr lang="bs-Latn-BA" dirty="0" smtClean="0">
              <a:solidFill>
                <a:schemeClr val="tx1"/>
              </a:solidFill>
            </a:endParaRPr>
          </a:p>
          <a:p>
            <a:pPr lvl="0" algn="ctr"/>
            <a:r>
              <a:rPr lang="bs-Latn-BA" dirty="0" smtClean="0">
                <a:solidFill>
                  <a:schemeClr val="tx1"/>
                </a:solidFill>
              </a:rPr>
              <a:t>Univerzitet u Bihaću</a:t>
            </a:r>
          </a:p>
          <a:p>
            <a:pPr lvl="0" algn="ctr"/>
            <a:endParaRPr lang="bs-Latn-BA" dirty="0" smtClean="0">
              <a:solidFill>
                <a:schemeClr val="tx1"/>
              </a:solidFill>
            </a:endParaRPr>
          </a:p>
          <a:p>
            <a:pPr lvl="0" algn="ctr"/>
            <a:r>
              <a:rPr lang="pt-PT" dirty="0" smtClean="0">
                <a:solidFill>
                  <a:schemeClr val="tx1"/>
                </a:solidFill>
              </a:rPr>
              <a:t>zrinka_coralic</a:t>
            </a:r>
            <a:r>
              <a:rPr lang="bs-Latn-BA" dirty="0" smtClean="0">
                <a:solidFill>
                  <a:schemeClr val="tx1"/>
                </a:solidFill>
              </a:rPr>
              <a:t>@</a:t>
            </a:r>
            <a:r>
              <a:rPr lang="pt-PT" dirty="0" smtClean="0">
                <a:solidFill>
                  <a:schemeClr val="tx1"/>
                </a:solidFill>
              </a:rPr>
              <a:t>yahoo.com</a:t>
            </a:r>
            <a:endParaRPr lang="bs-Latn-BA" dirty="0" smtClean="0">
              <a:solidFill>
                <a:schemeClr val="tx1"/>
              </a:solidFill>
            </a:endParaRPr>
          </a:p>
          <a:p>
            <a:pPr lvl="0" algn="ctr"/>
            <a:r>
              <a:rPr lang="bs-Latn-BA" dirty="0" smtClean="0">
                <a:solidFill>
                  <a:schemeClr val="tx1"/>
                </a:solidFill>
              </a:rPr>
              <a:t>mersina.sehic@yahoo.com</a:t>
            </a:r>
          </a:p>
          <a:p>
            <a:pPr algn="ctr"/>
            <a:endParaRPr lang="bs-Latn-BA" dirty="0" smtClean="0">
              <a:solidFill>
                <a:schemeClr val="tx1"/>
              </a:solidFill>
            </a:endParaRPr>
          </a:p>
        </p:txBody>
      </p:sp>
      <p:sp>
        <p:nvSpPr>
          <p:cNvPr id="6" name="Subtitle 4"/>
          <p:cNvSpPr txBox="1">
            <a:spLocks/>
          </p:cNvSpPr>
          <p:nvPr/>
        </p:nvSpPr>
        <p:spPr>
          <a:xfrm>
            <a:off x="642910" y="5572140"/>
            <a:ext cx="7772400" cy="1029852"/>
          </a:xfrm>
          <a:prstGeom prst="rect">
            <a:avLst/>
          </a:prstGeom>
        </p:spPr>
        <p:txBody>
          <a:bodyPr vert="horz" lIns="182880" tIns="0">
            <a:normAutofit/>
          </a:bodyPr>
          <a:lstStyle/>
          <a:p>
            <a:pPr marL="36576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bs-Latn-B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Ivo Andrić u </a:t>
            </a:r>
            <a:r>
              <a:rPr kumimoji="0" lang="bs-Latn-B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evropskom </a:t>
            </a:r>
            <a:r>
              <a:rPr kumimoji="0" lang="bs-Latn-B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kontekstu</a:t>
            </a:r>
          </a:p>
          <a:p>
            <a:pPr marL="36576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bs-Latn-BA" sz="2000" dirty="0" smtClean="0"/>
          </a:p>
          <a:p>
            <a:pPr marL="36576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bs-Latn-B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Graz, 25. septembar 2014.</a:t>
            </a:r>
            <a:endParaRPr kumimoji="0" lang="bs-Latn-BA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428604"/>
            <a:ext cx="8286808" cy="533096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bs-Latn-BA" dirty="0" smtClean="0"/>
              <a:t>Orijentalizmi ili turcizmi (Wonisch 2013: 948) služe kao dokaz o različitim kontaktima na svim životnim, a time i jezičnim nivoima.</a:t>
            </a:r>
          </a:p>
          <a:p>
            <a:pPr>
              <a:lnSpc>
                <a:spcPct val="160000"/>
              </a:lnSpc>
            </a:pPr>
            <a:r>
              <a:rPr lang="bs-Latn-BA" dirty="0" smtClean="0"/>
              <a:t>Wonisch (ibid.) smatra da se koriste iz barem 3 razloga:</a:t>
            </a:r>
          </a:p>
          <a:p>
            <a:pPr marL="514350" indent="-514350">
              <a:lnSpc>
                <a:spcPct val="160000"/>
              </a:lnSpc>
              <a:buFont typeface="+mj-lt"/>
              <a:buAutoNum type="alphaLcParenR"/>
            </a:pPr>
            <a:r>
              <a:rPr lang="bs-Latn-BA" dirty="0" smtClean="0"/>
              <a:t>upotreba otvara mogućnost za što detaljnije karakteriziranje i opisivanje pojedinih likova</a:t>
            </a:r>
          </a:p>
          <a:p>
            <a:pPr marL="514350" indent="-514350">
              <a:lnSpc>
                <a:spcPct val="160000"/>
              </a:lnSpc>
              <a:buFont typeface="+mj-lt"/>
              <a:buAutoNum type="alphaLcParenR"/>
            </a:pPr>
            <a:r>
              <a:rPr lang="bs-Latn-BA" dirty="0" smtClean="0"/>
              <a:t>orijentalizmi pomažu autoru da stvori drevnu, minulu orijentalnu atmosferu, </a:t>
            </a:r>
          </a:p>
          <a:p>
            <a:pPr marL="514350" indent="-514350">
              <a:lnSpc>
                <a:spcPct val="160000"/>
              </a:lnSpc>
              <a:buFont typeface="+mj-lt"/>
              <a:buAutoNum type="alphaLcParenR"/>
            </a:pPr>
            <a:r>
              <a:rPr lang="bs-Latn-BA" dirty="0" smtClean="0"/>
              <a:t>da se izraze neke posebne emocije</a:t>
            </a:r>
            <a:endParaRPr lang="bs-Latn-B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183880" cy="765808"/>
          </a:xfrm>
        </p:spPr>
        <p:txBody>
          <a:bodyPr>
            <a:normAutofit/>
          </a:bodyPr>
          <a:lstStyle/>
          <a:p>
            <a:r>
              <a:rPr lang="bs-Latn-BA" sz="2700" dirty="0" smtClean="0">
                <a:solidFill>
                  <a:schemeClr val="tx1"/>
                </a:solidFill>
              </a:rPr>
              <a:t>3. Analiza korpusa</a:t>
            </a:r>
            <a:endParaRPr lang="bs-Latn-BA" sz="2700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00034" y="1071546"/>
            <a:ext cx="8183880" cy="4786346"/>
          </a:xfrm>
        </p:spPr>
        <p:txBody>
          <a:bodyPr>
            <a:normAutofit/>
          </a:bodyPr>
          <a:lstStyle/>
          <a:p>
            <a:endParaRPr lang="bs-Latn-BA" dirty="0" smtClean="0"/>
          </a:p>
          <a:p>
            <a:r>
              <a:rPr lang="bs-Latn-BA" dirty="0" smtClean="0"/>
              <a:t>ukupno 84 imenice stranog porijekla iz romana </a:t>
            </a:r>
            <a:r>
              <a:rPr lang="bs-Latn-BA" cap="small" dirty="0" smtClean="0"/>
              <a:t>Prokleta avlija</a:t>
            </a:r>
          </a:p>
          <a:p>
            <a:pPr>
              <a:buNone/>
            </a:pPr>
            <a:endParaRPr lang="bs-Latn-BA" cap="small" dirty="0" smtClean="0"/>
          </a:p>
          <a:p>
            <a:r>
              <a:rPr lang="bs-Latn-BA" dirty="0" smtClean="0"/>
              <a:t>Porijeklo riječi provjereno u Klaićevom </a:t>
            </a:r>
            <a:r>
              <a:rPr lang="bs-Latn-BA" cap="small" dirty="0" smtClean="0"/>
              <a:t>Rječniku stranih riječi</a:t>
            </a:r>
            <a:r>
              <a:rPr lang="bs-Latn-BA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00034" y="571480"/>
            <a:ext cx="8183880" cy="5643602"/>
          </a:xfrm>
        </p:spPr>
        <p:txBody>
          <a:bodyPr>
            <a:normAutofit/>
          </a:bodyPr>
          <a:lstStyle/>
          <a:p>
            <a:r>
              <a:rPr lang="bs-Latn-BA" dirty="0" smtClean="0"/>
              <a:t>u fokusu ovoga rada su samo imenice, iako u jeziku-primaocu postoji mnogo mogućnosti za tvorbu novih riječi od posuđenica, npr. </a:t>
            </a:r>
          </a:p>
          <a:p>
            <a:endParaRPr lang="bs-Latn-BA" dirty="0" smtClean="0"/>
          </a:p>
          <a:p>
            <a:pPr>
              <a:buNone/>
            </a:pPr>
            <a:r>
              <a:rPr lang="bs-Latn-BA" dirty="0" smtClean="0"/>
              <a:t>tvorba pridjeva od imenica: </a:t>
            </a:r>
            <a:r>
              <a:rPr lang="bs-Latn-BA" i="1" dirty="0" smtClean="0"/>
              <a:t>manastirski</a:t>
            </a:r>
            <a:r>
              <a:rPr lang="bs-Latn-BA" dirty="0" smtClean="0"/>
              <a:t> novci (str. 10. grč. monastērion, samostan), </a:t>
            </a:r>
            <a:r>
              <a:rPr lang="bs-Latn-BA" i="1" dirty="0" smtClean="0"/>
              <a:t>groteskne</a:t>
            </a:r>
            <a:r>
              <a:rPr lang="bs-Latn-BA" dirty="0" smtClean="0"/>
              <a:t> maske (franc. grotesque),</a:t>
            </a:r>
            <a:r>
              <a:rPr lang="bs-Latn-BA" i="1" dirty="0" smtClean="0"/>
              <a:t> </a:t>
            </a:r>
          </a:p>
          <a:p>
            <a:pPr>
              <a:buNone/>
            </a:pPr>
            <a:endParaRPr lang="bs-Latn-BA" i="1" dirty="0" smtClean="0"/>
          </a:p>
          <a:p>
            <a:pPr>
              <a:buNone/>
            </a:pPr>
            <a:r>
              <a:rPr lang="bs-Latn-BA" dirty="0" smtClean="0"/>
              <a:t>tvorba priloga od imenice: izgledati </a:t>
            </a:r>
            <a:r>
              <a:rPr lang="bs-Latn-BA" i="1" dirty="0" smtClean="0"/>
              <a:t>avetinjski</a:t>
            </a:r>
            <a:r>
              <a:rPr lang="bs-Latn-BA" dirty="0" smtClean="0"/>
              <a:t> (str. 24, tur. afet)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428604"/>
            <a:ext cx="8183880" cy="5500726"/>
          </a:xfrm>
        </p:spPr>
        <p:txBody>
          <a:bodyPr>
            <a:normAutofit/>
          </a:bodyPr>
          <a:lstStyle/>
          <a:p>
            <a:r>
              <a:rPr lang="bs-Latn-BA" dirty="0" smtClean="0"/>
              <a:t>najbrojniji su turcizmi (41 primjer): </a:t>
            </a:r>
          </a:p>
          <a:p>
            <a:endParaRPr lang="bs-Latn-BA" dirty="0" smtClean="0"/>
          </a:p>
          <a:p>
            <a:pPr>
              <a:buNone/>
            </a:pPr>
            <a:r>
              <a:rPr lang="bs-Latn-BA" i="1" dirty="0" smtClean="0"/>
              <a:t>		adeš, amidža, asura, budžak, ćebe, 	ćiftica, aman, dušmanin, 	hanumica</a:t>
            </a:r>
          </a:p>
          <a:p>
            <a:pPr>
              <a:buNone/>
            </a:pPr>
            <a:endParaRPr lang="bs-Latn-BA" i="1" dirty="0" smtClean="0"/>
          </a:p>
          <a:p>
            <a:pPr>
              <a:buNone/>
            </a:pPr>
            <a:r>
              <a:rPr lang="bs-Latn-BA" i="1" dirty="0" smtClean="0"/>
              <a:t>  “Jer, carigradska policija se drži osveštanog načela da je lakše nevina čoveka pustiti iz Proklete avlije nego za krivcem tragati po carigradskim </a:t>
            </a:r>
            <a:r>
              <a:rPr lang="bs-Latn-BA" b="1" i="1" dirty="0" smtClean="0"/>
              <a:t>budžacima</a:t>
            </a:r>
            <a:r>
              <a:rPr lang="bs-Latn-BA" dirty="0" smtClean="0"/>
              <a:t>“ (str. 15).</a:t>
            </a:r>
          </a:p>
          <a:p>
            <a:pPr>
              <a:buNone/>
            </a:pPr>
            <a:endParaRPr lang="bs-Latn-B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428604"/>
            <a:ext cx="8183880" cy="5500726"/>
          </a:xfrm>
        </p:spPr>
        <p:txBody>
          <a:bodyPr>
            <a:normAutofit/>
          </a:bodyPr>
          <a:lstStyle/>
          <a:p>
            <a:pPr>
              <a:buNone/>
            </a:pPr>
            <a:endParaRPr lang="bs-Latn-BA" dirty="0" smtClean="0"/>
          </a:p>
          <a:p>
            <a:r>
              <a:rPr lang="bs-Latn-BA" dirty="0" smtClean="0"/>
              <a:t>latinizmi (24 primjera):</a:t>
            </a:r>
          </a:p>
          <a:p>
            <a:endParaRPr lang="bs-Latn-BA" dirty="0" smtClean="0"/>
          </a:p>
          <a:p>
            <a:pPr>
              <a:buNone/>
            </a:pPr>
            <a:r>
              <a:rPr lang="bs-Latn-BA" i="1" dirty="0" smtClean="0"/>
              <a:t>	agitator</a:t>
            </a:r>
            <a:r>
              <a:rPr lang="bs-Latn-BA" dirty="0" smtClean="0"/>
              <a:t>, </a:t>
            </a:r>
            <a:r>
              <a:rPr lang="bs-Latn-BA" i="1" dirty="0" smtClean="0"/>
              <a:t>audijencija</a:t>
            </a:r>
            <a:r>
              <a:rPr lang="bs-Latn-BA" dirty="0" smtClean="0"/>
              <a:t>, </a:t>
            </a:r>
            <a:r>
              <a:rPr lang="bs-Latn-BA" i="1" dirty="0" smtClean="0"/>
              <a:t>bas</a:t>
            </a:r>
            <a:r>
              <a:rPr lang="bs-Latn-BA" dirty="0" smtClean="0"/>
              <a:t>, </a:t>
            </a:r>
            <a:r>
              <a:rPr lang="bs-Latn-BA" i="1" dirty="0" smtClean="0"/>
              <a:t>citat</a:t>
            </a:r>
            <a:r>
              <a:rPr lang="bs-Latn-BA" dirty="0" smtClean="0"/>
              <a:t>, </a:t>
            </a:r>
            <a:r>
              <a:rPr lang="bs-Latn-BA" i="1" dirty="0" smtClean="0"/>
              <a:t>falsifikator</a:t>
            </a:r>
          </a:p>
          <a:p>
            <a:pPr>
              <a:buNone/>
            </a:pPr>
            <a:endParaRPr lang="bs-Latn-BA" i="1" dirty="0" smtClean="0"/>
          </a:p>
          <a:p>
            <a:pPr>
              <a:buNone/>
            </a:pPr>
            <a:r>
              <a:rPr lang="bs-Latn-BA" i="1" dirty="0" smtClean="0"/>
              <a:t>“I ja razgovaram s njim srdačno i prosto, onako kako bih razgovarao sa nekim mlađim od fratara iz mog manastira, kad ga napadne </a:t>
            </a:r>
            <a:r>
              <a:rPr lang="bs-Latn-BA" b="1" i="1" dirty="0" smtClean="0"/>
              <a:t>taedium vitae</a:t>
            </a:r>
            <a:r>
              <a:rPr lang="bs-Latn-BA" i="1" dirty="0" smtClean="0"/>
              <a:t>”</a:t>
            </a:r>
            <a:r>
              <a:rPr lang="bs-Latn-BA" dirty="0" smtClean="0"/>
              <a:t> (str. 115).</a:t>
            </a:r>
            <a:endParaRPr lang="bs-Latn-B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428604"/>
            <a:ext cx="8183880" cy="5572164"/>
          </a:xfrm>
        </p:spPr>
        <p:txBody>
          <a:bodyPr/>
          <a:lstStyle/>
          <a:p>
            <a:endParaRPr lang="bs-Latn-BA" dirty="0" smtClean="0"/>
          </a:p>
          <a:p>
            <a:r>
              <a:rPr lang="bs-Latn-BA" dirty="0" smtClean="0"/>
              <a:t>grecizmi (9 primjera):</a:t>
            </a:r>
          </a:p>
          <a:p>
            <a:endParaRPr lang="bs-Latn-BA" dirty="0" smtClean="0"/>
          </a:p>
          <a:p>
            <a:pPr>
              <a:buNone/>
            </a:pPr>
            <a:r>
              <a:rPr lang="bs-Latn-BA" i="1" dirty="0" smtClean="0"/>
              <a:t>	azil</a:t>
            </a:r>
            <a:r>
              <a:rPr lang="bs-Latn-BA" dirty="0" smtClean="0"/>
              <a:t>, </a:t>
            </a:r>
            <a:r>
              <a:rPr lang="bs-Latn-BA" i="1" dirty="0" smtClean="0"/>
              <a:t>atlet</a:t>
            </a:r>
            <a:r>
              <a:rPr lang="bs-Latn-BA" dirty="0" smtClean="0"/>
              <a:t>, </a:t>
            </a:r>
            <a:r>
              <a:rPr lang="bs-Latn-BA" i="1" dirty="0" smtClean="0"/>
              <a:t>dinastija</a:t>
            </a:r>
            <a:r>
              <a:rPr lang="bs-Latn-BA" dirty="0" smtClean="0"/>
              <a:t>, </a:t>
            </a:r>
            <a:r>
              <a:rPr lang="bs-Latn-BA" i="1" dirty="0" smtClean="0"/>
              <a:t>hartija</a:t>
            </a:r>
            <a:r>
              <a:rPr lang="bs-Latn-BA" dirty="0" smtClean="0"/>
              <a:t>, </a:t>
            </a:r>
            <a:r>
              <a:rPr lang="bs-Latn-BA" i="1" dirty="0" smtClean="0"/>
              <a:t>hronika</a:t>
            </a:r>
            <a:r>
              <a:rPr lang="bs-Latn-BA" dirty="0" smtClean="0"/>
              <a:t>, </a:t>
            </a:r>
            <a:r>
              <a:rPr lang="bs-Latn-BA" i="1" dirty="0" smtClean="0"/>
              <a:t>melanholija</a:t>
            </a:r>
            <a:r>
              <a:rPr lang="bs-Latn-BA" dirty="0" smtClean="0"/>
              <a:t>, </a:t>
            </a:r>
            <a:r>
              <a:rPr lang="bs-Latn-BA" i="1" dirty="0" smtClean="0"/>
              <a:t>monolog</a:t>
            </a:r>
            <a:r>
              <a:rPr lang="bs-Latn-BA" dirty="0" smtClean="0"/>
              <a:t>, </a:t>
            </a:r>
            <a:r>
              <a:rPr lang="bs-Latn-BA" i="1" dirty="0" smtClean="0"/>
              <a:t>periferija</a:t>
            </a:r>
          </a:p>
          <a:p>
            <a:pPr>
              <a:buNone/>
            </a:pPr>
            <a:endParaRPr lang="bs-Latn-BA" i="1" dirty="0" smtClean="0"/>
          </a:p>
          <a:p>
            <a:pPr>
              <a:buNone/>
            </a:pPr>
            <a:r>
              <a:rPr lang="bs-Latn-BA" i="1" dirty="0" smtClean="0"/>
              <a:t>“</a:t>
            </a:r>
            <a:r>
              <a:rPr lang="bs-Latn-BA" dirty="0" smtClean="0"/>
              <a:t>[...]</a:t>
            </a:r>
            <a:r>
              <a:rPr lang="bs-Latn-BA" i="1" dirty="0" smtClean="0"/>
              <a:t> i fra Petar oseti kako mu tutnu u ruku neku savijenu </a:t>
            </a:r>
            <a:r>
              <a:rPr lang="bs-Latn-BA" b="1" i="1" dirty="0" smtClean="0"/>
              <a:t>hartiju</a:t>
            </a:r>
            <a:r>
              <a:rPr lang="bs-Latn-BA" i="1" dirty="0" smtClean="0"/>
              <a:t> (str. 118).”</a:t>
            </a:r>
          </a:p>
          <a:p>
            <a:pPr>
              <a:buNone/>
            </a:pPr>
            <a:endParaRPr lang="bs-Latn-BA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428604"/>
            <a:ext cx="8183880" cy="5572164"/>
          </a:xfrm>
        </p:spPr>
        <p:txBody>
          <a:bodyPr/>
          <a:lstStyle/>
          <a:p>
            <a:pPr>
              <a:buNone/>
            </a:pPr>
            <a:endParaRPr lang="bs-Latn-BA" i="1" dirty="0" smtClean="0"/>
          </a:p>
          <a:p>
            <a:r>
              <a:rPr lang="bs-Latn-BA" dirty="0" smtClean="0"/>
              <a:t>galicizmi (4 primjera):</a:t>
            </a:r>
          </a:p>
          <a:p>
            <a:endParaRPr lang="bs-Latn-BA" dirty="0" smtClean="0"/>
          </a:p>
          <a:p>
            <a:pPr>
              <a:buNone/>
            </a:pPr>
            <a:r>
              <a:rPr lang="bs-Latn-BA" dirty="0" smtClean="0"/>
              <a:t> 	</a:t>
            </a:r>
            <a:r>
              <a:rPr lang="bs-Latn-BA" i="1" dirty="0" smtClean="0"/>
              <a:t>grupa</a:t>
            </a:r>
            <a:r>
              <a:rPr lang="bs-Latn-BA" dirty="0" smtClean="0"/>
              <a:t>, </a:t>
            </a:r>
            <a:r>
              <a:rPr lang="bs-Latn-BA" i="1" dirty="0" smtClean="0"/>
              <a:t>lutrija</a:t>
            </a:r>
            <a:r>
              <a:rPr lang="bs-Latn-BA" dirty="0" smtClean="0"/>
              <a:t>, </a:t>
            </a:r>
            <a:r>
              <a:rPr lang="bs-Latn-BA" i="1" dirty="0" smtClean="0"/>
              <a:t>oficir</a:t>
            </a:r>
            <a:r>
              <a:rPr lang="bs-Latn-BA" dirty="0" smtClean="0"/>
              <a:t>, </a:t>
            </a:r>
            <a:r>
              <a:rPr lang="bs-Latn-BA" i="1" dirty="0" smtClean="0"/>
              <a:t>rezervoar</a:t>
            </a:r>
          </a:p>
          <a:p>
            <a:pPr>
              <a:buNone/>
            </a:pPr>
            <a:endParaRPr lang="bs-Latn-BA" dirty="0" smtClean="0"/>
          </a:p>
          <a:p>
            <a:pPr>
              <a:buNone/>
            </a:pPr>
            <a:r>
              <a:rPr lang="bs-Latn-BA" i="1" dirty="0" smtClean="0"/>
              <a:t>	“Upadao je u razno doba dana i noći i prilazio pojedincu ili čitavoj </a:t>
            </a:r>
            <a:r>
              <a:rPr lang="bs-Latn-BA" b="1" i="1" dirty="0" smtClean="0"/>
              <a:t>grupi</a:t>
            </a:r>
            <a:r>
              <a:rPr lang="bs-Latn-BA" i="1" dirty="0" smtClean="0"/>
              <a:t> hapsenika</a:t>
            </a:r>
            <a:r>
              <a:rPr lang="bs-Latn-BA" dirty="0" smtClean="0"/>
              <a:t> (str. 31). </a:t>
            </a:r>
            <a:endParaRPr lang="bs-Latn-B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428604"/>
            <a:ext cx="8183880" cy="5429288"/>
          </a:xfrm>
        </p:spPr>
        <p:txBody>
          <a:bodyPr>
            <a:normAutofit/>
          </a:bodyPr>
          <a:lstStyle/>
          <a:p>
            <a:endParaRPr lang="bs-Latn-BA" dirty="0" smtClean="0"/>
          </a:p>
          <a:p>
            <a:r>
              <a:rPr lang="bs-Latn-BA" dirty="0" smtClean="0"/>
              <a:t>talijanizmi (3 primjera):</a:t>
            </a:r>
          </a:p>
          <a:p>
            <a:endParaRPr lang="bs-Latn-BA" dirty="0" smtClean="0"/>
          </a:p>
          <a:p>
            <a:pPr>
              <a:buNone/>
            </a:pPr>
            <a:r>
              <a:rPr lang="bs-Latn-BA" i="1" dirty="0" smtClean="0"/>
              <a:t>	 arsenal</a:t>
            </a:r>
            <a:r>
              <a:rPr lang="bs-Latn-BA" dirty="0" smtClean="0"/>
              <a:t>, </a:t>
            </a:r>
            <a:r>
              <a:rPr lang="bs-Latn-BA" i="1" dirty="0" smtClean="0"/>
              <a:t>dukat</a:t>
            </a:r>
            <a:r>
              <a:rPr lang="bs-Latn-BA" dirty="0" smtClean="0"/>
              <a:t>, </a:t>
            </a:r>
            <a:r>
              <a:rPr lang="bs-Latn-BA" i="1" dirty="0" smtClean="0"/>
              <a:t>galija</a:t>
            </a:r>
          </a:p>
          <a:p>
            <a:pPr>
              <a:buNone/>
            </a:pPr>
            <a:endParaRPr lang="bs-Latn-BA" i="1" dirty="0" smtClean="0"/>
          </a:p>
          <a:p>
            <a:pPr>
              <a:buNone/>
            </a:pPr>
            <a:r>
              <a:rPr lang="bs-Latn-BA" i="1" dirty="0" smtClean="0"/>
              <a:t>“Obratio im se sa molbom za utočište i oni su, jedva dočekavši, poslali odmah naročitu </a:t>
            </a:r>
            <a:r>
              <a:rPr lang="bs-Latn-BA" b="1" i="1" dirty="0" smtClean="0"/>
              <a:t>galiju</a:t>
            </a:r>
            <a:r>
              <a:rPr lang="bs-Latn-BA" i="1" dirty="0" smtClean="0"/>
              <a:t> koja je sa obale prebacila njega i celu njegovu pratnju, oko tridesetak lica, na Rod”</a:t>
            </a:r>
            <a:r>
              <a:rPr lang="bs-Latn-BA" dirty="0" smtClean="0"/>
              <a:t> (str. 80).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428604"/>
            <a:ext cx="8183880" cy="5429288"/>
          </a:xfrm>
        </p:spPr>
        <p:txBody>
          <a:bodyPr>
            <a:normAutofit/>
          </a:bodyPr>
          <a:lstStyle/>
          <a:p>
            <a:endParaRPr lang="bs-Latn-BA" dirty="0" smtClean="0"/>
          </a:p>
          <a:p>
            <a:r>
              <a:rPr lang="bs-Latn-BA" dirty="0" smtClean="0"/>
              <a:t>hispanizmi (1primjer): </a:t>
            </a:r>
          </a:p>
          <a:p>
            <a:endParaRPr lang="bs-Latn-BA" dirty="0" smtClean="0"/>
          </a:p>
          <a:p>
            <a:pPr>
              <a:buNone/>
            </a:pPr>
            <a:r>
              <a:rPr lang="bs-Latn-BA" i="1" dirty="0" smtClean="0"/>
              <a:t>“Inokentije VIII ne prestaje da radi na stvaranju </a:t>
            </a:r>
            <a:r>
              <a:rPr lang="bs-Latn-BA" b="1" i="1" dirty="0" smtClean="0"/>
              <a:t>lige</a:t>
            </a:r>
            <a:r>
              <a:rPr lang="bs-Latn-BA" i="1" dirty="0" smtClean="0"/>
              <a:t> protiv Turske, a Bajazit izvodi nove planove protiv Ugarske i Venecije”</a:t>
            </a:r>
            <a:r>
              <a:rPr lang="bs-Latn-BA" dirty="0" smtClean="0"/>
              <a:t> (str. 84).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428604"/>
            <a:ext cx="8183880" cy="5500726"/>
          </a:xfrm>
        </p:spPr>
        <p:txBody>
          <a:bodyPr>
            <a:normAutofit/>
          </a:bodyPr>
          <a:lstStyle/>
          <a:p>
            <a:endParaRPr lang="bs-Latn-BA" dirty="0" smtClean="0"/>
          </a:p>
          <a:p>
            <a:r>
              <a:rPr lang="bs-Latn-BA" dirty="0" smtClean="0"/>
              <a:t>rusizmi </a:t>
            </a:r>
            <a:r>
              <a:rPr lang="bs-Latn-BA" dirty="0" smtClean="0"/>
              <a:t>(1primjer): </a:t>
            </a:r>
          </a:p>
          <a:p>
            <a:endParaRPr lang="bs-Latn-BA" dirty="0" smtClean="0"/>
          </a:p>
          <a:p>
            <a:pPr>
              <a:buNone/>
            </a:pPr>
            <a:r>
              <a:rPr lang="bs-Latn-BA" i="1" dirty="0" smtClean="0"/>
              <a:t>“To je odjek njegovih davnašnjih prepirki sa pokojnim fra-Petrom, koji je kao čuven sahačija, </a:t>
            </a:r>
            <a:r>
              <a:rPr lang="bs-Latn-BA" b="1" i="1" dirty="0" smtClean="0"/>
              <a:t>puškar</a:t>
            </a:r>
            <a:r>
              <a:rPr lang="bs-Latn-BA" i="1" dirty="0" smtClean="0"/>
              <a:t> i mekanik strasno sabirao svakakav alat, trošeći na njega manastirske novce, i ljubomorno ga čuvao od svakoga”</a:t>
            </a:r>
            <a:r>
              <a:rPr lang="bs-Latn-BA" dirty="0" smtClean="0"/>
              <a:t> (str. 9–10).</a:t>
            </a:r>
          </a:p>
          <a:p>
            <a:pPr>
              <a:buNone/>
            </a:pPr>
            <a:endParaRPr lang="bs-Latn-B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500042"/>
            <a:ext cx="4208528" cy="862948"/>
          </a:xfrm>
        </p:spPr>
        <p:txBody>
          <a:bodyPr>
            <a:normAutofit/>
          </a:bodyPr>
          <a:lstStyle/>
          <a:p>
            <a:r>
              <a:rPr lang="bs-Latn-BA" sz="3000" b="0" dirty="0" smtClean="0">
                <a:solidFill>
                  <a:schemeClr val="tx1"/>
                </a:solidFill>
              </a:rPr>
              <a:t>Sadržaj prezentacije</a:t>
            </a:r>
            <a:endParaRPr lang="bs-Latn-BA" sz="3000" b="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1785926"/>
            <a:ext cx="7772400" cy="4429156"/>
          </a:xfrm>
        </p:spPr>
        <p:txBody>
          <a:bodyPr/>
          <a:lstStyle/>
          <a:p>
            <a:pPr algn="l"/>
            <a:endParaRPr lang="bs-Latn-BA" dirty="0" smtClean="0"/>
          </a:p>
          <a:p>
            <a:pPr marL="493776" indent="-457200" algn="l">
              <a:lnSpc>
                <a:spcPct val="150000"/>
              </a:lnSpc>
              <a:buAutoNum type="arabicPeriod"/>
            </a:pPr>
            <a:r>
              <a:rPr lang="bs-Latn-BA" dirty="0" smtClean="0">
                <a:solidFill>
                  <a:schemeClr val="tx1"/>
                </a:solidFill>
              </a:rPr>
              <a:t>Uvod</a:t>
            </a:r>
          </a:p>
          <a:p>
            <a:pPr marL="493776" indent="-457200" algn="l">
              <a:lnSpc>
                <a:spcPct val="150000"/>
              </a:lnSpc>
              <a:buAutoNum type="arabicPeriod"/>
            </a:pPr>
            <a:r>
              <a:rPr lang="bs-Latn-BA" dirty="0" smtClean="0">
                <a:solidFill>
                  <a:schemeClr val="tx1"/>
                </a:solidFill>
              </a:rPr>
              <a:t>Značaj nove leksike za jezični fond jezika-primaoca</a:t>
            </a:r>
          </a:p>
          <a:p>
            <a:pPr marL="493776" indent="-457200" algn="l">
              <a:lnSpc>
                <a:spcPct val="150000"/>
              </a:lnSpc>
              <a:buAutoNum type="arabicPeriod"/>
            </a:pPr>
            <a:r>
              <a:rPr lang="bs-Latn-BA" dirty="0" smtClean="0">
                <a:solidFill>
                  <a:schemeClr val="tx1"/>
                </a:solidFill>
              </a:rPr>
              <a:t>Analiza korpusa</a:t>
            </a:r>
          </a:p>
          <a:p>
            <a:pPr marL="493776" indent="-457200" algn="l">
              <a:lnSpc>
                <a:spcPct val="150000"/>
              </a:lnSpc>
              <a:buAutoNum type="arabicPeriod"/>
            </a:pPr>
            <a:r>
              <a:rPr lang="bs-Latn-BA" dirty="0" smtClean="0">
                <a:solidFill>
                  <a:schemeClr val="tx1"/>
                </a:solidFill>
              </a:rPr>
              <a:t>Zaključak</a:t>
            </a:r>
          </a:p>
          <a:p>
            <a:pPr marL="493776" indent="-457200" algn="l">
              <a:lnSpc>
                <a:spcPct val="150000"/>
              </a:lnSpc>
              <a:buAutoNum type="arabicPeriod"/>
            </a:pPr>
            <a:r>
              <a:rPr lang="bs-Latn-BA" dirty="0" smtClean="0">
                <a:solidFill>
                  <a:schemeClr val="tx1"/>
                </a:solidFill>
              </a:rPr>
              <a:t>Literatura</a:t>
            </a:r>
          </a:p>
          <a:p>
            <a:pPr marL="493776" indent="-457200" algn="l">
              <a:buAutoNum type="arabicPeriod"/>
            </a:pPr>
            <a:endParaRPr lang="bs-Latn-BA" dirty="0" smtClean="0">
              <a:solidFill>
                <a:schemeClr val="tx1"/>
              </a:solidFill>
            </a:endParaRPr>
          </a:p>
          <a:p>
            <a:pPr marL="493776" indent="-457200" algn="l">
              <a:buAutoNum type="arabicPeriod"/>
            </a:pPr>
            <a:endParaRPr lang="bs-Latn-BA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428604"/>
            <a:ext cx="8183880" cy="5500726"/>
          </a:xfrm>
        </p:spPr>
        <p:txBody>
          <a:bodyPr>
            <a:normAutofit/>
          </a:bodyPr>
          <a:lstStyle/>
          <a:p>
            <a:pPr>
              <a:buNone/>
            </a:pPr>
            <a:endParaRPr lang="bs-Latn-BA" dirty="0" smtClean="0"/>
          </a:p>
          <a:p>
            <a:r>
              <a:rPr lang="bs-Latn-BA" dirty="0" smtClean="0"/>
              <a:t>hungarizmi </a:t>
            </a:r>
            <a:r>
              <a:rPr lang="bs-Latn-BA" dirty="0" smtClean="0"/>
              <a:t>(1 primjer): </a:t>
            </a:r>
          </a:p>
          <a:p>
            <a:endParaRPr lang="bs-Latn-BA" dirty="0" smtClean="0"/>
          </a:p>
          <a:p>
            <a:pPr>
              <a:buNone/>
            </a:pPr>
            <a:r>
              <a:rPr lang="bs-Latn-BA" i="1" dirty="0" smtClean="0"/>
              <a:t>“To džombasto i prostrano dvorište liči preko dana na </a:t>
            </a:r>
            <a:r>
              <a:rPr lang="bs-Latn-BA" b="1" i="1" dirty="0" smtClean="0"/>
              <a:t>vašarište</a:t>
            </a:r>
            <a:r>
              <a:rPr lang="bs-Latn-BA" i="1" dirty="0" smtClean="0"/>
              <a:t> raznih rasa i naroda”</a:t>
            </a:r>
            <a:r>
              <a:rPr lang="bs-Latn-BA" dirty="0" smtClean="0"/>
              <a:t> (str. 17).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642918"/>
            <a:ext cx="8183880" cy="557216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bs-Latn-BA" dirty="0" smtClean="0"/>
              <a:t>U korpusu je evidentna upotreba posuđenice:</a:t>
            </a:r>
          </a:p>
          <a:p>
            <a:pPr>
              <a:buNone/>
            </a:pPr>
            <a:endParaRPr lang="bs-Latn-BA" dirty="0" smtClean="0"/>
          </a:p>
          <a:p>
            <a:pPr lvl="0"/>
            <a:r>
              <a:rPr lang="bs-Latn-BA" dirty="0" smtClean="0"/>
              <a:t>u kombinaciji sa vlastitim imenom:</a:t>
            </a:r>
          </a:p>
          <a:p>
            <a:pPr lvl="0">
              <a:buNone/>
            </a:pPr>
            <a:endParaRPr lang="bs-Latn-BA" dirty="0" smtClean="0"/>
          </a:p>
          <a:p>
            <a:pPr lvl="0">
              <a:buNone/>
            </a:pPr>
            <a:r>
              <a:rPr lang="bs-Latn-BA" dirty="0" smtClean="0"/>
              <a:t>		„Mnogo stariji od nje, bogat, ugledan i školovan 	čovek, koji je u mlađim godinama zauzimao 	visoke položaje u državnoj službi, taj Tahir</a:t>
            </a:r>
            <a:r>
              <a:rPr lang="bs-Latn-BA" i="1" dirty="0" smtClean="0"/>
              <a:t>paša</a:t>
            </a:r>
            <a:r>
              <a:rPr lang="bs-Latn-BA" dirty="0" smtClean="0"/>
              <a:t> 	je živeo povučeno“ (str. 57), </a:t>
            </a:r>
          </a:p>
          <a:p>
            <a:pPr lvl="0">
              <a:buNone/>
            </a:pPr>
            <a:endParaRPr lang="bs-Latn-BA" dirty="0" smtClean="0"/>
          </a:p>
          <a:p>
            <a:pPr lvl="0"/>
            <a:r>
              <a:rPr lang="bs-Latn-BA" dirty="0" smtClean="0"/>
              <a:t>upotreba posuđenice kao komponente modificiranog ili nemodificiranog frazema:</a:t>
            </a:r>
          </a:p>
          <a:p>
            <a:pPr lvl="0">
              <a:buNone/>
            </a:pPr>
            <a:r>
              <a:rPr lang="bs-Latn-BA" dirty="0" smtClean="0"/>
              <a:t> </a:t>
            </a:r>
          </a:p>
          <a:p>
            <a:pPr lvl="0">
              <a:buNone/>
            </a:pPr>
            <a:r>
              <a:rPr lang="bs-Latn-BA" dirty="0" smtClean="0"/>
              <a:t>		zimljivi kao </a:t>
            </a:r>
            <a:r>
              <a:rPr lang="bs-Latn-BA" i="1" dirty="0" smtClean="0"/>
              <a:t>hanumice</a:t>
            </a:r>
            <a:r>
              <a:rPr lang="bs-Latn-BA" dirty="0" smtClean="0"/>
              <a:t>, biti 100 </a:t>
            </a:r>
            <a:r>
              <a:rPr lang="bs-Latn-BA" i="1" dirty="0" smtClean="0"/>
              <a:t>konaka</a:t>
            </a:r>
            <a:r>
              <a:rPr lang="bs-Latn-BA" dirty="0" smtClean="0"/>
              <a:t> daleko od 	nečeg, oči nekome igraju kao na </a:t>
            </a:r>
            <a:r>
              <a:rPr lang="bs-Latn-BA" i="1" dirty="0" smtClean="0"/>
              <a:t>zejtinu</a:t>
            </a:r>
            <a:r>
              <a:rPr lang="bs-Latn-BA" dirty="0" smtClean="0"/>
              <a:t>, kruži 	glas po </a:t>
            </a:r>
            <a:r>
              <a:rPr lang="bs-Latn-BA" i="1" dirty="0" smtClean="0"/>
              <a:t>varoši</a:t>
            </a:r>
            <a:r>
              <a:rPr lang="bs-Latn-BA" dirty="0" smtClean="0"/>
              <a:t>, pasti u zanos i </a:t>
            </a:r>
            <a:r>
              <a:rPr lang="bs-Latn-BA" i="1" dirty="0" smtClean="0"/>
              <a:t>melanholiju</a:t>
            </a:r>
            <a:r>
              <a:rPr lang="bs-Latn-BA" dirty="0" smtClean="0"/>
              <a:t>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428604"/>
            <a:ext cx="8183880" cy="5357850"/>
          </a:xfrm>
        </p:spPr>
        <p:txBody>
          <a:bodyPr>
            <a:normAutofit/>
          </a:bodyPr>
          <a:lstStyle/>
          <a:p>
            <a:pPr lvl="0"/>
            <a:r>
              <a:rPr lang="bs-Latn-BA" dirty="0" smtClean="0"/>
              <a:t>upotreba posuđenica u poštapalicama:</a:t>
            </a:r>
            <a:r>
              <a:rPr lang="bs-Latn-BA" b="1" dirty="0" smtClean="0"/>
              <a:t> </a:t>
            </a:r>
          </a:p>
          <a:p>
            <a:pPr lvl="0"/>
            <a:endParaRPr lang="bs-Latn-BA" b="1" dirty="0" smtClean="0"/>
          </a:p>
          <a:p>
            <a:pPr lvl="0">
              <a:buNone/>
            </a:pPr>
            <a:r>
              <a:rPr lang="bs-Latn-BA" b="1" dirty="0" smtClean="0"/>
              <a:t>	</a:t>
            </a:r>
            <a:r>
              <a:rPr lang="bs-Latn-BA" dirty="0" smtClean="0"/>
              <a:t>„Mrzi me, </a:t>
            </a:r>
            <a:r>
              <a:rPr lang="bs-Latn-BA" i="1" dirty="0" smtClean="0"/>
              <a:t>more</a:t>
            </a:r>
            <a:r>
              <a:rPr lang="bs-Latn-BA" dirty="0" smtClean="0"/>
              <a:t>, da govorim“ – str. 109 </a:t>
            </a:r>
          </a:p>
          <a:p>
            <a:pPr lvl="0">
              <a:buNone/>
            </a:pPr>
            <a:endParaRPr lang="bs-Latn-BA" dirty="0" smtClean="0"/>
          </a:p>
          <a:p>
            <a:pPr lvl="0"/>
            <a:r>
              <a:rPr lang="bs-Latn-BA" dirty="0" smtClean="0"/>
              <a:t>upotreba posuđenica u zakletvama:</a:t>
            </a:r>
          </a:p>
          <a:p>
            <a:pPr lvl="0">
              <a:buNone/>
            </a:pPr>
            <a:endParaRPr lang="bs-Latn-BA" dirty="0" smtClean="0"/>
          </a:p>
          <a:p>
            <a:pPr lvl="0">
              <a:buNone/>
            </a:pPr>
            <a:r>
              <a:rPr lang="bs-Latn-BA" dirty="0" smtClean="0"/>
              <a:t>		„Nego hajde da to učinimo, jer inače, </a:t>
            </a:r>
            <a:r>
              <a:rPr lang="bs-Latn-BA" i="1" dirty="0" smtClean="0"/>
              <a:t>dina</a:t>
            </a:r>
            <a:r>
              <a:rPr lang="bs-Latn-BA" dirty="0" smtClean="0"/>
              <a:t> mi i </a:t>
            </a:r>
            <a:r>
              <a:rPr lang="bs-Latn-BA" i="1" dirty="0" smtClean="0"/>
              <a:t>amana</a:t>
            </a:r>
            <a:r>
              <a:rPr lang="bs-Latn-BA" dirty="0" smtClean="0"/>
              <a:t>, spašće to meso sa tebe u mukama i neće 	ga ostati ni onoliko koliko ga ima na dečaku od 	deset godina“ – str. 38.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428604"/>
            <a:ext cx="8183880" cy="5857916"/>
          </a:xfrm>
        </p:spPr>
        <p:txBody>
          <a:bodyPr>
            <a:normAutofit/>
          </a:bodyPr>
          <a:lstStyle/>
          <a:p>
            <a:r>
              <a:rPr lang="bs-Latn-BA" dirty="0" smtClean="0"/>
              <a:t>upotreba </a:t>
            </a:r>
            <a:r>
              <a:rPr lang="bs-Latn-BA" dirty="0" smtClean="0"/>
              <a:t>historizama </a:t>
            </a:r>
          </a:p>
          <a:p>
            <a:pPr lvl="0">
              <a:buNone/>
            </a:pPr>
            <a:r>
              <a:rPr lang="bs-Latn-BA" dirty="0" smtClean="0"/>
              <a:t>	„Ali vi ste </a:t>
            </a:r>
            <a:r>
              <a:rPr lang="bs-Latn-BA" i="1" dirty="0" smtClean="0"/>
              <a:t>jataci</a:t>
            </a:r>
            <a:r>
              <a:rPr lang="bs-Latn-BA" dirty="0" smtClean="0"/>
              <a:t>. Kupovali ste ukradeno budzašto“ – str. 38,</a:t>
            </a:r>
          </a:p>
          <a:p>
            <a:pPr lvl="0">
              <a:buNone/>
            </a:pPr>
            <a:endParaRPr lang="bs-Latn-BA" dirty="0" smtClean="0"/>
          </a:p>
          <a:p>
            <a:pPr lvl="0"/>
            <a:r>
              <a:rPr lang="bs-Latn-BA" dirty="0" smtClean="0"/>
              <a:t> upotreba posuđenica pri opisu osoba </a:t>
            </a:r>
          </a:p>
          <a:p>
            <a:pPr lvl="0">
              <a:buNone/>
            </a:pPr>
            <a:r>
              <a:rPr lang="bs-Latn-BA" dirty="0" smtClean="0"/>
              <a:t>	„Njegove umne, smeđe oči stale su da igraju kao na </a:t>
            </a:r>
            <a:r>
              <a:rPr lang="bs-Latn-BA" i="1" dirty="0" smtClean="0"/>
              <a:t>zejtinu</a:t>
            </a:r>
            <a:r>
              <a:rPr lang="bs-Latn-BA" dirty="0" smtClean="0"/>
              <a:t>“ – str. 25, </a:t>
            </a:r>
          </a:p>
          <a:p>
            <a:pPr lvl="0">
              <a:buNone/>
            </a:pPr>
            <a:endParaRPr lang="bs-Latn-BA" dirty="0" smtClean="0"/>
          </a:p>
          <a:p>
            <a:pPr lvl="0"/>
            <a:r>
              <a:rPr lang="bs-Latn-BA" dirty="0" smtClean="0"/>
              <a:t>pri opisu predmeta</a:t>
            </a:r>
          </a:p>
          <a:p>
            <a:pPr lvl="0">
              <a:buNone/>
            </a:pPr>
            <a:r>
              <a:rPr lang="bs-Latn-BA" dirty="0" smtClean="0"/>
              <a:t>	„Dalje! Piši: jedna </a:t>
            </a:r>
            <a:r>
              <a:rPr lang="bs-Latn-BA" i="1" dirty="0" smtClean="0"/>
              <a:t>testera</a:t>
            </a:r>
            <a:r>
              <a:rPr lang="bs-Latn-BA" dirty="0" smtClean="0"/>
              <a:t> od čelika, mala njemačka. Jedna!“ – str. 121)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428604"/>
            <a:ext cx="8183880" cy="550072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bs-Latn-BA" dirty="0" smtClean="0"/>
              <a:t>pisac gradi naraciju događaja </a:t>
            </a:r>
          </a:p>
          <a:p>
            <a:pPr lvl="0">
              <a:buNone/>
            </a:pPr>
            <a:r>
              <a:rPr lang="bs-Latn-BA" dirty="0" smtClean="0"/>
              <a:t>	„Ali ta priča manijaka i neizlečivog </a:t>
            </a:r>
            <a:r>
              <a:rPr lang="bs-Latn-BA" i="1" dirty="0" smtClean="0"/>
              <a:t>falsifikatora</a:t>
            </a:r>
            <a:r>
              <a:rPr lang="bs-Latn-BA" dirty="0" smtClean="0"/>
              <a:t> Zaima, koji mašta o mirnom životu sa savršenom ženom, gubi se [...]“ – str. 22, </a:t>
            </a:r>
          </a:p>
          <a:p>
            <a:pPr lvl="0">
              <a:buNone/>
            </a:pPr>
            <a:endParaRPr lang="bs-Latn-BA" dirty="0" smtClean="0"/>
          </a:p>
          <a:p>
            <a:pPr lvl="0"/>
            <a:r>
              <a:rPr lang="bs-Latn-BA" dirty="0" smtClean="0"/>
              <a:t>posuđenice unosi u opise eksterijera </a:t>
            </a:r>
          </a:p>
          <a:p>
            <a:pPr lvl="0">
              <a:buNone/>
            </a:pPr>
            <a:r>
              <a:rPr lang="bs-Latn-BA" dirty="0" smtClean="0"/>
              <a:t>	„Samo ispred zgrade u kojoj su čuvari i kancelarije uprave ima malo </a:t>
            </a:r>
            <a:r>
              <a:rPr lang="bs-Latn-BA" i="1" dirty="0" smtClean="0"/>
              <a:t>kaldrme</a:t>
            </a:r>
            <a:r>
              <a:rPr lang="bs-Latn-BA" dirty="0" smtClean="0"/>
              <a:t>; sve ostalo je siva i tvrda ugažena zemlja iz koje trava ne stiže ni da nikne, toliko je ljudi od jutra do mraka gazi“ – str. 17,</a:t>
            </a:r>
            <a:r>
              <a:rPr lang="bs-Latn-BA" b="1" dirty="0" smtClean="0"/>
              <a:t> </a:t>
            </a:r>
          </a:p>
          <a:p>
            <a:pPr lvl="0">
              <a:buNone/>
            </a:pPr>
            <a:endParaRPr lang="bs-Latn-BA" dirty="0" smtClean="0"/>
          </a:p>
          <a:p>
            <a:pPr lvl="0"/>
            <a:r>
              <a:rPr lang="bs-Latn-BA" dirty="0" smtClean="0"/>
              <a:t>posuđenice koristi u dijalogu </a:t>
            </a:r>
          </a:p>
          <a:p>
            <a:pPr lvl="0">
              <a:buNone/>
            </a:pPr>
            <a:r>
              <a:rPr lang="bs-Latn-BA" dirty="0" smtClean="0"/>
              <a:t>	„E, znači, ne valjaju mu knjige. Džem-sultan! </a:t>
            </a:r>
            <a:r>
              <a:rPr lang="bs-Latn-BA" i="1" dirty="0" smtClean="0"/>
              <a:t>Pretendent</a:t>
            </a:r>
            <a:r>
              <a:rPr lang="bs-Latn-BA" dirty="0" smtClean="0"/>
              <a:t>! Otimanje o presto!“ – str. 64</a:t>
            </a:r>
          </a:p>
          <a:p>
            <a:endParaRPr lang="bs-Latn-B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5720" y="1673336"/>
            <a:ext cx="4214842" cy="51846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s-Latn-BA" dirty="0" smtClean="0"/>
              <a:t>imenice koje imaju svoj ekvivalent u jeziku–primaocu, naprimjer: </a:t>
            </a:r>
          </a:p>
          <a:p>
            <a:pPr>
              <a:buNone/>
            </a:pPr>
            <a:r>
              <a:rPr lang="bs-Latn-BA" i="1" dirty="0" smtClean="0"/>
              <a:t>	</a:t>
            </a:r>
          </a:p>
          <a:p>
            <a:pPr>
              <a:buNone/>
            </a:pPr>
            <a:r>
              <a:rPr lang="bs-Latn-BA" i="1" dirty="0" smtClean="0"/>
              <a:t>	hanuma</a:t>
            </a:r>
            <a:r>
              <a:rPr lang="bs-Latn-BA" dirty="0" smtClean="0"/>
              <a:t>/žena, </a:t>
            </a:r>
            <a:r>
              <a:rPr lang="bs-Latn-BA" i="1" dirty="0" smtClean="0"/>
              <a:t>dušmanin</a:t>
            </a:r>
            <a:r>
              <a:rPr lang="bs-Latn-BA" dirty="0" smtClean="0"/>
              <a:t>/neprijatelj, </a:t>
            </a:r>
            <a:r>
              <a:rPr lang="bs-Latn-BA" i="1" dirty="0" smtClean="0"/>
              <a:t>kavga</a:t>
            </a:r>
            <a:r>
              <a:rPr lang="bs-Latn-BA" dirty="0" smtClean="0"/>
              <a:t>/svađa, </a:t>
            </a:r>
            <a:r>
              <a:rPr lang="bs-Latn-BA" i="1" dirty="0" smtClean="0"/>
              <a:t>vakat</a:t>
            </a:r>
            <a:r>
              <a:rPr lang="bs-Latn-BA" dirty="0" smtClean="0"/>
              <a:t>/vrijeme, </a:t>
            </a:r>
            <a:r>
              <a:rPr lang="bs-Latn-BA" i="1" dirty="0" smtClean="0"/>
              <a:t>adeš</a:t>
            </a:r>
            <a:r>
              <a:rPr lang="bs-Latn-BA" dirty="0" smtClean="0"/>
              <a:t>/imenjak, </a:t>
            </a:r>
            <a:r>
              <a:rPr lang="bs-Latn-BA" i="1" dirty="0" smtClean="0"/>
              <a:t>hartija</a:t>
            </a:r>
            <a:r>
              <a:rPr lang="bs-Latn-BA" dirty="0" smtClean="0"/>
              <a:t>/papir </a:t>
            </a:r>
          </a:p>
          <a:p>
            <a:endParaRPr lang="bs-Latn-B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6" y="1714488"/>
            <a:ext cx="4217672" cy="49703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s-Latn-BA" dirty="0" smtClean="0"/>
              <a:t>imenice koje nemaju svoj ekvivalent, npr.: </a:t>
            </a:r>
          </a:p>
          <a:p>
            <a:pPr>
              <a:buNone/>
            </a:pPr>
            <a:endParaRPr lang="bs-Latn-BA" i="1" dirty="0" smtClean="0"/>
          </a:p>
          <a:p>
            <a:pPr>
              <a:buNone/>
            </a:pPr>
            <a:r>
              <a:rPr lang="bs-Latn-BA" i="1" dirty="0" smtClean="0"/>
              <a:t>	munara</a:t>
            </a:r>
            <a:r>
              <a:rPr lang="bs-Latn-BA" dirty="0" smtClean="0"/>
              <a:t>, </a:t>
            </a:r>
          </a:p>
          <a:p>
            <a:pPr>
              <a:buNone/>
            </a:pPr>
            <a:r>
              <a:rPr lang="bs-Latn-BA" i="1" dirty="0" smtClean="0"/>
              <a:t>	turbe</a:t>
            </a:r>
            <a:r>
              <a:rPr lang="bs-Latn-BA" dirty="0" smtClean="0"/>
              <a:t>, </a:t>
            </a:r>
          </a:p>
          <a:p>
            <a:pPr>
              <a:buNone/>
            </a:pPr>
            <a:r>
              <a:rPr lang="bs-Latn-BA" i="1" dirty="0" smtClean="0"/>
              <a:t>	valija</a:t>
            </a:r>
            <a:r>
              <a:rPr lang="bs-Latn-BA" dirty="0" smtClean="0"/>
              <a:t>, </a:t>
            </a:r>
          </a:p>
          <a:p>
            <a:pPr>
              <a:buNone/>
            </a:pPr>
            <a:r>
              <a:rPr lang="bs-Latn-BA" i="1" dirty="0" smtClean="0"/>
              <a:t>	bisage</a:t>
            </a:r>
            <a:r>
              <a:rPr lang="bs-Latn-BA" dirty="0" smtClean="0"/>
              <a:t>, </a:t>
            </a:r>
          </a:p>
          <a:p>
            <a:pPr>
              <a:buNone/>
            </a:pPr>
            <a:r>
              <a:rPr lang="bs-Latn-BA" i="1" dirty="0" smtClean="0"/>
              <a:t>	intonacija</a:t>
            </a:r>
            <a:r>
              <a:rPr lang="bs-Latn-BA" dirty="0" smtClean="0"/>
              <a:t>, </a:t>
            </a:r>
          </a:p>
          <a:p>
            <a:pPr>
              <a:buNone/>
            </a:pPr>
            <a:r>
              <a:rPr lang="bs-Latn-BA" i="1" dirty="0" smtClean="0"/>
              <a:t>	senat</a:t>
            </a:r>
            <a:r>
              <a:rPr lang="bs-Latn-BA" dirty="0" smtClean="0"/>
              <a:t>, </a:t>
            </a:r>
          </a:p>
          <a:p>
            <a:pPr>
              <a:buNone/>
            </a:pPr>
            <a:r>
              <a:rPr lang="bs-Latn-BA" i="1" dirty="0" smtClean="0"/>
              <a:t>	monolog</a:t>
            </a:r>
            <a:endParaRPr lang="bs-Latn-BA" dirty="0" smtClean="0"/>
          </a:p>
          <a:p>
            <a:endParaRPr lang="bs-Latn-B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183880" cy="694370"/>
          </a:xfrm>
        </p:spPr>
        <p:txBody>
          <a:bodyPr>
            <a:normAutofit/>
          </a:bodyPr>
          <a:lstStyle/>
          <a:p>
            <a:pPr algn="ctr"/>
            <a:r>
              <a:rPr lang="bs-Latn-BA" sz="3000" b="0" dirty="0" smtClean="0">
                <a:solidFill>
                  <a:schemeClr val="tx1"/>
                </a:solidFill>
              </a:rPr>
              <a:t>Imenice u korpusu</a:t>
            </a:r>
            <a:endParaRPr lang="bs-Latn-BA" sz="3000" b="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857752" y="1142984"/>
            <a:ext cx="85725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 flipV="1">
            <a:off x="2571736" y="1142984"/>
            <a:ext cx="1000132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183880" cy="694370"/>
          </a:xfrm>
        </p:spPr>
        <p:txBody>
          <a:bodyPr>
            <a:normAutofit/>
          </a:bodyPr>
          <a:lstStyle/>
          <a:p>
            <a:r>
              <a:rPr lang="bs-Latn-BA" sz="2500" b="0" dirty="0" smtClean="0">
                <a:solidFill>
                  <a:schemeClr val="tx1"/>
                </a:solidFill>
              </a:rPr>
              <a:t>Semantička polja:</a:t>
            </a:r>
            <a:endParaRPr lang="bs-Latn-BA" sz="2500" b="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429684" cy="5072098"/>
          </a:xfrm>
        </p:spPr>
        <p:txBody>
          <a:bodyPr>
            <a:normAutofit/>
          </a:bodyPr>
          <a:lstStyle/>
          <a:p>
            <a:r>
              <a:rPr lang="bs-Latn-BA" dirty="0" smtClean="0"/>
              <a:t>Nazivi kojima se oslovljavaju lica (</a:t>
            </a:r>
            <a:r>
              <a:rPr lang="bs-Latn-BA" i="1" dirty="0" smtClean="0"/>
              <a:t>adeš</a:t>
            </a:r>
            <a:r>
              <a:rPr lang="bs-Latn-BA" dirty="0" smtClean="0"/>
              <a:t>, </a:t>
            </a:r>
            <a:r>
              <a:rPr lang="bs-Latn-BA" i="1" dirty="0" smtClean="0"/>
              <a:t>atlet, efendija</a:t>
            </a:r>
            <a:r>
              <a:rPr lang="bs-Latn-BA" dirty="0" smtClean="0"/>
              <a:t>, </a:t>
            </a:r>
            <a:r>
              <a:rPr lang="bs-Latn-BA" i="1" dirty="0" smtClean="0"/>
              <a:t>paša</a:t>
            </a:r>
            <a:r>
              <a:rPr lang="bs-Latn-BA" dirty="0" smtClean="0"/>
              <a:t>, </a:t>
            </a:r>
            <a:r>
              <a:rPr lang="bs-Latn-BA" i="1" dirty="0" smtClean="0"/>
              <a:t>sultan</a:t>
            </a:r>
            <a:r>
              <a:rPr lang="bs-Latn-BA" dirty="0" smtClean="0"/>
              <a:t>, </a:t>
            </a:r>
            <a:r>
              <a:rPr lang="bs-Latn-BA" i="1" dirty="0" smtClean="0"/>
              <a:t>valija</a:t>
            </a:r>
            <a:r>
              <a:rPr lang="bs-Latn-BA" dirty="0" smtClean="0"/>
              <a:t>, </a:t>
            </a:r>
            <a:r>
              <a:rPr lang="bs-Latn-BA" i="1" dirty="0" smtClean="0"/>
              <a:t>pretendent</a:t>
            </a:r>
            <a:r>
              <a:rPr lang="bs-Latn-BA" dirty="0" smtClean="0"/>
              <a:t>), </a:t>
            </a:r>
          </a:p>
          <a:p>
            <a:endParaRPr lang="bs-Latn-BA" dirty="0" smtClean="0"/>
          </a:p>
          <a:p>
            <a:r>
              <a:rPr lang="bs-Latn-BA" dirty="0" smtClean="0"/>
              <a:t>Vjerski izrazi (</a:t>
            </a:r>
            <a:r>
              <a:rPr lang="bs-Latn-BA" i="1" dirty="0" smtClean="0"/>
              <a:t>ićindija</a:t>
            </a:r>
            <a:r>
              <a:rPr lang="bs-Latn-BA" dirty="0" smtClean="0"/>
              <a:t>, </a:t>
            </a:r>
            <a:r>
              <a:rPr lang="bs-Latn-BA" i="1" dirty="0" smtClean="0"/>
              <a:t>munara</a:t>
            </a:r>
            <a:r>
              <a:rPr lang="bs-Latn-BA" dirty="0" smtClean="0"/>
              <a:t>, </a:t>
            </a:r>
            <a:r>
              <a:rPr lang="bs-Latn-BA" i="1" dirty="0" smtClean="0"/>
              <a:t>papa</a:t>
            </a:r>
            <a:r>
              <a:rPr lang="bs-Latn-BA" dirty="0" smtClean="0"/>
              <a:t>, </a:t>
            </a:r>
            <a:r>
              <a:rPr lang="bs-Latn-BA" i="1" dirty="0" smtClean="0"/>
              <a:t>turbe</a:t>
            </a:r>
            <a:r>
              <a:rPr lang="bs-Latn-BA" dirty="0" smtClean="0"/>
              <a:t>, </a:t>
            </a:r>
            <a:r>
              <a:rPr lang="bs-Latn-BA" i="1" dirty="0" smtClean="0"/>
              <a:t>fratar</a:t>
            </a:r>
            <a:r>
              <a:rPr lang="bs-Latn-BA" dirty="0" smtClean="0"/>
              <a:t>, </a:t>
            </a:r>
            <a:r>
              <a:rPr lang="bs-Latn-BA" i="1" dirty="0" smtClean="0"/>
              <a:t>internuncij</a:t>
            </a:r>
            <a:r>
              <a:rPr lang="bs-Latn-BA" dirty="0" smtClean="0"/>
              <a:t>, </a:t>
            </a:r>
            <a:r>
              <a:rPr lang="bs-Latn-BA" i="1" dirty="0" smtClean="0"/>
              <a:t>kardinal</a:t>
            </a:r>
            <a:r>
              <a:rPr lang="bs-Latn-BA" dirty="0" smtClean="0"/>
              <a:t>), </a:t>
            </a:r>
          </a:p>
          <a:p>
            <a:endParaRPr lang="bs-Latn-BA" dirty="0" smtClean="0"/>
          </a:p>
          <a:p>
            <a:r>
              <a:rPr lang="bs-Latn-BA" dirty="0" smtClean="0"/>
              <a:t>Zanimanja (</a:t>
            </a:r>
            <a:r>
              <a:rPr lang="bs-Latn-BA" i="1" dirty="0" smtClean="0"/>
              <a:t>sahadžija</a:t>
            </a:r>
            <a:r>
              <a:rPr lang="bs-Latn-BA" dirty="0" smtClean="0"/>
              <a:t>, </a:t>
            </a:r>
            <a:r>
              <a:rPr lang="bs-Latn-BA" i="1" dirty="0" smtClean="0"/>
              <a:t>zaptija</a:t>
            </a:r>
            <a:r>
              <a:rPr lang="bs-Latn-BA" dirty="0" smtClean="0"/>
              <a:t>, </a:t>
            </a:r>
            <a:r>
              <a:rPr lang="bs-Latn-BA" i="1" dirty="0" smtClean="0"/>
              <a:t>falsifikator</a:t>
            </a:r>
            <a:r>
              <a:rPr lang="bs-Latn-BA" dirty="0" smtClean="0"/>
              <a:t>, </a:t>
            </a:r>
            <a:r>
              <a:rPr lang="bs-Latn-BA" i="1" dirty="0" smtClean="0"/>
              <a:t>kapetan</a:t>
            </a:r>
            <a:r>
              <a:rPr lang="bs-Latn-BA" dirty="0" smtClean="0"/>
              <a:t>, </a:t>
            </a:r>
            <a:r>
              <a:rPr lang="bs-Latn-BA" i="1" dirty="0" smtClean="0"/>
              <a:t>mekanik</a:t>
            </a:r>
            <a:r>
              <a:rPr lang="bs-Latn-BA" dirty="0" smtClean="0"/>
              <a:t>, </a:t>
            </a:r>
            <a:r>
              <a:rPr lang="bs-Latn-BA" i="1" dirty="0" smtClean="0"/>
              <a:t>oficir</a:t>
            </a:r>
            <a:r>
              <a:rPr lang="bs-Latn-BA" dirty="0" smtClean="0"/>
              <a:t>, </a:t>
            </a:r>
            <a:r>
              <a:rPr lang="bs-Latn-BA" i="1" dirty="0" smtClean="0"/>
              <a:t>puškar</a:t>
            </a:r>
            <a:r>
              <a:rPr lang="bs-Latn-BA" dirty="0" smtClean="0"/>
              <a:t>),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429684" cy="5072098"/>
          </a:xfrm>
        </p:spPr>
        <p:txBody>
          <a:bodyPr>
            <a:normAutofit/>
          </a:bodyPr>
          <a:lstStyle/>
          <a:p>
            <a:r>
              <a:rPr lang="bs-Latn-BA" dirty="0" smtClean="0"/>
              <a:t>Službeni nazivi i protokoli (</a:t>
            </a:r>
            <a:r>
              <a:rPr lang="bs-Latn-BA" i="1" dirty="0" smtClean="0"/>
              <a:t>audijencija</a:t>
            </a:r>
            <a:r>
              <a:rPr lang="bs-Latn-BA" dirty="0" smtClean="0"/>
              <a:t>, </a:t>
            </a:r>
            <a:r>
              <a:rPr lang="bs-Latn-BA" i="1" dirty="0" smtClean="0"/>
              <a:t>ceremocija</a:t>
            </a:r>
            <a:r>
              <a:rPr lang="bs-Latn-BA" dirty="0" smtClean="0"/>
              <a:t>, </a:t>
            </a:r>
            <a:r>
              <a:rPr lang="bs-Latn-BA" i="1" dirty="0" smtClean="0"/>
              <a:t>azil</a:t>
            </a:r>
            <a:r>
              <a:rPr lang="bs-Latn-BA" dirty="0" smtClean="0"/>
              <a:t>, </a:t>
            </a:r>
            <a:r>
              <a:rPr lang="bs-Latn-BA" i="1" dirty="0" smtClean="0"/>
              <a:t>senat</a:t>
            </a:r>
            <a:r>
              <a:rPr lang="bs-Latn-BA" dirty="0" smtClean="0"/>
              <a:t>), </a:t>
            </a:r>
          </a:p>
          <a:p>
            <a:endParaRPr lang="bs-Latn-BA" dirty="0" smtClean="0"/>
          </a:p>
          <a:p>
            <a:r>
              <a:rPr lang="bs-Latn-BA" dirty="0" smtClean="0"/>
              <a:t>Dijelovi kuće i dvorišta (</a:t>
            </a:r>
            <a:r>
              <a:rPr lang="bs-Latn-BA" i="1" dirty="0" smtClean="0"/>
              <a:t>kaldrma</a:t>
            </a:r>
            <a:r>
              <a:rPr lang="bs-Latn-BA" dirty="0" smtClean="0"/>
              <a:t>, </a:t>
            </a:r>
            <a:r>
              <a:rPr lang="bs-Latn-BA" i="1" dirty="0" smtClean="0"/>
              <a:t>kapidžik</a:t>
            </a:r>
            <a:r>
              <a:rPr lang="bs-Latn-BA" dirty="0" smtClean="0"/>
              <a:t>, </a:t>
            </a:r>
            <a:r>
              <a:rPr lang="bs-Latn-BA" i="1" dirty="0" smtClean="0"/>
              <a:t>kapija</a:t>
            </a:r>
            <a:r>
              <a:rPr lang="bs-Latn-BA" dirty="0" smtClean="0"/>
              <a:t>, </a:t>
            </a:r>
            <a:r>
              <a:rPr lang="bs-Latn-BA" i="1" dirty="0" smtClean="0"/>
              <a:t>odžak</a:t>
            </a:r>
            <a:r>
              <a:rPr lang="bs-Latn-BA" dirty="0" smtClean="0"/>
              <a:t>), </a:t>
            </a:r>
          </a:p>
          <a:p>
            <a:pPr>
              <a:buNone/>
            </a:pPr>
            <a:endParaRPr lang="bs-Latn-BA" dirty="0" smtClean="0"/>
          </a:p>
          <a:p>
            <a:r>
              <a:rPr lang="bs-Latn-BA" dirty="0" smtClean="0"/>
              <a:t>Apstraktne imenice (</a:t>
            </a:r>
            <a:r>
              <a:rPr lang="bs-Latn-BA" i="1" dirty="0" smtClean="0"/>
              <a:t>aman</a:t>
            </a:r>
            <a:r>
              <a:rPr lang="bs-Latn-BA" dirty="0" smtClean="0"/>
              <a:t>, </a:t>
            </a:r>
            <a:r>
              <a:rPr lang="bs-Latn-BA" i="1" dirty="0" smtClean="0"/>
              <a:t>din</a:t>
            </a:r>
            <a:r>
              <a:rPr lang="bs-Latn-BA" dirty="0" smtClean="0"/>
              <a:t>, </a:t>
            </a:r>
            <a:r>
              <a:rPr lang="bs-Latn-BA" i="1" dirty="0" smtClean="0"/>
              <a:t>intimnost</a:t>
            </a:r>
            <a:r>
              <a:rPr lang="bs-Latn-BA" dirty="0" smtClean="0"/>
              <a:t>, </a:t>
            </a:r>
            <a:r>
              <a:rPr lang="bs-Latn-BA" i="1" dirty="0" smtClean="0"/>
              <a:t>kriminal</a:t>
            </a:r>
            <a:r>
              <a:rPr lang="bs-Latn-BA" dirty="0" smtClean="0"/>
              <a:t>), </a:t>
            </a:r>
            <a:endParaRPr lang="bs-Latn-B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357166"/>
            <a:ext cx="8358246" cy="5643602"/>
          </a:xfrm>
        </p:spPr>
        <p:txBody>
          <a:bodyPr>
            <a:normAutofit fontScale="92500" lnSpcReduction="10000"/>
          </a:bodyPr>
          <a:lstStyle/>
          <a:p>
            <a:r>
              <a:rPr lang="bs-Latn-BA" dirty="0" smtClean="0"/>
              <a:t>Knjiški izrazi </a:t>
            </a:r>
          </a:p>
          <a:p>
            <a:pPr>
              <a:buNone/>
            </a:pPr>
            <a:r>
              <a:rPr lang="bs-Latn-BA" dirty="0" smtClean="0"/>
              <a:t>  (</a:t>
            </a:r>
            <a:r>
              <a:rPr lang="bs-Latn-BA" i="1" dirty="0" smtClean="0"/>
              <a:t>hartija</a:t>
            </a:r>
            <a:r>
              <a:rPr lang="bs-Latn-BA" dirty="0" smtClean="0"/>
              <a:t>, </a:t>
            </a:r>
            <a:r>
              <a:rPr lang="bs-Latn-BA" i="1" dirty="0" smtClean="0"/>
              <a:t>hronika</a:t>
            </a:r>
            <a:r>
              <a:rPr lang="bs-Latn-BA" dirty="0" smtClean="0"/>
              <a:t>, </a:t>
            </a:r>
            <a:r>
              <a:rPr lang="bs-Latn-BA" i="1" dirty="0" smtClean="0"/>
              <a:t>citat</a:t>
            </a:r>
            <a:r>
              <a:rPr lang="bs-Latn-BA" dirty="0" smtClean="0"/>
              <a:t>, recitativ),</a:t>
            </a:r>
          </a:p>
          <a:p>
            <a:pPr>
              <a:buNone/>
            </a:pPr>
            <a:endParaRPr lang="bs-Latn-BA" dirty="0" smtClean="0"/>
          </a:p>
          <a:p>
            <a:r>
              <a:rPr lang="bs-Latn-BA" dirty="0" smtClean="0"/>
              <a:t>Negativni nazivi kojima se oslovljavaju lica </a:t>
            </a:r>
          </a:p>
          <a:p>
            <a:pPr>
              <a:buNone/>
            </a:pPr>
            <a:r>
              <a:rPr lang="bs-Latn-BA" dirty="0" smtClean="0"/>
              <a:t>  (</a:t>
            </a:r>
            <a:r>
              <a:rPr lang="bs-Latn-BA" i="1" dirty="0" smtClean="0"/>
              <a:t>agitator</a:t>
            </a:r>
            <a:r>
              <a:rPr lang="bs-Latn-BA" dirty="0" smtClean="0"/>
              <a:t>, </a:t>
            </a:r>
            <a:r>
              <a:rPr lang="bs-Latn-BA" i="1" dirty="0" smtClean="0"/>
              <a:t>šatrovci</a:t>
            </a:r>
            <a:r>
              <a:rPr lang="bs-Latn-BA" dirty="0" smtClean="0"/>
              <a:t>, </a:t>
            </a:r>
            <a:r>
              <a:rPr lang="bs-Latn-BA" i="1" dirty="0" smtClean="0"/>
              <a:t>ćiftica</a:t>
            </a:r>
            <a:r>
              <a:rPr lang="bs-Latn-BA" dirty="0" smtClean="0"/>
              <a:t>, </a:t>
            </a:r>
            <a:r>
              <a:rPr lang="bs-Latn-BA" i="1" dirty="0" smtClean="0"/>
              <a:t>provokator</a:t>
            </a:r>
            <a:r>
              <a:rPr lang="bs-Latn-BA" dirty="0" smtClean="0"/>
              <a:t>), </a:t>
            </a:r>
          </a:p>
          <a:p>
            <a:pPr>
              <a:buNone/>
            </a:pPr>
            <a:endParaRPr lang="bs-Latn-BA" dirty="0" smtClean="0"/>
          </a:p>
          <a:p>
            <a:r>
              <a:rPr lang="bs-Latn-BA" dirty="0" smtClean="0"/>
              <a:t>Alati i pomagala </a:t>
            </a:r>
          </a:p>
          <a:p>
            <a:pPr>
              <a:buNone/>
            </a:pPr>
            <a:r>
              <a:rPr lang="bs-Latn-BA" dirty="0" smtClean="0"/>
              <a:t>  (</a:t>
            </a:r>
            <a:r>
              <a:rPr lang="bs-Latn-BA" i="1" dirty="0" smtClean="0"/>
              <a:t>testera</a:t>
            </a:r>
            <a:r>
              <a:rPr lang="bs-Latn-BA" dirty="0" smtClean="0"/>
              <a:t>, </a:t>
            </a:r>
            <a:r>
              <a:rPr lang="bs-Latn-BA" i="1" dirty="0" smtClean="0"/>
              <a:t>turpija</a:t>
            </a:r>
            <a:r>
              <a:rPr lang="bs-Latn-BA" dirty="0" smtClean="0"/>
              <a:t>, </a:t>
            </a:r>
            <a:r>
              <a:rPr lang="bs-Latn-BA" i="1" dirty="0" smtClean="0"/>
              <a:t>zembilj</a:t>
            </a:r>
            <a:r>
              <a:rPr lang="bs-Latn-BA" dirty="0" smtClean="0"/>
              <a:t>, </a:t>
            </a:r>
            <a:r>
              <a:rPr lang="bs-Latn-BA" i="1" dirty="0" smtClean="0"/>
              <a:t>reflektor</a:t>
            </a:r>
            <a:r>
              <a:rPr lang="bs-Latn-BA" dirty="0" smtClean="0"/>
              <a:t>), </a:t>
            </a:r>
          </a:p>
          <a:p>
            <a:pPr>
              <a:buNone/>
            </a:pPr>
            <a:endParaRPr lang="bs-Latn-BA" dirty="0" smtClean="0"/>
          </a:p>
          <a:p>
            <a:r>
              <a:rPr lang="bs-Latn-BA" dirty="0" smtClean="0"/>
              <a:t>Izrazi vezani za trgovinu </a:t>
            </a:r>
          </a:p>
          <a:p>
            <a:pPr>
              <a:buNone/>
            </a:pPr>
            <a:r>
              <a:rPr lang="bs-Latn-BA" dirty="0" smtClean="0"/>
              <a:t>  (</a:t>
            </a:r>
            <a:r>
              <a:rPr lang="bs-Latn-BA" i="1" dirty="0" smtClean="0"/>
              <a:t>mušterije</a:t>
            </a:r>
            <a:r>
              <a:rPr lang="bs-Latn-BA" dirty="0" smtClean="0"/>
              <a:t>, </a:t>
            </a:r>
            <a:r>
              <a:rPr lang="bs-Latn-BA" i="1" dirty="0" smtClean="0"/>
              <a:t>tezga</a:t>
            </a:r>
            <a:r>
              <a:rPr lang="bs-Latn-BA" dirty="0" smtClean="0"/>
              <a:t>, </a:t>
            </a:r>
            <a:r>
              <a:rPr lang="bs-Latn-BA" i="1" dirty="0" smtClean="0"/>
              <a:t>vašarište</a:t>
            </a:r>
            <a:r>
              <a:rPr lang="bs-Latn-BA" dirty="0" smtClean="0"/>
              <a:t>), </a:t>
            </a:r>
          </a:p>
          <a:p>
            <a:pPr>
              <a:buNone/>
            </a:pPr>
            <a:endParaRPr lang="bs-Latn-BA" dirty="0" smtClean="0"/>
          </a:p>
          <a:p>
            <a:r>
              <a:rPr lang="bs-Latn-BA" dirty="0" smtClean="0"/>
              <a:t>Pokućstvo i namještaj </a:t>
            </a:r>
          </a:p>
          <a:p>
            <a:pPr>
              <a:buNone/>
            </a:pPr>
            <a:r>
              <a:rPr lang="bs-Latn-BA" dirty="0" smtClean="0"/>
              <a:t>  (</a:t>
            </a:r>
            <a:r>
              <a:rPr lang="bs-Latn-BA" i="1" dirty="0" smtClean="0"/>
              <a:t>asura</a:t>
            </a:r>
            <a:r>
              <a:rPr lang="bs-Latn-BA" dirty="0" smtClean="0"/>
              <a:t>, </a:t>
            </a:r>
            <a:r>
              <a:rPr lang="bs-Latn-BA" i="1" dirty="0" smtClean="0"/>
              <a:t>ćebe</a:t>
            </a:r>
            <a:r>
              <a:rPr lang="bs-Latn-BA" dirty="0" smtClean="0"/>
              <a:t>, </a:t>
            </a:r>
            <a:r>
              <a:rPr lang="bs-Latn-BA" i="1" dirty="0" smtClean="0"/>
              <a:t>minderluk</a:t>
            </a:r>
            <a:r>
              <a:rPr lang="bs-Latn-BA" dirty="0" smtClean="0"/>
              <a:t>),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500042"/>
            <a:ext cx="8183880" cy="5572164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 smtClean="0"/>
              <a:t>Izrazi za grad ili dijelove grada </a:t>
            </a:r>
          </a:p>
          <a:p>
            <a:pPr>
              <a:buNone/>
            </a:pPr>
            <a:r>
              <a:rPr lang="bs-Latn-BA" dirty="0" smtClean="0"/>
              <a:t>  (</a:t>
            </a:r>
            <a:r>
              <a:rPr lang="bs-Latn-BA" i="1" dirty="0" smtClean="0"/>
              <a:t>budžaci</a:t>
            </a:r>
            <a:r>
              <a:rPr lang="bs-Latn-BA" dirty="0" smtClean="0"/>
              <a:t>, </a:t>
            </a:r>
            <a:r>
              <a:rPr lang="bs-Latn-BA" i="1" dirty="0" smtClean="0"/>
              <a:t>kvart</a:t>
            </a:r>
            <a:r>
              <a:rPr lang="bs-Latn-BA" dirty="0" smtClean="0"/>
              <a:t>, </a:t>
            </a:r>
            <a:r>
              <a:rPr lang="bs-Latn-BA" i="1" dirty="0" smtClean="0"/>
              <a:t>periferija</a:t>
            </a:r>
            <a:r>
              <a:rPr lang="bs-Latn-BA" dirty="0" smtClean="0"/>
              <a:t>), </a:t>
            </a:r>
          </a:p>
          <a:p>
            <a:pPr>
              <a:buNone/>
            </a:pPr>
            <a:endParaRPr lang="bs-Latn-BA" dirty="0" smtClean="0"/>
          </a:p>
          <a:p>
            <a:r>
              <a:rPr lang="bs-Latn-BA" dirty="0" smtClean="0"/>
              <a:t>Izrazi vezani za tonove i glasove </a:t>
            </a:r>
          </a:p>
          <a:p>
            <a:pPr>
              <a:buNone/>
            </a:pPr>
            <a:r>
              <a:rPr lang="bs-Latn-BA" dirty="0" smtClean="0"/>
              <a:t>  (bas, intonacija), </a:t>
            </a:r>
          </a:p>
          <a:p>
            <a:pPr>
              <a:buNone/>
            </a:pPr>
            <a:endParaRPr lang="bs-Latn-BA" dirty="0" smtClean="0"/>
          </a:p>
          <a:p>
            <a:r>
              <a:rPr lang="bs-Latn-BA" dirty="0" smtClean="0"/>
              <a:t>Neprijateljstvo, nesloga </a:t>
            </a:r>
          </a:p>
          <a:p>
            <a:pPr>
              <a:buNone/>
            </a:pPr>
            <a:r>
              <a:rPr lang="bs-Latn-BA" dirty="0" smtClean="0"/>
              <a:t>  (</a:t>
            </a:r>
            <a:r>
              <a:rPr lang="bs-Latn-BA" i="1" dirty="0" smtClean="0"/>
              <a:t>dušmanin</a:t>
            </a:r>
            <a:r>
              <a:rPr lang="bs-Latn-BA" dirty="0" smtClean="0"/>
              <a:t>, </a:t>
            </a:r>
            <a:r>
              <a:rPr lang="bs-Latn-BA" i="1" dirty="0" smtClean="0"/>
              <a:t>kavga</a:t>
            </a:r>
            <a:r>
              <a:rPr lang="bs-Latn-BA" dirty="0" smtClean="0"/>
              <a:t>), </a:t>
            </a:r>
          </a:p>
          <a:p>
            <a:pPr>
              <a:buNone/>
            </a:pPr>
            <a:endParaRPr lang="bs-Latn-BA" dirty="0" smtClean="0"/>
          </a:p>
          <a:p>
            <a:r>
              <a:rPr lang="bs-Latn-BA" dirty="0" smtClean="0"/>
              <a:t>Povezanost, savezništvo </a:t>
            </a:r>
          </a:p>
          <a:p>
            <a:pPr>
              <a:buNone/>
            </a:pPr>
            <a:r>
              <a:rPr lang="bs-Latn-BA" dirty="0" smtClean="0"/>
              <a:t>  (</a:t>
            </a:r>
            <a:r>
              <a:rPr lang="bs-Latn-BA" i="1" dirty="0" smtClean="0"/>
              <a:t>jataci</a:t>
            </a:r>
            <a:r>
              <a:rPr lang="bs-Latn-BA" dirty="0" smtClean="0"/>
              <a:t>, </a:t>
            </a:r>
            <a:r>
              <a:rPr lang="bs-Latn-BA" i="1" dirty="0" smtClean="0"/>
              <a:t>ortak</a:t>
            </a:r>
            <a:r>
              <a:rPr lang="bs-Latn-BA" dirty="0" smtClean="0"/>
              <a:t>), </a:t>
            </a:r>
          </a:p>
          <a:p>
            <a:pPr>
              <a:buNone/>
            </a:pPr>
            <a:endParaRPr lang="bs-Latn-BA" dirty="0" smtClean="0"/>
          </a:p>
          <a:p>
            <a:r>
              <a:rPr lang="bs-Latn-BA" dirty="0" smtClean="0"/>
              <a:t>Tuga </a:t>
            </a:r>
          </a:p>
          <a:p>
            <a:pPr>
              <a:buNone/>
            </a:pPr>
            <a:r>
              <a:rPr lang="bs-Latn-BA" dirty="0" smtClean="0"/>
              <a:t>  (</a:t>
            </a:r>
            <a:r>
              <a:rPr lang="bs-Latn-BA" i="1" dirty="0" smtClean="0"/>
              <a:t>melanholija</a:t>
            </a:r>
            <a:r>
              <a:rPr lang="bs-Latn-BA" dirty="0" smtClean="0"/>
              <a:t>, </a:t>
            </a:r>
            <a:r>
              <a:rPr lang="bs-Latn-BA" i="1" dirty="0" smtClean="0"/>
              <a:t>tedium vitae</a:t>
            </a:r>
            <a:r>
              <a:rPr lang="bs-Latn-BA" dirty="0" smtClean="0"/>
              <a:t>),</a:t>
            </a:r>
            <a:endParaRPr lang="bs-Latn-B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183880" cy="694370"/>
          </a:xfrm>
        </p:spPr>
        <p:txBody>
          <a:bodyPr>
            <a:normAutofit/>
          </a:bodyPr>
          <a:lstStyle/>
          <a:p>
            <a:r>
              <a:rPr lang="bs-Latn-BA" sz="2700" dirty="0" smtClean="0">
                <a:solidFill>
                  <a:schemeClr val="tx1"/>
                </a:solidFill>
              </a:rPr>
              <a:t>1. Uvod</a:t>
            </a:r>
            <a:endParaRPr lang="bs-Latn-BA" sz="27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142984"/>
            <a:ext cx="8183880" cy="4786346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buNone/>
            </a:pPr>
            <a:endParaRPr lang="bs-Latn-BA" sz="1800" cap="small" dirty="0" smtClean="0"/>
          </a:p>
          <a:p>
            <a:pPr>
              <a:lnSpc>
                <a:spcPct val="170000"/>
              </a:lnSpc>
              <a:buNone/>
            </a:pPr>
            <a:r>
              <a:rPr lang="bs-Latn-BA" sz="1800" cap="small" dirty="0" smtClean="0"/>
              <a:t>Prokleta avlija</a:t>
            </a:r>
            <a:r>
              <a:rPr lang="bs-Latn-BA" sz="1800" dirty="0" smtClean="0"/>
              <a:t> (1954)</a:t>
            </a:r>
          </a:p>
          <a:p>
            <a:pPr>
              <a:lnSpc>
                <a:spcPct val="170000"/>
              </a:lnSpc>
              <a:buNone/>
            </a:pPr>
            <a:endParaRPr lang="bs-Latn-BA" sz="1800" dirty="0" smtClean="0"/>
          </a:p>
          <a:p>
            <a:pPr>
              <a:lnSpc>
                <a:spcPct val="170000"/>
              </a:lnSpc>
            </a:pPr>
            <a:r>
              <a:rPr lang="bs-Latn-BA" sz="1800" dirty="0" smtClean="0"/>
              <a:t>roman prstenaste kompozicije </a:t>
            </a:r>
          </a:p>
          <a:p>
            <a:pPr>
              <a:lnSpc>
                <a:spcPct val="170000"/>
              </a:lnSpc>
            </a:pPr>
            <a:r>
              <a:rPr lang="bs-Latn-BA" sz="1800" dirty="0" smtClean="0"/>
              <a:t>zasnovan na jednoj okvirnoj pripovijesti unutar koje se izlaže ili osnovna fabula romana ili cijeli niz drugih priča</a:t>
            </a:r>
          </a:p>
          <a:p>
            <a:pPr>
              <a:lnSpc>
                <a:spcPct val="170000"/>
              </a:lnSpc>
            </a:pPr>
            <a:r>
              <a:rPr lang="bs-Latn-BA" sz="1800" dirty="0" smtClean="0"/>
              <a:t>slijed nije nužno ni kronološki ni kauzalan.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428604"/>
            <a:ext cx="8183880" cy="5613292"/>
          </a:xfrm>
        </p:spPr>
        <p:txBody>
          <a:bodyPr>
            <a:normAutofit fontScale="92500" lnSpcReduction="10000"/>
          </a:bodyPr>
          <a:lstStyle/>
          <a:p>
            <a:r>
              <a:rPr lang="bs-Latn-BA" dirty="0" smtClean="0"/>
              <a:t>Izrazi za novac i poreze (</a:t>
            </a:r>
            <a:r>
              <a:rPr lang="bs-Latn-BA" i="1" dirty="0" smtClean="0"/>
              <a:t>dukat</a:t>
            </a:r>
            <a:r>
              <a:rPr lang="bs-Latn-BA" dirty="0" smtClean="0"/>
              <a:t>, </a:t>
            </a:r>
            <a:r>
              <a:rPr lang="bs-Latn-BA" i="1" dirty="0" smtClean="0"/>
              <a:t>kuluk</a:t>
            </a:r>
            <a:r>
              <a:rPr lang="bs-Latn-BA" dirty="0" smtClean="0"/>
              <a:t>),</a:t>
            </a:r>
          </a:p>
          <a:p>
            <a:pPr>
              <a:buNone/>
            </a:pPr>
            <a:endParaRPr lang="bs-Latn-BA" dirty="0" smtClean="0"/>
          </a:p>
          <a:p>
            <a:r>
              <a:rPr lang="bs-Latn-BA" dirty="0" smtClean="0"/>
              <a:t> Grupisanje i formacije ljudi (</a:t>
            </a:r>
            <a:r>
              <a:rPr lang="bs-Latn-BA" i="1" dirty="0" smtClean="0"/>
              <a:t>grupa</a:t>
            </a:r>
            <a:r>
              <a:rPr lang="bs-Latn-BA" dirty="0" smtClean="0"/>
              <a:t>, </a:t>
            </a:r>
            <a:r>
              <a:rPr lang="bs-Latn-BA" i="1" dirty="0" smtClean="0"/>
              <a:t>liga</a:t>
            </a:r>
            <a:r>
              <a:rPr lang="bs-Latn-BA" dirty="0" smtClean="0"/>
              <a:t>),</a:t>
            </a:r>
          </a:p>
          <a:p>
            <a:pPr>
              <a:buNone/>
            </a:pPr>
            <a:r>
              <a:rPr lang="bs-Latn-BA" dirty="0" smtClean="0"/>
              <a:t> </a:t>
            </a:r>
          </a:p>
          <a:p>
            <a:r>
              <a:rPr lang="bs-Latn-BA" dirty="0" smtClean="0"/>
              <a:t>Izrazi kojima se nazivaju žene (</a:t>
            </a:r>
            <a:r>
              <a:rPr lang="bs-Latn-BA" i="1" dirty="0" smtClean="0"/>
              <a:t>hanumica</a:t>
            </a:r>
            <a:r>
              <a:rPr lang="bs-Latn-BA" dirty="0" smtClean="0"/>
              <a:t>, </a:t>
            </a:r>
            <a:r>
              <a:rPr lang="bs-Latn-BA" i="1" dirty="0" smtClean="0"/>
              <a:t>saransaklija</a:t>
            </a:r>
            <a:r>
              <a:rPr lang="bs-Latn-BA" dirty="0" smtClean="0"/>
              <a:t>), </a:t>
            </a:r>
          </a:p>
          <a:p>
            <a:pPr>
              <a:buNone/>
            </a:pPr>
            <a:endParaRPr lang="bs-Latn-BA" dirty="0" smtClean="0"/>
          </a:p>
          <a:p>
            <a:r>
              <a:rPr lang="bs-Latn-BA" dirty="0" smtClean="0"/>
              <a:t>Industrijski nazivi (</a:t>
            </a:r>
            <a:r>
              <a:rPr lang="bs-Latn-BA" i="1" dirty="0" smtClean="0"/>
              <a:t>rezervoar</a:t>
            </a:r>
            <a:r>
              <a:rPr lang="bs-Latn-BA" dirty="0" smtClean="0"/>
              <a:t>, </a:t>
            </a:r>
            <a:r>
              <a:rPr lang="bs-Latn-BA" i="1" dirty="0" smtClean="0"/>
              <a:t>arsenal</a:t>
            </a:r>
            <a:r>
              <a:rPr lang="bs-Latn-BA" dirty="0" smtClean="0"/>
              <a:t>), </a:t>
            </a:r>
          </a:p>
          <a:p>
            <a:pPr>
              <a:buNone/>
            </a:pPr>
            <a:endParaRPr lang="bs-Latn-BA" dirty="0" smtClean="0"/>
          </a:p>
          <a:p>
            <a:r>
              <a:rPr lang="bs-Latn-BA" dirty="0" smtClean="0"/>
              <a:t>Teritorija (</a:t>
            </a:r>
            <a:r>
              <a:rPr lang="bs-Latn-BA" i="1" dirty="0" smtClean="0"/>
              <a:t>vilajet</a:t>
            </a:r>
            <a:r>
              <a:rPr lang="bs-Latn-BA" dirty="0" smtClean="0"/>
              <a:t>), </a:t>
            </a:r>
          </a:p>
          <a:p>
            <a:pPr>
              <a:buNone/>
            </a:pPr>
            <a:endParaRPr lang="bs-Latn-BA" dirty="0" smtClean="0"/>
          </a:p>
          <a:p>
            <a:r>
              <a:rPr lang="bs-Latn-BA" dirty="0" smtClean="0"/>
              <a:t>Vrijeme (</a:t>
            </a:r>
            <a:r>
              <a:rPr lang="bs-Latn-BA" i="1" dirty="0" smtClean="0"/>
              <a:t>vakat</a:t>
            </a:r>
            <a:r>
              <a:rPr lang="bs-Latn-BA" dirty="0" smtClean="0"/>
              <a:t>), </a:t>
            </a:r>
          </a:p>
          <a:p>
            <a:pPr>
              <a:buNone/>
            </a:pPr>
            <a:endParaRPr lang="bs-Latn-BA" dirty="0" smtClean="0"/>
          </a:p>
          <a:p>
            <a:r>
              <a:rPr lang="bs-Latn-BA" dirty="0" smtClean="0"/>
              <a:t>Izrazi za srodstvo (</a:t>
            </a:r>
            <a:r>
              <a:rPr lang="bs-Latn-BA" i="1" dirty="0" smtClean="0"/>
              <a:t>amidža</a:t>
            </a:r>
            <a:r>
              <a:rPr lang="bs-Latn-BA" dirty="0" smtClean="0"/>
              <a:t>), </a:t>
            </a:r>
          </a:p>
          <a:p>
            <a:pPr>
              <a:buNone/>
            </a:pPr>
            <a:endParaRPr lang="bs-Latn-B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70416"/>
          </a:xfrm>
        </p:spPr>
        <p:txBody>
          <a:bodyPr>
            <a:normAutofit fontScale="92500" lnSpcReduction="10000"/>
          </a:bodyPr>
          <a:lstStyle/>
          <a:p>
            <a:r>
              <a:rPr lang="bs-Latn-BA" dirty="0" smtClean="0"/>
              <a:t>Konjska oprema (</a:t>
            </a:r>
            <a:r>
              <a:rPr lang="bs-Latn-BA" i="1" dirty="0" smtClean="0"/>
              <a:t>bisage</a:t>
            </a:r>
            <a:r>
              <a:rPr lang="bs-Latn-BA" dirty="0" smtClean="0"/>
              <a:t>), </a:t>
            </a:r>
          </a:p>
          <a:p>
            <a:pPr>
              <a:buNone/>
            </a:pPr>
            <a:endParaRPr lang="bs-Latn-BA" dirty="0" smtClean="0"/>
          </a:p>
          <a:p>
            <a:r>
              <a:rPr lang="bs-Latn-BA" dirty="0" smtClean="0"/>
              <a:t>Igre (</a:t>
            </a:r>
            <a:r>
              <a:rPr lang="bs-Latn-BA" i="1" dirty="0" smtClean="0"/>
              <a:t>lutrija</a:t>
            </a:r>
            <a:r>
              <a:rPr lang="bs-Latn-BA" dirty="0" smtClean="0"/>
              <a:t>), </a:t>
            </a:r>
          </a:p>
          <a:p>
            <a:pPr>
              <a:buNone/>
            </a:pPr>
            <a:endParaRPr lang="bs-Latn-BA" dirty="0" smtClean="0"/>
          </a:p>
          <a:p>
            <a:r>
              <a:rPr lang="bs-Latn-BA" dirty="0" smtClean="0"/>
              <a:t>Red, sklad (</a:t>
            </a:r>
            <a:r>
              <a:rPr lang="bs-Latn-BA" i="1" dirty="0" smtClean="0"/>
              <a:t>zapt</a:t>
            </a:r>
            <a:r>
              <a:rPr lang="bs-Latn-BA" dirty="0" smtClean="0"/>
              <a:t>), </a:t>
            </a:r>
          </a:p>
          <a:p>
            <a:pPr>
              <a:buNone/>
            </a:pPr>
            <a:endParaRPr lang="bs-Latn-BA" dirty="0" smtClean="0"/>
          </a:p>
          <a:p>
            <a:r>
              <a:rPr lang="bs-Latn-BA" dirty="0" smtClean="0"/>
              <a:t>Tečnosti (</a:t>
            </a:r>
            <a:r>
              <a:rPr lang="bs-Latn-BA" i="1" dirty="0" smtClean="0"/>
              <a:t>zejtin</a:t>
            </a:r>
            <a:r>
              <a:rPr lang="bs-Latn-BA" dirty="0" smtClean="0"/>
              <a:t>), </a:t>
            </a:r>
          </a:p>
          <a:p>
            <a:pPr>
              <a:buNone/>
            </a:pPr>
            <a:endParaRPr lang="bs-Latn-BA" dirty="0" smtClean="0"/>
          </a:p>
          <a:p>
            <a:r>
              <a:rPr lang="bs-Latn-BA" dirty="0" smtClean="0"/>
              <a:t>Odjevi predmeti (</a:t>
            </a:r>
            <a:r>
              <a:rPr lang="bs-Latn-BA" i="1" dirty="0" smtClean="0"/>
              <a:t>kauk</a:t>
            </a:r>
            <a:r>
              <a:rPr lang="bs-Latn-BA" dirty="0" smtClean="0"/>
              <a:t>),</a:t>
            </a:r>
          </a:p>
          <a:p>
            <a:pPr>
              <a:buNone/>
            </a:pPr>
            <a:endParaRPr lang="bs-Latn-BA" dirty="0" smtClean="0"/>
          </a:p>
          <a:p>
            <a:r>
              <a:rPr lang="bs-Latn-BA" dirty="0" smtClean="0"/>
              <a:t>Pomorstvo (</a:t>
            </a:r>
            <a:r>
              <a:rPr lang="bs-Latn-BA" i="1" dirty="0" smtClean="0"/>
              <a:t>galija</a:t>
            </a:r>
            <a:r>
              <a:rPr lang="bs-Latn-BA" dirty="0" smtClean="0"/>
              <a:t>), </a:t>
            </a:r>
          </a:p>
          <a:p>
            <a:pPr>
              <a:buNone/>
            </a:pPr>
            <a:endParaRPr lang="bs-Latn-BA" dirty="0" smtClean="0"/>
          </a:p>
          <a:p>
            <a:r>
              <a:rPr lang="bs-Latn-BA" dirty="0" smtClean="0"/>
              <a:t>Izrazi za količinu (</a:t>
            </a:r>
            <a:r>
              <a:rPr lang="bs-Latn-BA" i="1" dirty="0" smtClean="0"/>
              <a:t>suma</a:t>
            </a:r>
            <a:r>
              <a:rPr lang="bs-Latn-BA" dirty="0" smtClean="0"/>
              <a:t>).</a:t>
            </a:r>
          </a:p>
          <a:p>
            <a:endParaRPr lang="bs-Latn-B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183880" cy="748652"/>
          </a:xfrm>
        </p:spPr>
        <p:txBody>
          <a:bodyPr>
            <a:normAutofit/>
          </a:bodyPr>
          <a:lstStyle/>
          <a:p>
            <a:r>
              <a:rPr lang="bs-Latn-BA" sz="2700" dirty="0" smtClean="0">
                <a:solidFill>
                  <a:schemeClr val="tx1"/>
                </a:solidFill>
              </a:rPr>
              <a:t>4. Zaključak</a:t>
            </a:r>
            <a:endParaRPr lang="bs-Latn-BA" sz="27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928670"/>
            <a:ext cx="8358246" cy="55007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bs-Latn-BA" dirty="0" smtClean="0"/>
              <a:t>najbrojniji su turcizmi </a:t>
            </a:r>
          </a:p>
          <a:p>
            <a:pPr>
              <a:lnSpc>
                <a:spcPct val="150000"/>
              </a:lnSpc>
              <a:buNone/>
            </a:pPr>
            <a:r>
              <a:rPr lang="bs-Latn-BA" dirty="0" smtClean="0"/>
              <a:t>  (ukupno 41 primjer ili 49% korpusa)</a:t>
            </a:r>
          </a:p>
          <a:p>
            <a:pPr>
              <a:lnSpc>
                <a:spcPct val="150000"/>
              </a:lnSpc>
            </a:pPr>
            <a:r>
              <a:rPr lang="bs-Latn-BA" dirty="0" smtClean="0"/>
              <a:t>najmanje je posuđenica iz španjolskog, mađarskog i ruskog jezika (1 primjer, 1%)</a:t>
            </a:r>
          </a:p>
          <a:p>
            <a:pPr>
              <a:lnSpc>
                <a:spcPct val="150000"/>
              </a:lnSpc>
            </a:pPr>
            <a:r>
              <a:rPr lang="bs-Latn-BA" dirty="0" smtClean="0"/>
              <a:t>najbrojnije semantičko polje:</a:t>
            </a:r>
          </a:p>
          <a:p>
            <a:pPr>
              <a:lnSpc>
                <a:spcPct val="150000"/>
              </a:lnSpc>
              <a:buNone/>
            </a:pPr>
            <a:r>
              <a:rPr lang="bs-Latn-BA" dirty="0" smtClean="0"/>
              <a:t>  ‘Nazivi kojima se oslovljavaju lica’, </a:t>
            </a:r>
          </a:p>
          <a:p>
            <a:pPr>
              <a:lnSpc>
                <a:spcPct val="150000"/>
              </a:lnSpc>
              <a:buNone/>
            </a:pPr>
            <a:r>
              <a:rPr lang="bs-Latn-BA" dirty="0" smtClean="0"/>
              <a:t>  ‘Vjerski izrazi’ i ‘Zanimanja’</a:t>
            </a:r>
            <a:r>
              <a:rPr lang="en-GB" dirty="0" smtClean="0"/>
              <a:t>. </a:t>
            </a:r>
            <a:endParaRPr lang="bs-Latn-B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530352"/>
            <a:ext cx="8329642" cy="5398978"/>
          </a:xfrm>
        </p:spPr>
        <p:txBody>
          <a:bodyPr>
            <a:normAutofit fontScale="92500" lnSpcReduction="10000"/>
          </a:bodyPr>
          <a:lstStyle/>
          <a:p>
            <a:r>
              <a:rPr lang="bs-Latn-BA" dirty="0" smtClean="0"/>
              <a:t>Upotreba posuđenica </a:t>
            </a:r>
          </a:p>
          <a:p>
            <a:pPr>
              <a:buNone/>
            </a:pPr>
            <a:endParaRPr lang="bs-Latn-BA" dirty="0" smtClean="0"/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bs-Latn-BA" dirty="0" smtClean="0"/>
              <a:t>u kombinaciji sa vlastitim imenom,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bs-Latn-BA" dirty="0" smtClean="0"/>
              <a:t>kao komponente frazema,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bs-Latn-BA" dirty="0" smtClean="0"/>
              <a:t>u poštapalicama,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bs-Latn-BA" dirty="0" smtClean="0"/>
              <a:t>U zakletvama,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bs-Latn-BA" dirty="0" smtClean="0"/>
              <a:t>pri opisu osoba, predmeta i eksterijera,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bs-Latn-BA" dirty="0" smtClean="0"/>
              <a:t>prilikom građenja naracije događaja,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bs-Latn-BA" dirty="0" smtClean="0"/>
              <a:t>u dijalozima </a:t>
            </a:r>
          </a:p>
          <a:p>
            <a:pPr>
              <a:buNone/>
            </a:pPr>
            <a:endParaRPr lang="bs-Latn-BA" dirty="0" smtClean="0"/>
          </a:p>
          <a:p>
            <a:pPr>
              <a:buNone/>
            </a:pPr>
            <a:r>
              <a:rPr lang="bs-Latn-BA" dirty="0" smtClean="0"/>
              <a:t>je dokaz njihove integracije u bosanski jezik.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530352"/>
            <a:ext cx="8501122" cy="5398978"/>
          </a:xfrm>
        </p:spPr>
        <p:txBody>
          <a:bodyPr>
            <a:normAutofit/>
          </a:bodyPr>
          <a:lstStyle/>
          <a:p>
            <a:r>
              <a:rPr lang="bs-Latn-BA" dirty="0" smtClean="0"/>
              <a:t>Izbor posuđenica</a:t>
            </a:r>
          </a:p>
          <a:p>
            <a:pPr>
              <a:buNone/>
            </a:pPr>
            <a:endParaRPr lang="bs-Latn-BA" dirty="0" smtClean="0"/>
          </a:p>
          <a:p>
            <a:pPr>
              <a:buFont typeface="Wingdings" pitchFamily="2" charset="2"/>
              <a:buChar char="ü"/>
            </a:pPr>
            <a:r>
              <a:rPr lang="bs-Latn-BA" dirty="0" smtClean="0"/>
              <a:t>  nije slučajan</a:t>
            </a:r>
          </a:p>
          <a:p>
            <a:pPr>
              <a:buNone/>
            </a:pPr>
            <a:endParaRPr lang="bs-Latn-BA" dirty="0" smtClean="0"/>
          </a:p>
          <a:p>
            <a:pPr>
              <a:buFont typeface="Wingdings" pitchFamily="2" charset="2"/>
              <a:buChar char="ü"/>
            </a:pPr>
            <a:r>
              <a:rPr lang="bs-Latn-BA" dirty="0" smtClean="0"/>
              <a:t>  je vrlo poman i suptilan</a:t>
            </a:r>
          </a:p>
          <a:p>
            <a:pPr>
              <a:buNone/>
            </a:pPr>
            <a:endParaRPr lang="bs-Latn-BA" dirty="0" smtClean="0"/>
          </a:p>
          <a:p>
            <a:pPr>
              <a:buFont typeface="Wingdings" pitchFamily="2" charset="2"/>
              <a:buChar char="ü"/>
            </a:pPr>
            <a:r>
              <a:rPr lang="bs-Latn-BA" dirty="0" smtClean="0"/>
              <a:t>  ima jako važnu ulogu u gradnji estetskog  </a:t>
            </a:r>
          </a:p>
          <a:p>
            <a:pPr>
              <a:buNone/>
            </a:pPr>
            <a:r>
              <a:rPr lang="bs-Latn-BA" dirty="0" smtClean="0"/>
              <a:t>    dojma i ostvarivanju piščeve poruke  </a:t>
            </a:r>
          </a:p>
          <a:p>
            <a:pPr>
              <a:buNone/>
            </a:pPr>
            <a:r>
              <a:rPr lang="bs-Latn-BA" dirty="0" smtClean="0"/>
              <a:t>    čitatelju. </a:t>
            </a:r>
            <a:endParaRPr lang="bs-Latn-B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ome\Desktop\La_Corte_del_diavol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000372"/>
            <a:ext cx="2214578" cy="3357586"/>
          </a:xfrm>
          <a:prstGeom prst="rect">
            <a:avLst/>
          </a:prstGeom>
          <a:noFill/>
        </p:spPr>
      </p:pic>
      <p:pic>
        <p:nvPicPr>
          <p:cNvPr id="1027" name="Picture 3" descr="C:\Users\Home\Desktop\71FS06PN4QL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214290"/>
            <a:ext cx="2971800" cy="4357694"/>
          </a:xfrm>
          <a:prstGeom prst="rect">
            <a:avLst/>
          </a:prstGeom>
          <a:noFill/>
        </p:spPr>
      </p:pic>
      <p:pic>
        <p:nvPicPr>
          <p:cNvPr id="1028" name="Picture 4" descr="C:\Users\Home\Desktop\The Damned Yar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12" y="2357430"/>
            <a:ext cx="2857520" cy="4071966"/>
          </a:xfrm>
          <a:prstGeom prst="rect">
            <a:avLst/>
          </a:prstGeom>
          <a:noFill/>
        </p:spPr>
      </p:pic>
      <p:pic>
        <p:nvPicPr>
          <p:cNvPr id="1029" name="Picture 5" descr="C:\Users\Home\Desktop\images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388" y="4357694"/>
            <a:ext cx="1857388" cy="2214578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0" y="357166"/>
            <a:ext cx="4786346" cy="857256"/>
          </a:xfrm>
          <a:prstGeom prst="rect">
            <a:avLst/>
          </a:prstGeom>
        </p:spPr>
        <p:txBody>
          <a:bodyPr/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bs-Latn-BA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Hvala na pažnji!</a:t>
            </a:r>
            <a:endParaRPr kumimoji="0" lang="bs-Latn-BA" sz="3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4"/>
          <p:cNvSpPr txBox="1">
            <a:spLocks/>
          </p:cNvSpPr>
          <p:nvPr/>
        </p:nvSpPr>
        <p:spPr>
          <a:xfrm>
            <a:off x="357158" y="1071546"/>
            <a:ext cx="2786050" cy="1744232"/>
          </a:xfrm>
          <a:prstGeom prst="rect">
            <a:avLst/>
          </a:prstGeom>
        </p:spPr>
        <p:txBody>
          <a:bodyPr vert="horz" anchor="b">
            <a:normAutofit fontScale="6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bs-Latn-B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dr. sc. Zrinka Ćoralić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pt-P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zrinka_coralic</a:t>
            </a:r>
            <a:r>
              <a:rPr kumimoji="0" lang="bs-Latn-B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pt-P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yahoo.com</a:t>
            </a:r>
            <a:endParaRPr kumimoji="0" lang="bs-Latn-BA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bs-Latn-BA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bs-Latn-B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mr. Mersina Šehić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bs-Latn-B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mersina.sehic@yahoo.com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bs-Latn-BA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bs-Latn-B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Univerzitet u Bihaću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183880" cy="694370"/>
          </a:xfrm>
        </p:spPr>
        <p:txBody>
          <a:bodyPr>
            <a:normAutofit/>
          </a:bodyPr>
          <a:lstStyle/>
          <a:p>
            <a:endParaRPr lang="bs-Latn-BA" sz="27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142984"/>
            <a:ext cx="8183880" cy="4786346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endParaRPr lang="bs-Latn-BA" sz="1800" dirty="0" smtClean="0"/>
          </a:p>
          <a:p>
            <a:pPr>
              <a:lnSpc>
                <a:spcPct val="170000"/>
              </a:lnSpc>
            </a:pPr>
            <a:r>
              <a:rPr lang="bs-Latn-BA" sz="1800" dirty="0" smtClean="0"/>
              <a:t>Kompozicioni okvir je fra-Petrova sahrana i popisivanje stvari preostalih nakon njega, pripovijedanje </a:t>
            </a:r>
          </a:p>
          <a:p>
            <a:pPr>
              <a:lnSpc>
                <a:spcPct val="170000"/>
              </a:lnSpc>
            </a:pPr>
            <a:endParaRPr lang="bs-Latn-BA" sz="1800" dirty="0" smtClean="0"/>
          </a:p>
          <a:p>
            <a:pPr>
              <a:lnSpc>
                <a:spcPct val="170000"/>
              </a:lnSpc>
            </a:pPr>
            <a:r>
              <a:rPr lang="bs-Latn-BA" sz="1800" dirty="0" smtClean="0"/>
              <a:t>unutar tog okvira je njegov boravak u zatvoru, a unutar te pripovijesti ispričane su dvije tužne sudbine, Ćamilova i Džemova</a:t>
            </a:r>
            <a:endParaRPr lang="bs-Latn-BA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15370" cy="1051560"/>
          </a:xfrm>
        </p:spPr>
        <p:txBody>
          <a:bodyPr>
            <a:normAutofit/>
          </a:bodyPr>
          <a:lstStyle/>
          <a:p>
            <a:r>
              <a:rPr lang="bs-Latn-BA" sz="2700" dirty="0" smtClean="0">
                <a:solidFill>
                  <a:schemeClr val="tx1"/>
                </a:solidFill>
              </a:rPr>
              <a:t>2. Značaj nove leksike za jezični fond </a:t>
            </a:r>
            <a:br>
              <a:rPr lang="bs-Latn-BA" sz="2700" dirty="0" smtClean="0">
                <a:solidFill>
                  <a:schemeClr val="tx1"/>
                </a:solidFill>
              </a:rPr>
            </a:br>
            <a:r>
              <a:rPr lang="bs-Latn-BA" sz="2700" dirty="0" smtClean="0">
                <a:solidFill>
                  <a:schemeClr val="tx1"/>
                </a:solidFill>
              </a:rPr>
              <a:t>    jezika-primaoca</a:t>
            </a:r>
            <a:endParaRPr lang="bs-Latn-BA" sz="27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857364"/>
            <a:ext cx="8183880" cy="435771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bs-Latn-BA" dirty="0" smtClean="0"/>
              <a:t>Mnogi radovi (Vejzović 1990, Hrustić 2001, Matulina/Ćoralić 2010, Ćoralić/Smajlović 2013, Ćoralić/Šehić 2012, 2014) bave se posuđenicama u bosanskom jeziku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500042"/>
            <a:ext cx="8183880" cy="5429288"/>
          </a:xfrm>
        </p:spPr>
        <p:txBody>
          <a:bodyPr>
            <a:normAutofit/>
          </a:bodyPr>
          <a:lstStyle/>
          <a:p>
            <a:r>
              <a:rPr lang="bs-Latn-BA" dirty="0" smtClean="0"/>
              <a:t>Cilj osvjetljavanje značajnih pitanja iz domena kontaktne lingvistike i jezičnog posuđivanja, npr. </a:t>
            </a:r>
          </a:p>
          <a:p>
            <a:endParaRPr lang="bs-Latn-BA" dirty="0" smtClean="0"/>
          </a:p>
          <a:p>
            <a:pPr algn="just">
              <a:buNone/>
            </a:pPr>
            <a:r>
              <a:rPr lang="bs-Latn-BA" dirty="0" smtClean="0"/>
              <a:t>  - šta jezik dobiva sa posuđenicama, </a:t>
            </a:r>
          </a:p>
          <a:p>
            <a:pPr algn="just">
              <a:buNone/>
            </a:pPr>
            <a:endParaRPr lang="bs-Latn-BA" dirty="0" smtClean="0"/>
          </a:p>
          <a:p>
            <a:pPr algn="just">
              <a:buNone/>
            </a:pPr>
            <a:r>
              <a:rPr lang="bs-Latn-BA" dirty="0" smtClean="0"/>
              <a:t>  - u kom smislu one potiču dalji razvoj  </a:t>
            </a:r>
          </a:p>
          <a:p>
            <a:pPr algn="just">
              <a:buNone/>
            </a:pPr>
            <a:r>
              <a:rPr lang="bs-Latn-BA" dirty="0" smtClean="0"/>
              <a:t>    leksike,</a:t>
            </a:r>
          </a:p>
          <a:p>
            <a:pPr algn="just">
              <a:buNone/>
            </a:pPr>
            <a:endParaRPr lang="bs-Latn-BA" dirty="0" smtClean="0"/>
          </a:p>
          <a:p>
            <a:pPr>
              <a:buNone/>
            </a:pPr>
            <a:r>
              <a:rPr lang="bs-Latn-BA" dirty="0" smtClean="0"/>
              <a:t>  - kako doprinose ili ne doprinose </a:t>
            </a:r>
          </a:p>
          <a:p>
            <a:pPr>
              <a:buNone/>
            </a:pPr>
            <a:r>
              <a:rPr lang="bs-Latn-BA" dirty="0" smtClean="0"/>
              <a:t>    usavršavanju resursa jezika</a:t>
            </a:r>
            <a:endParaRPr lang="bs-Latn-B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571480"/>
            <a:ext cx="8183880" cy="5500726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bs-Latn-BA" dirty="0" smtClean="0"/>
              <a:t>riječi nisu pojedinačni elementi, nego upravo suprotno, pravac razvitka pojedinih riječi pokazuje i pravac razvitka leksičkog blaga jezika u cjelosti, a da se razvitak i usavršavanje leksike u cjelini određuje u povećanju njenih mogućnosti kroz vrijeme i sve izraženijim nastojanjem ljudi da izraze svoje misli i osjećanja adekvatnije, stilski raznovrsnije i logički preciznije. </a:t>
            </a:r>
          </a:p>
          <a:p>
            <a:endParaRPr lang="bs-Latn-B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357166"/>
            <a:ext cx="8143932" cy="539897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endParaRPr lang="bs-Latn-BA" sz="1900" dirty="0" smtClean="0"/>
          </a:p>
          <a:p>
            <a:pPr>
              <a:lnSpc>
                <a:spcPct val="150000"/>
              </a:lnSpc>
              <a:buNone/>
            </a:pPr>
            <a:endParaRPr lang="bs-Latn-BA" sz="1900" dirty="0" smtClean="0"/>
          </a:p>
          <a:p>
            <a:pPr algn="just">
              <a:lnSpc>
                <a:spcPct val="150000"/>
              </a:lnSpc>
            </a:pPr>
            <a:r>
              <a:rPr lang="bs-Latn-BA" sz="1900" dirty="0" smtClean="0"/>
              <a:t>Germanizam</a:t>
            </a:r>
            <a:r>
              <a:rPr lang="bs-Latn-BA" sz="1900" b="1" dirty="0" smtClean="0"/>
              <a:t> </a:t>
            </a:r>
            <a:r>
              <a:rPr lang="bs-Latn-BA" sz="1900" i="1" dirty="0" smtClean="0"/>
              <a:t>liferovati nekoga</a:t>
            </a:r>
            <a:r>
              <a:rPr lang="bs-Latn-BA" sz="1900" dirty="0" smtClean="0"/>
              <a:t>, koji bilježe Ćoralić/Smajlović (2013: 766), u razgovornom stilu znači </a:t>
            </a:r>
            <a:r>
              <a:rPr lang="bs-Latn-BA" sz="1900" i="1" dirty="0" smtClean="0"/>
              <a:t>riješiti se nekoga</a:t>
            </a:r>
            <a:r>
              <a:rPr lang="bs-Latn-BA" sz="1900" dirty="0" smtClean="0"/>
              <a:t>. Izraz je stilski markiran i ograničen na upotrebu u razgovornom stilu, i kao takav je neprirodan za upotrebu u bilo kojem drugom žanru.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357166"/>
            <a:ext cx="8326756" cy="539897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endParaRPr lang="bs-Latn-BA" sz="1900" dirty="0" smtClean="0"/>
          </a:p>
          <a:p>
            <a:pPr>
              <a:lnSpc>
                <a:spcPct val="150000"/>
              </a:lnSpc>
            </a:pPr>
            <a:r>
              <a:rPr lang="bs-Latn-BA" sz="1900" dirty="0" smtClean="0"/>
              <a:t>Posuđenice se </a:t>
            </a:r>
            <a:r>
              <a:rPr lang="bs-Latn-BA" sz="1900" dirty="0" smtClean="0"/>
              <a:t>preuzimaju iz </a:t>
            </a:r>
            <a:r>
              <a:rPr lang="bs-Latn-BA" sz="1900" dirty="0" smtClean="0">
                <a:solidFill>
                  <a:srgbClr val="FF0000"/>
                </a:solidFill>
              </a:rPr>
              <a:t>potrebe popunjavanja leksičkih praznina </a:t>
            </a:r>
            <a:r>
              <a:rPr lang="bs-Latn-BA" sz="1900" dirty="0" smtClean="0"/>
              <a:t>u pojedinim strukama </a:t>
            </a:r>
          </a:p>
          <a:p>
            <a:pPr>
              <a:lnSpc>
                <a:spcPct val="150000"/>
              </a:lnSpc>
              <a:buNone/>
            </a:pPr>
            <a:endParaRPr lang="bs-Latn-BA" sz="1900" dirty="0" smtClean="0"/>
          </a:p>
          <a:p>
            <a:pPr>
              <a:lnSpc>
                <a:spcPct val="150000"/>
              </a:lnSpc>
            </a:pPr>
            <a:r>
              <a:rPr lang="bs-Latn-BA" sz="1900" dirty="0" smtClean="0"/>
              <a:t>i u nekim slučajevima su </a:t>
            </a:r>
            <a:r>
              <a:rPr lang="bs-Latn-BA" sz="1900" dirty="0" smtClean="0">
                <a:solidFill>
                  <a:srgbClr val="FF0000"/>
                </a:solidFill>
              </a:rPr>
              <a:t>prikladniji za izražavanje </a:t>
            </a:r>
            <a:r>
              <a:rPr lang="bs-Latn-BA" sz="1900" dirty="0" smtClean="0"/>
              <a:t>različitih emocionalnih i ugođajnih stanja te </a:t>
            </a:r>
            <a:r>
              <a:rPr lang="bs-Latn-BA" sz="1900" dirty="0" smtClean="0">
                <a:solidFill>
                  <a:srgbClr val="FF0000"/>
                </a:solidFill>
              </a:rPr>
              <a:t>sadrže više konotacije </a:t>
            </a:r>
            <a:r>
              <a:rPr lang="bs-Latn-BA" sz="1900" dirty="0" smtClean="0"/>
              <a:t>od domaćih riječi.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128</TotalTime>
  <Words>1101</Words>
  <Application>Microsoft Office PowerPoint</Application>
  <PresentationFormat>On-screen Show (4:3)</PresentationFormat>
  <Paragraphs>249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Aspect</vt:lpstr>
      <vt:lpstr>Imenice stranog porijekla  u jezičkoj strukturi  Proklete avlije </vt:lpstr>
      <vt:lpstr>Sadržaj prezentacije</vt:lpstr>
      <vt:lpstr>1. Uvod</vt:lpstr>
      <vt:lpstr>Slide 4</vt:lpstr>
      <vt:lpstr>2. Značaj nove leksike za jezični fond      jezika-primaoca</vt:lpstr>
      <vt:lpstr>Slide 6</vt:lpstr>
      <vt:lpstr>Slide 7</vt:lpstr>
      <vt:lpstr>Slide 8</vt:lpstr>
      <vt:lpstr>Slide 9</vt:lpstr>
      <vt:lpstr>Slide 10</vt:lpstr>
      <vt:lpstr>3. Analiza korpusa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Imenice u korpusu</vt:lpstr>
      <vt:lpstr>Semantička polja:</vt:lpstr>
      <vt:lpstr>Slide 27</vt:lpstr>
      <vt:lpstr>Slide 28</vt:lpstr>
      <vt:lpstr>Slide 29</vt:lpstr>
      <vt:lpstr>Slide 30</vt:lpstr>
      <vt:lpstr>Slide 31</vt:lpstr>
      <vt:lpstr>4. Zaključak</vt:lpstr>
      <vt:lpstr>Slide 33</vt:lpstr>
      <vt:lpstr>Slide 34</vt:lpstr>
      <vt:lpstr>Slide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Home</cp:lastModifiedBy>
  <cp:revision>73</cp:revision>
  <dcterms:created xsi:type="dcterms:W3CDTF">2014-07-10T16:40:15Z</dcterms:created>
  <dcterms:modified xsi:type="dcterms:W3CDTF">2014-09-19T14:08:09Z</dcterms:modified>
</cp:coreProperties>
</file>