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firstSlideNum="0" showSpecialPlsOnTitleSld="0" saveSubsetFonts="1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87" r:id="rId3"/>
    <p:sldId id="267" r:id="rId4"/>
    <p:sldId id="268" r:id="rId5"/>
    <p:sldId id="294" r:id="rId6"/>
    <p:sldId id="257" r:id="rId7"/>
    <p:sldId id="288" r:id="rId8"/>
    <p:sldId id="258" r:id="rId9"/>
    <p:sldId id="259" r:id="rId10"/>
    <p:sldId id="260" r:id="rId11"/>
    <p:sldId id="261" r:id="rId12"/>
    <p:sldId id="262" r:id="rId13"/>
    <p:sldId id="289" r:id="rId14"/>
    <p:sldId id="295" r:id="rId15"/>
    <p:sldId id="263" r:id="rId16"/>
    <p:sldId id="264" r:id="rId17"/>
    <p:sldId id="265" r:id="rId18"/>
    <p:sldId id="266" r:id="rId19"/>
    <p:sldId id="290" r:id="rId20"/>
    <p:sldId id="296" r:id="rId21"/>
    <p:sldId id="269" r:id="rId22"/>
    <p:sldId id="270" r:id="rId23"/>
    <p:sldId id="271" r:id="rId24"/>
    <p:sldId id="272" r:id="rId25"/>
    <p:sldId id="273" r:id="rId26"/>
    <p:sldId id="274" r:id="rId27"/>
    <p:sldId id="291" r:id="rId28"/>
    <p:sldId id="292" r:id="rId29"/>
    <p:sldId id="297" r:id="rId30"/>
    <p:sldId id="275" r:id="rId31"/>
    <p:sldId id="277" r:id="rId32"/>
    <p:sldId id="276" r:id="rId33"/>
    <p:sldId id="278" r:id="rId34"/>
    <p:sldId id="279" r:id="rId35"/>
    <p:sldId id="280" r:id="rId36"/>
    <p:sldId id="281" r:id="rId37"/>
    <p:sldId id="298" r:id="rId38"/>
    <p:sldId id="282" r:id="rId39"/>
    <p:sldId id="283" r:id="rId40"/>
    <p:sldId id="284" r:id="rId41"/>
    <p:sldId id="285" r:id="rId42"/>
    <p:sldId id="293" r:id="rId43"/>
    <p:sldId id="286" r:id="rId44"/>
    <p:sldId id="299" r:id="rId4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29" d="100"/>
          <a:sy n="129" d="100"/>
        </p:scale>
        <p:origin x="-1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8167-D543-264C-8C82-990199CA80F4}" type="datetimeFigureOut">
              <a:rPr lang="it-IT" smtClean="0"/>
              <a:t>21-09-2014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3AF09-7C90-0745-B510-91F58B5839AC}" type="slidenum">
              <a:rPr lang="it-IT" smtClean="0"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20B4C-191F-6345-A99F-F21D1F38330D}" type="datetimeFigureOut">
              <a:rPr lang="it-IT" smtClean="0"/>
              <a:t>21-09-2014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0442B-59B6-D54B-B449-DF4C509CCF09}" type="slidenum">
              <a:rPr lang="it-IT" smtClean="0"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F31C-DAC0-5E4F-A42D-B25C25EA7B73}" type="datetime1">
              <a:rPr lang="it-IT" smtClean="0"/>
              <a:t>21-09-2014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Fare clic per modificare gli stili del testo dello schema</a:t>
            </a:r>
          </a:p>
          <a:p>
            <a:pPr lvl="1"/>
            <a:r>
              <a:rPr lang="ta-IN" smtClean="0"/>
              <a:t>Secondo livello</a:t>
            </a:r>
          </a:p>
          <a:p>
            <a:pPr lvl="2"/>
            <a:r>
              <a:rPr lang="ta-IN" smtClean="0"/>
              <a:t>Terzo livello</a:t>
            </a:r>
          </a:p>
          <a:p>
            <a:pPr lvl="3"/>
            <a:r>
              <a:rPr lang="ta-IN" smtClean="0"/>
              <a:t>Quarto livello</a:t>
            </a:r>
          </a:p>
          <a:p>
            <a:pPr lvl="4"/>
            <a:r>
              <a:rPr lang="ta-IN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C13-798C-324E-A1A7-522FAAEBD021}" type="datetime1">
              <a:rPr lang="it-IT" smtClean="0"/>
              <a:t>21-09-2014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Fare clic per modificare gli stili del testo dello schema</a:t>
            </a:r>
          </a:p>
          <a:p>
            <a:pPr lvl="1"/>
            <a:r>
              <a:rPr lang="ta-IN" smtClean="0"/>
              <a:t>Secondo livello</a:t>
            </a:r>
          </a:p>
          <a:p>
            <a:pPr lvl="2"/>
            <a:r>
              <a:rPr lang="ta-IN" smtClean="0"/>
              <a:t>Terzo livello</a:t>
            </a:r>
          </a:p>
          <a:p>
            <a:pPr lvl="3"/>
            <a:r>
              <a:rPr lang="ta-IN" smtClean="0"/>
              <a:t>Quarto livello</a:t>
            </a:r>
          </a:p>
          <a:p>
            <a:pPr lvl="4"/>
            <a:r>
              <a:rPr lang="ta-IN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BB86-50F8-FE47-8A5C-8E956BD32958}" type="datetime1">
              <a:rPr lang="it-IT" smtClean="0"/>
              <a:t>21-09-2014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7AE3-D584-384B-830A-1376A462E8A9}" type="datetime1">
              <a:rPr lang="it-IT" smtClean="0"/>
              <a:t>21-09-2014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6FB0-EF5A-4846-94CD-F86E8E91B1C2}" type="datetime1">
              <a:rPr lang="it-IT" smtClean="0"/>
              <a:t>21-09-2014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Fare clic per modificare gli stili del testo dello schema</a:t>
            </a:r>
          </a:p>
          <a:p>
            <a:pPr lvl="1"/>
            <a:r>
              <a:rPr lang="ta-IN" smtClean="0"/>
              <a:t>Secondo livello</a:t>
            </a:r>
          </a:p>
          <a:p>
            <a:pPr lvl="2"/>
            <a:r>
              <a:rPr lang="ta-IN" smtClean="0"/>
              <a:t>Terzo livello</a:t>
            </a:r>
          </a:p>
          <a:p>
            <a:pPr lvl="3"/>
            <a:r>
              <a:rPr lang="ta-IN" smtClean="0"/>
              <a:t>Quarto livello</a:t>
            </a:r>
          </a:p>
          <a:p>
            <a:pPr lvl="4"/>
            <a:r>
              <a:rPr lang="ta-IN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Fare clic per modificare gli stili del testo dello schema</a:t>
            </a:r>
          </a:p>
          <a:p>
            <a:pPr lvl="1"/>
            <a:r>
              <a:rPr lang="ta-IN" smtClean="0"/>
              <a:t>Secondo livello</a:t>
            </a:r>
          </a:p>
          <a:p>
            <a:pPr lvl="2"/>
            <a:r>
              <a:rPr lang="ta-IN" smtClean="0"/>
              <a:t>Terzo livello</a:t>
            </a:r>
          </a:p>
          <a:p>
            <a:pPr lvl="3"/>
            <a:r>
              <a:rPr lang="ta-IN" smtClean="0"/>
              <a:t>Quarto livello</a:t>
            </a:r>
          </a:p>
          <a:p>
            <a:pPr lvl="4"/>
            <a:r>
              <a:rPr lang="ta-IN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8D37-79DF-3E4A-90D1-2ECE0D296D94}" type="datetime1">
              <a:rPr lang="it-IT" smtClean="0"/>
              <a:t>21-09-2014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Fare clic per modificare gli stili del testo dello schema</a:t>
            </a:r>
          </a:p>
          <a:p>
            <a:pPr lvl="1"/>
            <a:r>
              <a:rPr lang="ta-IN" smtClean="0"/>
              <a:t>Secondo livello</a:t>
            </a:r>
          </a:p>
          <a:p>
            <a:pPr lvl="2"/>
            <a:r>
              <a:rPr lang="ta-IN" smtClean="0"/>
              <a:t>Terzo livello</a:t>
            </a:r>
          </a:p>
          <a:p>
            <a:pPr lvl="3"/>
            <a:r>
              <a:rPr lang="ta-IN" smtClean="0"/>
              <a:t>Quarto livello</a:t>
            </a:r>
          </a:p>
          <a:p>
            <a:pPr lvl="4"/>
            <a:r>
              <a:rPr lang="ta-IN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Fare clic per modificare gli stili del testo dello schema</a:t>
            </a:r>
          </a:p>
          <a:p>
            <a:pPr lvl="1"/>
            <a:r>
              <a:rPr lang="ta-IN" smtClean="0"/>
              <a:t>Secondo livello</a:t>
            </a:r>
          </a:p>
          <a:p>
            <a:pPr lvl="2"/>
            <a:r>
              <a:rPr lang="ta-IN" smtClean="0"/>
              <a:t>Terzo livello</a:t>
            </a:r>
          </a:p>
          <a:p>
            <a:pPr lvl="3"/>
            <a:r>
              <a:rPr lang="ta-IN" smtClean="0"/>
              <a:t>Quarto livello</a:t>
            </a:r>
          </a:p>
          <a:p>
            <a:pPr lvl="4"/>
            <a:r>
              <a:rPr lang="ta-IN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D7019-2ABB-AB43-95DA-0F9A542E28E2}" type="datetime1">
              <a:rPr lang="it-IT" smtClean="0"/>
              <a:t>21-09-2014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46D1-86C4-5A4F-9FB8-BC0EE20C598D}" type="datetime1">
              <a:rPr lang="it-IT" smtClean="0"/>
              <a:t>21-09-2014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F32A-A2D2-D14D-985A-52154136612F}" type="datetime1">
              <a:rPr lang="it-IT" smtClean="0"/>
              <a:t>21-09-2014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Fare clic per modificare gli stili del testo dello schema</a:t>
            </a:r>
          </a:p>
          <a:p>
            <a:pPr lvl="1"/>
            <a:r>
              <a:rPr lang="ta-IN" smtClean="0"/>
              <a:t>Secondo livello</a:t>
            </a:r>
          </a:p>
          <a:p>
            <a:pPr lvl="2"/>
            <a:r>
              <a:rPr lang="ta-IN" smtClean="0"/>
              <a:t>Terzo livello</a:t>
            </a:r>
          </a:p>
          <a:p>
            <a:pPr lvl="3"/>
            <a:r>
              <a:rPr lang="ta-IN" smtClean="0"/>
              <a:t>Quarto livello</a:t>
            </a:r>
          </a:p>
          <a:p>
            <a:pPr lvl="4"/>
            <a:r>
              <a:rPr lang="ta-IN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1CFF-1EE6-564F-AFFB-939BF6E4CA8E}" type="datetime1">
              <a:rPr lang="it-IT" smtClean="0"/>
              <a:t>21-09-2014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9B56-44A1-B643-8782-CC51A7F4F4B4}" type="datetime1">
              <a:rPr lang="it-IT" smtClean="0"/>
              <a:t>21-09-2014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0083C-330F-0046-91B2-302CAB3CD09F}" type="datetime1">
              <a:rPr lang="it-IT" smtClean="0"/>
              <a:t>21-09-2014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86E9-F677-6B44-AE6F-927AFE3121CB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sz="4000" dirty="0" smtClean="0">
                <a:latin typeface="Arial"/>
              </a:rPr>
              <a:t>Danilo Capasso</a:t>
            </a:r>
            <a:r>
              <a:rPr lang="it-IT" dirty="0" smtClean="0">
                <a:latin typeface="Arial"/>
              </a:rPr>
              <a:t/>
            </a:r>
            <a:br>
              <a:rPr lang="it-IT" dirty="0" smtClean="0">
                <a:latin typeface="Arial"/>
              </a:rPr>
            </a:br>
            <a:r>
              <a:rPr lang="it-IT" sz="1778" b="1" dirty="0" err="1" smtClean="0">
                <a:latin typeface="Arial"/>
                <a:cs typeface="Arial"/>
              </a:rPr>
              <a:t>Odsjek</a:t>
            </a:r>
            <a:r>
              <a:rPr lang="it-IT" sz="1778" b="1" dirty="0" smtClean="0">
                <a:latin typeface="Arial"/>
                <a:cs typeface="Arial"/>
              </a:rPr>
              <a:t> </a:t>
            </a:r>
            <a:r>
              <a:rPr lang="it-IT" sz="1778" b="1" dirty="0" err="1" smtClean="0">
                <a:latin typeface="Arial"/>
                <a:cs typeface="Arial"/>
              </a:rPr>
              <a:t>za</a:t>
            </a:r>
            <a:r>
              <a:rPr lang="it-IT" sz="1778" b="1" dirty="0" smtClean="0">
                <a:latin typeface="Arial"/>
                <a:cs typeface="Arial"/>
              </a:rPr>
              <a:t> </a:t>
            </a:r>
            <a:r>
              <a:rPr lang="it-IT" sz="1778" b="1" dirty="0" err="1" smtClean="0">
                <a:latin typeface="Arial"/>
                <a:cs typeface="Arial"/>
              </a:rPr>
              <a:t>italijanistiku</a:t>
            </a:r>
            <a:r>
              <a:rPr lang="it-IT" sz="1778" b="1" dirty="0" smtClean="0">
                <a:latin typeface="Arial"/>
                <a:cs typeface="Arial"/>
              </a:rPr>
              <a:t/>
            </a:r>
            <a:br>
              <a:rPr lang="it-IT" sz="1778" b="1" dirty="0" smtClean="0">
                <a:latin typeface="Arial"/>
                <a:cs typeface="Arial"/>
              </a:rPr>
            </a:br>
            <a:r>
              <a:rPr lang="ta-IN" sz="1778" b="1" dirty="0" smtClean="0">
                <a:latin typeface="Arial"/>
                <a:cs typeface="Arial"/>
              </a:rPr>
              <a:t>Filološki Fakultet</a:t>
            </a:r>
            <a:br>
              <a:rPr lang="ta-IN" sz="1778" b="1" dirty="0" smtClean="0">
                <a:latin typeface="Arial"/>
                <a:cs typeface="Arial"/>
              </a:rPr>
            </a:br>
            <a:r>
              <a:rPr lang="ta-IN" sz="1778" b="1" dirty="0" smtClean="0">
                <a:latin typeface="Arial"/>
                <a:cs typeface="Arial"/>
              </a:rPr>
              <a:t>Univerzitet u Banjoj Luci</a:t>
            </a:r>
            <a:br>
              <a:rPr lang="ta-IN" sz="1778" b="1" dirty="0" smtClean="0">
                <a:latin typeface="Arial"/>
                <a:cs typeface="Arial"/>
              </a:rPr>
            </a:br>
            <a:r>
              <a:rPr lang="ta-IN" sz="1556" b="1" dirty="0" smtClean="0">
                <a:latin typeface="Arial"/>
                <a:cs typeface="Arial"/>
              </a:rPr>
              <a:t>danilo.capasso</a:t>
            </a:r>
            <a:r>
              <a:rPr lang="it-IT" sz="1556" b="1" dirty="0" smtClean="0">
                <a:latin typeface="Arial"/>
                <a:cs typeface="Arial"/>
              </a:rPr>
              <a:t>@unibl.rs</a:t>
            </a:r>
            <a:endParaRPr lang="it-IT" sz="1556" b="1" dirty="0">
              <a:latin typeface="Arial"/>
              <a:cs typeface="Arial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95400" y="2819400"/>
            <a:ext cx="6858000" cy="2819400"/>
          </a:xfrm>
        </p:spPr>
        <p:txBody>
          <a:bodyPr>
            <a:normAutofit fontScale="77500" lnSpcReduction="20000"/>
          </a:bodyPr>
          <a:lstStyle/>
          <a:p>
            <a:r>
              <a:rPr lang="it-IT" sz="6194" b="1" dirty="0" err="1" smtClean="0">
                <a:solidFill>
                  <a:schemeClr val="tx1"/>
                </a:solidFill>
                <a:latin typeface="Arial"/>
                <a:cs typeface="Arial"/>
              </a:rPr>
              <a:t>Kako</a:t>
            </a:r>
            <a:r>
              <a:rPr lang="it-IT" sz="6194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6194" b="1" dirty="0" err="1" smtClean="0">
                <a:solidFill>
                  <a:schemeClr val="tx1"/>
                </a:solidFill>
                <a:latin typeface="Arial"/>
                <a:cs typeface="Arial"/>
              </a:rPr>
              <a:t>je</a:t>
            </a:r>
            <a:r>
              <a:rPr lang="it-IT" sz="6194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6194" b="1" dirty="0" err="1" smtClean="0">
                <a:solidFill>
                  <a:schemeClr val="tx1"/>
                </a:solidFill>
                <a:latin typeface="Arial"/>
                <a:cs typeface="Arial"/>
              </a:rPr>
              <a:t>„Prokleta</a:t>
            </a:r>
            <a:r>
              <a:rPr lang="it-IT" sz="6194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6194" b="1" dirty="0" err="1" smtClean="0">
                <a:solidFill>
                  <a:schemeClr val="tx1"/>
                </a:solidFill>
                <a:latin typeface="Arial"/>
                <a:cs typeface="Arial"/>
              </a:rPr>
              <a:t>avlija</a:t>
            </a:r>
            <a:r>
              <a:rPr lang="it-IT" sz="6194" b="1" dirty="0" smtClean="0">
                <a:solidFill>
                  <a:schemeClr val="tx1"/>
                </a:solidFill>
                <a:latin typeface="Arial"/>
                <a:cs typeface="Arial"/>
              </a:rPr>
              <a:t>“ </a:t>
            </a:r>
            <a:r>
              <a:rPr lang="it-IT" sz="6194" b="1" dirty="0" err="1" smtClean="0">
                <a:solidFill>
                  <a:schemeClr val="tx1"/>
                </a:solidFill>
                <a:latin typeface="Arial"/>
                <a:cs typeface="Arial"/>
              </a:rPr>
              <a:t>prevedena</a:t>
            </a:r>
            <a:r>
              <a:rPr lang="it-IT" sz="6194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6194" b="1" dirty="0" err="1" smtClean="0">
                <a:solidFill>
                  <a:schemeClr val="tx1"/>
                </a:solidFill>
                <a:latin typeface="Arial"/>
                <a:cs typeface="Arial"/>
              </a:rPr>
              <a:t>na</a:t>
            </a:r>
            <a:r>
              <a:rPr lang="it-IT" sz="6194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6194" b="1" dirty="0" err="1" smtClean="0">
                <a:solidFill>
                  <a:schemeClr val="tx1"/>
                </a:solidFill>
                <a:latin typeface="Arial"/>
                <a:cs typeface="Arial"/>
              </a:rPr>
              <a:t>italijanski</a:t>
            </a:r>
            <a:r>
              <a:rPr lang="it-IT" sz="6194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6194" b="1" dirty="0" err="1" smtClean="0">
                <a:solidFill>
                  <a:schemeClr val="tx1"/>
                </a:solidFill>
                <a:latin typeface="Arial"/>
                <a:cs typeface="Arial"/>
              </a:rPr>
              <a:t>jezik</a:t>
            </a:r>
            <a:endParaRPr lang="ta-IN" sz="6194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it-IT" sz="3355" b="1" dirty="0" err="1" smtClean="0">
                <a:solidFill>
                  <a:srgbClr val="000000"/>
                </a:solidFill>
                <a:latin typeface="Arial"/>
                <a:cs typeface="Arial"/>
              </a:rPr>
              <a:t>7</a:t>
            </a:r>
            <a:r>
              <a:rPr lang="it-IT" sz="3355" b="1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it-IT" sz="3355" b="1" dirty="0" err="1" smtClean="0">
                <a:solidFill>
                  <a:srgbClr val="000000"/>
                </a:solidFill>
                <a:latin typeface="Arial"/>
                <a:cs typeface="Arial"/>
              </a:rPr>
              <a:t>Simpozijum</a:t>
            </a:r>
            <a:endParaRPr lang="ta-IN" sz="3355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ta-IN" sz="3097" b="1" dirty="0" smtClean="0">
                <a:solidFill>
                  <a:srgbClr val="000000"/>
                </a:solidFill>
                <a:latin typeface="Arial"/>
                <a:cs typeface="Arial"/>
              </a:rPr>
              <a:t>Graz, 27. 9. 2014</a:t>
            </a:r>
            <a:endParaRPr lang="it-IT" sz="3097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Imena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a-IN" dirty="0" smtClean="0"/>
          </a:p>
          <a:p>
            <a:r>
              <a:rPr lang="ta-IN" sz="3459" dirty="0" smtClean="0">
                <a:solidFill>
                  <a:srgbClr val="C0504D"/>
                </a:solidFill>
                <a:latin typeface="Arial"/>
                <a:cs typeface="Arial"/>
              </a:rPr>
              <a:t>Mehmed</a:t>
            </a:r>
            <a:endParaRPr lang="ta-IN" sz="3459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sz="3459" dirty="0" smtClean="0">
                <a:latin typeface="Arial"/>
                <a:cs typeface="Arial"/>
              </a:rPr>
              <a:t>   </a:t>
            </a:r>
            <a:r>
              <a:rPr lang="ta-IN" sz="3459" dirty="0" smtClean="0">
                <a:latin typeface="Arial"/>
                <a:cs typeface="Arial"/>
              </a:rPr>
              <a:t>CO</a:t>
            </a:r>
            <a:r>
              <a:rPr lang="ta-IN" sz="3459" dirty="0" smtClean="0">
                <a:latin typeface="Arial"/>
                <a:cs typeface="Arial"/>
              </a:rPr>
              <a:t>, MA, TR: Maometto</a:t>
            </a:r>
          </a:p>
          <a:p>
            <a:r>
              <a:rPr lang="ta-IN" sz="3459" dirty="0" smtClean="0">
                <a:solidFill>
                  <a:srgbClr val="C0504D"/>
                </a:solidFill>
                <a:latin typeface="Arial"/>
                <a:cs typeface="Arial"/>
              </a:rPr>
              <a:t>Kedikpaša</a:t>
            </a:r>
            <a:endParaRPr lang="ta-IN" sz="3459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sz="3459" dirty="0" smtClean="0">
                <a:latin typeface="Arial"/>
                <a:cs typeface="Arial"/>
              </a:rPr>
              <a:t>   </a:t>
            </a:r>
            <a:r>
              <a:rPr lang="ta-IN" sz="3459" dirty="0" smtClean="0">
                <a:latin typeface="Arial"/>
                <a:cs typeface="Arial"/>
              </a:rPr>
              <a:t>CO</a:t>
            </a:r>
            <a:r>
              <a:rPr lang="ta-IN" sz="3459" dirty="0" smtClean="0">
                <a:latin typeface="Arial"/>
                <a:cs typeface="Arial"/>
              </a:rPr>
              <a:t>: Kedik-pasci</a:t>
            </a:r>
            <a:r>
              <a:rPr lang="it-IT" sz="3459" dirty="0" err="1" smtClean="0">
                <a:latin typeface="Arial"/>
                <a:cs typeface="Arial"/>
              </a:rPr>
              <a:t>à</a:t>
            </a:r>
            <a:endParaRPr lang="it-IT" sz="3459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sz="3459" dirty="0" smtClean="0">
                <a:latin typeface="Arial"/>
                <a:cs typeface="Arial"/>
              </a:rPr>
              <a:t>   MA</a:t>
            </a:r>
            <a:r>
              <a:rPr lang="it-IT" sz="3459" dirty="0" smtClean="0">
                <a:latin typeface="Arial"/>
                <a:cs typeface="Arial"/>
              </a:rPr>
              <a:t>, TR: </a:t>
            </a:r>
            <a:r>
              <a:rPr lang="it-IT" sz="3459" dirty="0" err="1" smtClean="0">
                <a:latin typeface="Arial"/>
                <a:cs typeface="Arial"/>
              </a:rPr>
              <a:t>Kedik</a:t>
            </a:r>
            <a:r>
              <a:rPr lang="it-IT" sz="3459" dirty="0" smtClean="0">
                <a:latin typeface="Arial"/>
                <a:cs typeface="Arial"/>
              </a:rPr>
              <a:t> pascià</a:t>
            </a:r>
          </a:p>
          <a:p>
            <a:r>
              <a:rPr lang="it-IT" sz="3459" dirty="0" err="1" smtClean="0">
                <a:solidFill>
                  <a:srgbClr val="C0504D"/>
                </a:solidFill>
                <a:latin typeface="Arial"/>
                <a:cs typeface="Arial"/>
              </a:rPr>
              <a:t>Ajaspa</a:t>
            </a:r>
            <a:r>
              <a:rPr lang="ta-IN" sz="3459" dirty="0" smtClean="0">
                <a:solidFill>
                  <a:srgbClr val="C0504D"/>
                </a:solidFill>
                <a:latin typeface="Arial"/>
                <a:cs typeface="Arial"/>
              </a:rPr>
              <a:t>ša</a:t>
            </a:r>
            <a:endParaRPr lang="ta-IN" sz="3459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sz="3459" dirty="0" smtClean="0">
                <a:latin typeface="Arial"/>
                <a:cs typeface="Arial"/>
              </a:rPr>
              <a:t>   </a:t>
            </a:r>
            <a:r>
              <a:rPr lang="ta-IN" sz="3459" dirty="0" smtClean="0">
                <a:latin typeface="Arial"/>
                <a:cs typeface="Arial"/>
              </a:rPr>
              <a:t>CO</a:t>
            </a:r>
            <a:r>
              <a:rPr lang="ta-IN" sz="3459" dirty="0" smtClean="0">
                <a:latin typeface="Arial"/>
                <a:cs typeface="Arial"/>
              </a:rPr>
              <a:t>: Ajas-pasci</a:t>
            </a:r>
            <a:r>
              <a:rPr lang="it-IT" sz="3459" dirty="0" err="1" smtClean="0">
                <a:latin typeface="Arial"/>
                <a:cs typeface="Arial"/>
              </a:rPr>
              <a:t>à</a:t>
            </a:r>
            <a:endParaRPr lang="it-IT" sz="3459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sz="3459" dirty="0" smtClean="0">
                <a:latin typeface="Arial"/>
                <a:cs typeface="Arial"/>
              </a:rPr>
              <a:t>   MA</a:t>
            </a:r>
            <a:r>
              <a:rPr lang="it-IT" sz="3459" dirty="0" smtClean="0">
                <a:latin typeface="Arial"/>
                <a:cs typeface="Arial"/>
              </a:rPr>
              <a:t>, TR: </a:t>
            </a:r>
            <a:r>
              <a:rPr lang="it-IT" sz="3459" dirty="0" err="1" smtClean="0">
                <a:latin typeface="Arial"/>
                <a:cs typeface="Arial"/>
              </a:rPr>
              <a:t>Ajas</a:t>
            </a:r>
            <a:r>
              <a:rPr lang="it-IT" sz="3459" dirty="0" smtClean="0">
                <a:latin typeface="Arial"/>
                <a:cs typeface="Arial"/>
              </a:rPr>
              <a:t> pascià</a:t>
            </a:r>
            <a:endParaRPr lang="it-IT" sz="3459" dirty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Imena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Murat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CO</a:t>
            </a:r>
            <a:r>
              <a:rPr lang="it-IT" dirty="0" smtClean="0">
                <a:latin typeface="Arial"/>
                <a:cs typeface="Arial"/>
              </a:rPr>
              <a:t>, MA: </a:t>
            </a:r>
            <a:r>
              <a:rPr lang="it-IT" dirty="0" err="1" smtClean="0">
                <a:latin typeface="Arial"/>
                <a:cs typeface="Arial"/>
              </a:rPr>
              <a:t>Murad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TR</a:t>
            </a:r>
            <a:r>
              <a:rPr lang="it-IT" dirty="0" smtClean="0">
                <a:latin typeface="Arial"/>
                <a:cs typeface="Arial"/>
              </a:rPr>
              <a:t>: </a:t>
            </a:r>
            <a:r>
              <a:rPr lang="it-IT" dirty="0" err="1" smtClean="0">
                <a:latin typeface="Arial"/>
                <a:cs typeface="Arial"/>
              </a:rPr>
              <a:t>Murat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Jakub</a:t>
            </a:r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-beg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CO</a:t>
            </a:r>
            <a:r>
              <a:rPr lang="it-IT" dirty="0" smtClean="0">
                <a:latin typeface="Arial"/>
                <a:cs typeface="Arial"/>
              </a:rPr>
              <a:t>: </a:t>
            </a:r>
            <a:r>
              <a:rPr lang="it-IT" dirty="0" err="1" smtClean="0">
                <a:latin typeface="Arial"/>
                <a:cs typeface="Arial"/>
              </a:rPr>
              <a:t>Jakub-beg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MA</a:t>
            </a:r>
            <a:r>
              <a:rPr lang="it-IT" dirty="0" smtClean="0">
                <a:latin typeface="Arial"/>
                <a:cs typeface="Arial"/>
              </a:rPr>
              <a:t>, TR: </a:t>
            </a:r>
            <a:r>
              <a:rPr lang="it-IT" dirty="0" err="1" smtClean="0">
                <a:latin typeface="Arial"/>
                <a:cs typeface="Arial"/>
              </a:rPr>
              <a:t>Jakub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beg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Matija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 </a:t>
            </a:r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Korvin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CO</a:t>
            </a:r>
            <a:r>
              <a:rPr lang="it-IT" dirty="0" smtClean="0">
                <a:latin typeface="Arial"/>
                <a:cs typeface="Arial"/>
              </a:rPr>
              <a:t>, MA, TR: Mattia Corvino</a:t>
            </a:r>
            <a:endParaRPr lang="it-IT" dirty="0" smtClean="0">
              <a:latin typeface="Arial"/>
              <a:cs typeface="Arial"/>
            </a:endParaRP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Imena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Džem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Gem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, TR: </a:t>
            </a:r>
            <a:r>
              <a:rPr lang="ta-IN" dirty="0" smtClean="0">
                <a:latin typeface="Arial"/>
                <a:cs typeface="Arial"/>
              </a:rPr>
              <a:t>Džem</a:t>
            </a:r>
            <a:endParaRPr lang="it-IT" dirty="0" smtClean="0">
              <a:latin typeface="Arial"/>
              <a:cs typeface="Arial"/>
            </a:endParaRP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Džem 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Džemšid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G</a:t>
            </a:r>
            <a:r>
              <a:rPr lang="it-IT" dirty="0" smtClean="0">
                <a:latin typeface="Arial"/>
                <a:cs typeface="Arial"/>
              </a:rPr>
              <a:t>e</a:t>
            </a:r>
            <a:r>
              <a:rPr lang="ta-IN" dirty="0" smtClean="0">
                <a:latin typeface="Arial"/>
                <a:cs typeface="Arial"/>
              </a:rPr>
              <a:t>m Gemšid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, TR: Džem Džemšid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Imena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Antonio </a:t>
            </a:r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Reriko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CO</a:t>
            </a:r>
            <a:r>
              <a:rPr lang="it-IT" dirty="0" smtClean="0">
                <a:latin typeface="Arial"/>
                <a:cs typeface="Arial"/>
              </a:rPr>
              <a:t>, TR: </a:t>
            </a:r>
            <a:r>
              <a:rPr lang="it-IT" dirty="0" err="1" smtClean="0">
                <a:latin typeface="Arial"/>
                <a:cs typeface="Arial"/>
              </a:rPr>
              <a:t>Rerico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MA</a:t>
            </a:r>
            <a:r>
              <a:rPr lang="it-IT" dirty="0" smtClean="0">
                <a:latin typeface="Arial"/>
                <a:cs typeface="Arial"/>
              </a:rPr>
              <a:t>: </a:t>
            </a:r>
            <a:r>
              <a:rPr lang="it-IT" dirty="0" err="1" smtClean="0">
                <a:latin typeface="Arial"/>
                <a:cs typeface="Arial"/>
              </a:rPr>
              <a:t>Reriko</a:t>
            </a:r>
            <a:endParaRPr lang="it-IT" dirty="0" smtClean="0">
              <a:latin typeface="Arial"/>
              <a:cs typeface="Arial"/>
            </a:endParaRP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Ćamil </a:t>
            </a:r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–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 efendija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Ćamil - efendi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MA: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ta-IN" dirty="0" smtClean="0">
                <a:latin typeface="Arial"/>
                <a:cs typeface="Arial"/>
              </a:rPr>
              <a:t>Ćamil </a:t>
            </a:r>
            <a:r>
              <a:rPr lang="ta-IN" dirty="0" smtClean="0">
                <a:latin typeface="Arial"/>
                <a:cs typeface="Arial"/>
              </a:rPr>
              <a:t>efendi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Ćamil-efend</a:t>
            </a:r>
            <a:r>
              <a:rPr lang="it-IT" dirty="0" err="1" smtClean="0">
                <a:latin typeface="Arial"/>
                <a:cs typeface="Arial"/>
              </a:rPr>
              <a:t>ì</a:t>
            </a:r>
            <a:endParaRPr lang="it-IT" dirty="0" smtClean="0">
              <a:latin typeface="Arial"/>
              <a:cs typeface="Arial"/>
            </a:endParaRP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Imena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Karlo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r>
              <a:rPr lang="it-IT" dirty="0" smtClean="0">
                <a:latin typeface="Arial"/>
                <a:cs typeface="Arial"/>
              </a:rPr>
              <a:t>CO, MA, TR: Carlo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Čezare</a:t>
            </a:r>
            <a:endParaRPr lang="ta-IN" dirty="0" smtClean="0">
              <a:latin typeface="Arial"/>
              <a:cs typeface="Arial"/>
            </a:endParaRPr>
          </a:p>
          <a:p>
            <a:r>
              <a:rPr lang="ta-IN" dirty="0" smtClean="0">
                <a:latin typeface="Arial"/>
                <a:cs typeface="Arial"/>
              </a:rPr>
              <a:t>CO, MA, TR: Cesare</a:t>
            </a:r>
            <a:endParaRPr lang="it-IT" dirty="0" smtClean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3200" dirty="0" smtClean="0">
                <a:latin typeface="Arial"/>
                <a:cs typeface="Arial"/>
              </a:rPr>
              <a:t>Toponimi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Carigrad</a:t>
            </a:r>
          </a:p>
          <a:p>
            <a:r>
              <a:rPr lang="ta-IN" dirty="0" smtClean="0">
                <a:latin typeface="Arial"/>
                <a:cs typeface="Arial"/>
              </a:rPr>
              <a:t>CO, MA, TR: Costantinopoli</a:t>
            </a: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V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elika kreševska</a:t>
            </a:r>
          </a:p>
          <a:p>
            <a:r>
              <a:rPr lang="ta-IN" dirty="0" smtClean="0">
                <a:latin typeface="Arial"/>
                <a:cs typeface="Arial"/>
              </a:rPr>
              <a:t>CO: di Kruševo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Deposito</a:t>
            </a:r>
          </a:p>
          <a:p>
            <a:r>
              <a:rPr lang="ta-IN" dirty="0" smtClean="0">
                <a:latin typeface="Arial"/>
                <a:cs typeface="Arial"/>
              </a:rPr>
              <a:t>CO u fusnoti kaze da je na italijanskom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Trapezunt</a:t>
            </a:r>
          </a:p>
          <a:p>
            <a:r>
              <a:rPr lang="ta-IN" dirty="0" smtClean="0">
                <a:latin typeface="Arial"/>
                <a:cs typeface="Arial"/>
              </a:rPr>
              <a:t>CO, MA, TR: Trebisonda</a:t>
            </a:r>
            <a:endParaRPr lang="ta-IN" dirty="0" smtClean="0">
              <a:latin typeface="Arial"/>
              <a:cs typeface="Arial"/>
            </a:endParaRP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latin typeface="Arial"/>
                <a:cs typeface="Arial"/>
              </a:rPr>
              <a:t>Toponimi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Adapazar</a:t>
            </a:r>
            <a:r>
              <a:rPr lang="ta-IN" dirty="0" smtClean="0">
                <a:latin typeface="Arial"/>
                <a:cs typeface="Arial"/>
              </a:rPr>
              <a:t/>
            </a:r>
            <a:br>
              <a:rPr lang="ta-IN" dirty="0" smtClean="0">
                <a:latin typeface="Arial"/>
                <a:cs typeface="Arial"/>
              </a:rPr>
            </a:br>
            <a:r>
              <a:rPr lang="ta-IN" dirty="0" smtClean="0">
                <a:latin typeface="Arial"/>
                <a:cs typeface="Arial"/>
              </a:rPr>
              <a:t>MA</a:t>
            </a:r>
            <a:r>
              <a:rPr lang="it-IT" dirty="0" smtClean="0">
                <a:latin typeface="Arial"/>
                <a:cs typeface="Arial"/>
              </a:rPr>
              <a:t>:</a:t>
            </a:r>
            <a:r>
              <a:rPr lang="ta-IN" dirty="0" smtClean="0">
                <a:latin typeface="Arial"/>
                <a:cs typeface="Arial"/>
              </a:rPr>
              <a:t> </a:t>
            </a:r>
            <a:r>
              <a:rPr lang="ta-IN" dirty="0" smtClean="0">
                <a:latin typeface="Arial"/>
                <a:cs typeface="Arial"/>
              </a:rPr>
              <a:t>Adapazari na turskom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Solun</a:t>
            </a:r>
          </a:p>
          <a:p>
            <a:r>
              <a:rPr lang="ta-IN" dirty="0" smtClean="0">
                <a:latin typeface="Arial"/>
                <a:cs typeface="Arial"/>
              </a:rPr>
              <a:t>CO, MA, TR: Salonicco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Smirna</a:t>
            </a:r>
          </a:p>
          <a:p>
            <a:r>
              <a:rPr lang="ta-IN" dirty="0" smtClean="0">
                <a:latin typeface="Arial"/>
                <a:cs typeface="Arial"/>
              </a:rPr>
              <a:t>CO, MA, TR: </a:t>
            </a:r>
            <a:r>
              <a:rPr lang="ta-IN" dirty="0" smtClean="0">
                <a:latin typeface="Arial"/>
                <a:cs typeface="Arial"/>
              </a:rPr>
              <a:t>Smirne</a:t>
            </a:r>
            <a:endParaRPr lang="it-IT" dirty="0" smtClean="0">
              <a:latin typeface="Arial"/>
              <a:cs typeface="Arial"/>
            </a:endParaRP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R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od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r>
              <a:rPr lang="ta-IN" dirty="0" smtClean="0">
                <a:latin typeface="Arial"/>
                <a:cs typeface="Arial"/>
              </a:rPr>
              <a:t>CO, MA, TR: </a:t>
            </a:r>
            <a:r>
              <a:rPr lang="ta-IN" dirty="0" smtClean="0">
                <a:latin typeface="Arial"/>
                <a:cs typeface="Arial"/>
              </a:rPr>
              <a:t>Rodi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latin typeface="Arial"/>
                <a:cs typeface="Arial"/>
              </a:rPr>
              <a:t>Toponimi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Brusa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TR: Brussa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: Brusa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Amasija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Amasya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, TR: Amasia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</a:t>
            </a:r>
            <a:r>
              <a:rPr lang="ta-IN" dirty="0" smtClean="0">
                <a:latin typeface="Arial"/>
                <a:cs typeface="Arial"/>
              </a:rPr>
              <a:t>Conia</a:t>
            </a:r>
            <a:endParaRPr lang="it-IT" dirty="0" smtClean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latin typeface="Arial"/>
                <a:cs typeface="Arial"/>
              </a:rPr>
              <a:t>Toponimi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Tulon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MA, TR: Tolone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Valencija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MA, TR: Valencia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Rim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MA, TR: Roma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Timarhana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MA, TR: </a:t>
            </a:r>
            <a:r>
              <a:rPr lang="ta-IN" dirty="0" smtClean="0">
                <a:latin typeface="Arial"/>
                <a:cs typeface="Arial"/>
              </a:rPr>
              <a:t>Timarhana</a:t>
            </a:r>
            <a:endParaRPr lang="ta-IN" dirty="0" smtClean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latin typeface="Arial"/>
                <a:cs typeface="Arial"/>
              </a:rPr>
              <a:t>Toponimi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Sulejmanija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it-IT" dirty="0" smtClean="0">
                <a:latin typeface="Arial"/>
                <a:cs typeface="Arial"/>
              </a:rPr>
              <a:t>:</a:t>
            </a:r>
            <a:r>
              <a:rPr lang="ta-IN" dirty="0" smtClean="0">
                <a:latin typeface="Arial"/>
                <a:cs typeface="Arial"/>
              </a:rPr>
              <a:t> </a:t>
            </a:r>
            <a:r>
              <a:rPr lang="ta-IN" dirty="0" smtClean="0">
                <a:latin typeface="Arial"/>
                <a:cs typeface="Arial"/>
              </a:rPr>
              <a:t>Suleimania</a:t>
            </a:r>
          </a:p>
          <a:p>
            <a:r>
              <a:rPr lang="ta-IN" dirty="0" smtClean="0">
                <a:latin typeface="Arial"/>
                <a:cs typeface="Arial"/>
              </a:rPr>
              <a:t>TR: Sulejmaniya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   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Tiflis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r>
              <a:rPr lang="ta-IN" dirty="0" smtClean="0">
                <a:latin typeface="Arial"/>
                <a:cs typeface="Arial"/>
              </a:rPr>
              <a:t>CO, MA, TR: Tiflis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   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Akra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r>
              <a:rPr lang="ta-IN" dirty="0" smtClean="0">
                <a:latin typeface="Arial"/>
                <a:cs typeface="Arial"/>
              </a:rPr>
              <a:t>CO, MA, TR: Acri</a:t>
            </a:r>
            <a:endParaRPr lang="it-IT" dirty="0" smtClean="0">
              <a:latin typeface="Arial"/>
              <a:cs typeface="Arial"/>
            </a:endParaRP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3200" dirty="0" smtClean="0">
                <a:latin typeface="Arial"/>
                <a:cs typeface="Arial"/>
              </a:rPr>
              <a:t>Sadržaj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err="1" smtClean="0">
                <a:latin typeface="Arial"/>
                <a:cs typeface="Arial"/>
              </a:rPr>
              <a:t>1</a:t>
            </a:r>
            <a:r>
              <a:rPr lang="it-IT" dirty="0" smtClean="0">
                <a:latin typeface="Arial"/>
                <a:cs typeface="Arial"/>
              </a:rPr>
              <a:t>) </a:t>
            </a:r>
            <a:r>
              <a:rPr lang="it-IT" dirty="0" err="1" smtClean="0">
                <a:latin typeface="Arial"/>
                <a:cs typeface="Arial"/>
              </a:rPr>
              <a:t>Prevodi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err="1" smtClean="0">
                <a:latin typeface="Arial"/>
                <a:cs typeface="Arial"/>
              </a:rPr>
              <a:t>2</a:t>
            </a:r>
            <a:r>
              <a:rPr lang="it-IT" dirty="0" smtClean="0">
                <a:latin typeface="Arial"/>
                <a:cs typeface="Arial"/>
              </a:rPr>
              <a:t>) </a:t>
            </a:r>
            <a:r>
              <a:rPr lang="it-IT" dirty="0" err="1" smtClean="0">
                <a:latin typeface="Arial"/>
                <a:cs typeface="Arial"/>
              </a:rPr>
              <a:t>Prevodioci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err="1" smtClean="0">
                <a:latin typeface="Arial"/>
                <a:cs typeface="Arial"/>
              </a:rPr>
              <a:t>3</a:t>
            </a:r>
            <a:r>
              <a:rPr lang="it-IT" dirty="0" smtClean="0">
                <a:latin typeface="Arial"/>
                <a:cs typeface="Arial"/>
              </a:rPr>
              <a:t>) </a:t>
            </a:r>
            <a:r>
              <a:rPr lang="it-IT" dirty="0" err="1" smtClean="0">
                <a:latin typeface="Arial"/>
                <a:cs typeface="Arial"/>
              </a:rPr>
              <a:t>Imena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err="1" smtClean="0">
                <a:latin typeface="Arial"/>
                <a:cs typeface="Arial"/>
              </a:rPr>
              <a:t>4</a:t>
            </a:r>
            <a:r>
              <a:rPr lang="it-IT" dirty="0" smtClean="0">
                <a:latin typeface="Arial"/>
                <a:cs typeface="Arial"/>
              </a:rPr>
              <a:t>) Toponimi</a:t>
            </a:r>
          </a:p>
          <a:p>
            <a:pPr>
              <a:buNone/>
            </a:pPr>
            <a:r>
              <a:rPr lang="it-IT" dirty="0" err="1" smtClean="0">
                <a:latin typeface="Arial"/>
                <a:cs typeface="Arial"/>
              </a:rPr>
              <a:t>5</a:t>
            </a:r>
            <a:r>
              <a:rPr lang="it-IT" dirty="0" smtClean="0">
                <a:latin typeface="Arial"/>
                <a:cs typeface="Arial"/>
              </a:rPr>
              <a:t>) </a:t>
            </a:r>
            <a:r>
              <a:rPr lang="it-IT" dirty="0" err="1" smtClean="0">
                <a:latin typeface="Arial"/>
                <a:cs typeface="Arial"/>
              </a:rPr>
              <a:t>Turcizmi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err="1" smtClean="0">
                <a:latin typeface="Arial"/>
                <a:cs typeface="Arial"/>
              </a:rPr>
              <a:t>6</a:t>
            </a:r>
            <a:r>
              <a:rPr lang="it-IT" dirty="0" smtClean="0">
                <a:latin typeface="Arial"/>
                <a:cs typeface="Arial"/>
              </a:rPr>
              <a:t>) </a:t>
            </a:r>
            <a:r>
              <a:rPr lang="it-IT" dirty="0" err="1" smtClean="0">
                <a:latin typeface="Arial"/>
                <a:cs typeface="Arial"/>
              </a:rPr>
              <a:t>Hungarzmi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err="1" smtClean="0">
                <a:latin typeface="Arial"/>
                <a:cs typeface="Arial"/>
              </a:rPr>
              <a:t>7</a:t>
            </a:r>
            <a:r>
              <a:rPr lang="it-IT" dirty="0" smtClean="0">
                <a:latin typeface="Arial"/>
                <a:cs typeface="Arial"/>
              </a:rPr>
              <a:t>) </a:t>
            </a:r>
            <a:r>
              <a:rPr lang="it-IT" dirty="0" err="1" smtClean="0">
                <a:latin typeface="Arial"/>
                <a:cs typeface="Arial"/>
              </a:rPr>
              <a:t>Frazeologija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err="1" smtClean="0">
                <a:latin typeface="Arial"/>
                <a:cs typeface="Arial"/>
              </a:rPr>
              <a:t>8</a:t>
            </a:r>
            <a:r>
              <a:rPr lang="it-IT" dirty="0" smtClean="0">
                <a:latin typeface="Arial"/>
                <a:cs typeface="Arial"/>
              </a:rPr>
              <a:t>) </a:t>
            </a:r>
            <a:r>
              <a:rPr lang="it-IT" dirty="0" err="1" smtClean="0">
                <a:latin typeface="Arial"/>
                <a:cs typeface="Arial"/>
              </a:rPr>
              <a:t>Zanimljivosti</a:t>
            </a:r>
            <a:endParaRPr lang="it-IT" dirty="0" smtClean="0">
              <a:latin typeface="Arial"/>
              <a:cs typeface="Arial"/>
            </a:endParaRP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latin typeface="Arial"/>
                <a:cs typeface="Arial"/>
              </a:rPr>
              <a:t>Toponimi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Konija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Konya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: Konia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Turcizmi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3459" dirty="0" err="1" smtClean="0">
                <a:solidFill>
                  <a:srgbClr val="C0504D"/>
                </a:solidFill>
                <a:latin typeface="Arial"/>
                <a:cs typeface="Arial"/>
              </a:rPr>
              <a:t>Hanumice</a:t>
            </a:r>
            <a:endParaRPr lang="it-IT" sz="3459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sz="3459" dirty="0" smtClean="0">
                <a:latin typeface="Arial"/>
                <a:cs typeface="Arial"/>
              </a:rPr>
              <a:t>   CO</a:t>
            </a:r>
            <a:r>
              <a:rPr lang="it-IT" sz="3459" dirty="0" smtClean="0">
                <a:latin typeface="Arial"/>
                <a:cs typeface="Arial"/>
              </a:rPr>
              <a:t>, TR: signorinelle</a:t>
            </a:r>
            <a:endParaRPr lang="it-IT" sz="3459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sz="3459" dirty="0" smtClean="0">
                <a:latin typeface="Arial"/>
                <a:cs typeface="Arial"/>
              </a:rPr>
              <a:t>   MA</a:t>
            </a:r>
            <a:r>
              <a:rPr lang="it-IT" sz="3459" dirty="0" smtClean="0">
                <a:latin typeface="Arial"/>
                <a:cs typeface="Arial"/>
              </a:rPr>
              <a:t>: donnette</a:t>
            </a:r>
          </a:p>
          <a:p>
            <a:r>
              <a:rPr lang="it-IT" sz="3459" dirty="0" err="1" smtClean="0">
                <a:solidFill>
                  <a:srgbClr val="C0504D"/>
                </a:solidFill>
                <a:latin typeface="Arial"/>
                <a:cs typeface="Arial"/>
              </a:rPr>
              <a:t>Minderluk</a:t>
            </a:r>
            <a:endParaRPr lang="it-IT" sz="3459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sz="3459" dirty="0" smtClean="0">
                <a:latin typeface="Arial"/>
                <a:cs typeface="Arial"/>
              </a:rPr>
              <a:t>   CO</a:t>
            </a:r>
            <a:r>
              <a:rPr lang="it-IT" sz="3459" dirty="0" smtClean="0">
                <a:latin typeface="Arial"/>
                <a:cs typeface="Arial"/>
              </a:rPr>
              <a:t>, TR: divano</a:t>
            </a:r>
            <a:endParaRPr lang="it-IT" sz="3459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sz="3459" dirty="0" smtClean="0">
                <a:latin typeface="Arial"/>
                <a:cs typeface="Arial"/>
              </a:rPr>
              <a:t>   MA</a:t>
            </a:r>
            <a:r>
              <a:rPr lang="it-IT" sz="3459" dirty="0" smtClean="0">
                <a:latin typeface="Arial"/>
                <a:cs typeface="Arial"/>
              </a:rPr>
              <a:t>: sofà</a:t>
            </a:r>
          </a:p>
          <a:p>
            <a:r>
              <a:rPr lang="ta-IN" sz="3459" dirty="0" smtClean="0">
                <a:solidFill>
                  <a:srgbClr val="C0504D"/>
                </a:solidFill>
                <a:latin typeface="Arial"/>
                <a:cs typeface="Arial"/>
              </a:rPr>
              <a:t>Budžak</a:t>
            </a:r>
            <a:endParaRPr lang="ta-IN" sz="3459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sz="3459" dirty="0" smtClean="0">
                <a:latin typeface="Arial"/>
                <a:cs typeface="Arial"/>
              </a:rPr>
              <a:t>   </a:t>
            </a:r>
            <a:r>
              <a:rPr lang="ta-IN" sz="3459" dirty="0" smtClean="0">
                <a:latin typeface="Arial"/>
                <a:cs typeface="Arial"/>
              </a:rPr>
              <a:t>CO</a:t>
            </a:r>
            <a:r>
              <a:rPr lang="ta-IN" sz="3459" dirty="0" smtClean="0">
                <a:latin typeface="Arial"/>
                <a:cs typeface="Arial"/>
              </a:rPr>
              <a:t>, MA: meandri</a:t>
            </a:r>
            <a:endParaRPr lang="ta-IN" sz="3459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sz="3459" dirty="0" smtClean="0">
                <a:latin typeface="Arial"/>
                <a:cs typeface="Arial"/>
              </a:rPr>
              <a:t>   </a:t>
            </a:r>
            <a:r>
              <a:rPr lang="ta-IN" sz="3459" dirty="0" smtClean="0">
                <a:latin typeface="Arial"/>
                <a:cs typeface="Arial"/>
              </a:rPr>
              <a:t>TR</a:t>
            </a:r>
            <a:r>
              <a:rPr lang="ta-IN" sz="3459" dirty="0" smtClean="0">
                <a:latin typeface="Arial"/>
                <a:cs typeface="Arial"/>
              </a:rPr>
              <a:t>: angoli</a:t>
            </a:r>
            <a:endParaRPr lang="it-IT" sz="3459" dirty="0" smtClean="0">
              <a:latin typeface="Arial"/>
              <a:cs typeface="Arial"/>
            </a:endParaRP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Turcizmi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Mahala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MA, TR: quartiere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na Divanu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MA: al Gran Consiglio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al Consiglio del Vizir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Asura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MA: stuoia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materasso</a:t>
            </a:r>
            <a:endParaRPr lang="ta-IN" dirty="0" smtClean="0">
              <a:latin typeface="Arial"/>
              <a:cs typeface="Arial"/>
            </a:endParaRPr>
          </a:p>
          <a:p>
            <a:endParaRPr lang="ta-IN" dirty="0" smtClean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Turcizmi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Čardak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MA, TR: </a:t>
            </a:r>
            <a:r>
              <a:rPr lang="ta-IN" dirty="0" smtClean="0">
                <a:latin typeface="Arial"/>
                <a:cs typeface="Arial"/>
              </a:rPr>
              <a:t>torre</a:t>
            </a:r>
            <a:endParaRPr lang="it-IT" dirty="0" smtClean="0">
              <a:latin typeface="Arial"/>
              <a:cs typeface="Arial"/>
            </a:endParaRP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Ćiftica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MA, TR: mercantucolo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Turbe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mausoleo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: la colonna del suo sepolcro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</a:t>
            </a:r>
            <a:r>
              <a:rPr lang="ta-IN" dirty="0" smtClean="0">
                <a:latin typeface="Arial"/>
                <a:cs typeface="Arial"/>
              </a:rPr>
              <a:t>tomba</a:t>
            </a:r>
            <a:endParaRPr lang="ta-IN" dirty="0" smtClean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Turcizmi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Valija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MA, TR: val</a:t>
            </a:r>
            <a:r>
              <a:rPr lang="it-IT" dirty="0" err="1" smtClean="0">
                <a:latin typeface="Arial"/>
                <a:cs typeface="Arial"/>
              </a:rPr>
              <a:t>ì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Vilajet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CO</a:t>
            </a:r>
            <a:r>
              <a:rPr lang="it-IT" dirty="0" smtClean="0">
                <a:latin typeface="Arial"/>
                <a:cs typeface="Arial"/>
              </a:rPr>
              <a:t>: provincia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MA</a:t>
            </a:r>
            <a:r>
              <a:rPr lang="it-IT" dirty="0" smtClean="0">
                <a:latin typeface="Arial"/>
                <a:cs typeface="Arial"/>
              </a:rPr>
              <a:t>, TR: </a:t>
            </a:r>
            <a:r>
              <a:rPr lang="it-IT" dirty="0" err="1" smtClean="0">
                <a:latin typeface="Arial"/>
                <a:cs typeface="Arial"/>
              </a:rPr>
              <a:t>vilaiato</a:t>
            </a:r>
            <a:endParaRPr lang="ta-IN" dirty="0" smtClean="0">
              <a:latin typeface="Arial"/>
              <a:cs typeface="Arial"/>
            </a:endParaRP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Kadija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CO</a:t>
            </a:r>
            <a:r>
              <a:rPr lang="it-IT" dirty="0" smtClean="0">
                <a:latin typeface="Arial"/>
                <a:cs typeface="Arial"/>
              </a:rPr>
              <a:t>, MA: cadì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TR</a:t>
            </a:r>
            <a:r>
              <a:rPr lang="it-IT" dirty="0" smtClean="0">
                <a:latin typeface="Arial"/>
                <a:cs typeface="Arial"/>
              </a:rPr>
              <a:t>: </a:t>
            </a:r>
            <a:r>
              <a:rPr lang="it-IT" dirty="0" err="1" smtClean="0">
                <a:latin typeface="Arial"/>
                <a:cs typeface="Arial"/>
              </a:rPr>
              <a:t>kadì</a:t>
            </a:r>
            <a:endParaRPr lang="it-IT" dirty="0" smtClean="0">
              <a:latin typeface="Arial"/>
              <a:cs typeface="Arial"/>
            </a:endParaRP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Turcizmi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Zaptije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CO</a:t>
            </a:r>
            <a:r>
              <a:rPr lang="it-IT" dirty="0" smtClean="0">
                <a:latin typeface="Arial"/>
                <a:cs typeface="Arial"/>
              </a:rPr>
              <a:t>, TR: la polizia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MA</a:t>
            </a:r>
            <a:r>
              <a:rPr lang="it-IT" dirty="0" smtClean="0">
                <a:latin typeface="Arial"/>
                <a:cs typeface="Arial"/>
              </a:rPr>
              <a:t>: i guardiani</a:t>
            </a:r>
          </a:p>
          <a:p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Ulema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CO</a:t>
            </a:r>
            <a:r>
              <a:rPr lang="it-IT" dirty="0" smtClean="0">
                <a:latin typeface="Arial"/>
                <a:cs typeface="Arial"/>
              </a:rPr>
              <a:t>, MA, TR: </a:t>
            </a:r>
            <a:r>
              <a:rPr lang="it-IT" dirty="0" smtClean="0">
                <a:latin typeface="Arial"/>
                <a:cs typeface="Arial"/>
              </a:rPr>
              <a:t>ulema</a:t>
            </a:r>
            <a:endParaRPr lang="it-IT" dirty="0" smtClean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Turcizmi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Kauk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 </a:t>
            </a:r>
          </a:p>
          <a:p>
            <a:pPr>
              <a:buNone/>
            </a:pP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   </a:t>
            </a:r>
            <a:r>
              <a:rPr lang="it-IT" dirty="0" smtClean="0">
                <a:latin typeface="Arial"/>
                <a:cs typeface="Arial"/>
              </a:rPr>
              <a:t>CO</a:t>
            </a:r>
            <a:r>
              <a:rPr lang="it-IT" dirty="0" smtClean="0">
                <a:latin typeface="Arial"/>
                <a:cs typeface="Arial"/>
              </a:rPr>
              <a:t>, MA, TR: turbante</a:t>
            </a:r>
          </a:p>
          <a:p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Ade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šu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amico mio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, TR: compare, </a:t>
            </a:r>
            <a:r>
              <a:rPr lang="ta-IN" dirty="0" smtClean="0">
                <a:latin typeface="Arial"/>
                <a:cs typeface="Arial"/>
              </a:rPr>
              <a:t>amico</a:t>
            </a:r>
            <a:endParaRPr lang="it-IT" dirty="0" smtClean="0">
              <a:latin typeface="Arial"/>
              <a:cs typeface="Arial"/>
            </a:endParaRP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Turpija</a:t>
            </a: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MA: lima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</a:t>
            </a:r>
            <a:r>
              <a:rPr lang="ta-IN" dirty="0" smtClean="0">
                <a:latin typeface="Arial"/>
                <a:cs typeface="Arial"/>
              </a:rPr>
              <a:t>lama</a:t>
            </a:r>
            <a:endParaRPr lang="ta-IN" dirty="0" smtClean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Turcizmi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R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adi sevapa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it-IT" dirty="0" smtClean="0">
                <a:latin typeface="Arial"/>
                <a:cs typeface="Arial"/>
              </a:rPr>
              <a:t>, TR</a:t>
            </a:r>
            <a:r>
              <a:rPr lang="ta-IN" dirty="0" smtClean="0">
                <a:latin typeface="Arial"/>
                <a:cs typeface="Arial"/>
              </a:rPr>
              <a:t>: per fare un</a:t>
            </a:r>
            <a:r>
              <a:rPr lang="it-IT" dirty="0" smtClean="0">
                <a:latin typeface="Arial"/>
                <a:cs typeface="Arial"/>
              </a:rPr>
              <a:t>’</a:t>
            </a:r>
            <a:r>
              <a:rPr lang="ta-IN" dirty="0" smtClean="0">
                <a:latin typeface="Arial"/>
                <a:cs typeface="Arial"/>
              </a:rPr>
              <a:t>opera buona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MA</a:t>
            </a:r>
            <a:r>
              <a:rPr lang="it-IT" dirty="0" smtClean="0">
                <a:latin typeface="Arial"/>
                <a:cs typeface="Arial"/>
              </a:rPr>
              <a:t>: -</a:t>
            </a: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Ramazan</a:t>
            </a:r>
            <a:r>
              <a:rPr lang="it-IT" dirty="0" smtClean="0">
                <a:latin typeface="Arial"/>
                <a:cs typeface="Arial"/>
              </a:rPr>
              <a:t/>
            </a:r>
            <a:br>
              <a:rPr lang="it-IT" dirty="0" smtClean="0">
                <a:latin typeface="Arial"/>
                <a:cs typeface="Arial"/>
              </a:rPr>
            </a:br>
            <a:r>
              <a:rPr lang="it-IT" dirty="0" smtClean="0">
                <a:latin typeface="Arial"/>
                <a:cs typeface="Arial"/>
              </a:rPr>
              <a:t>CO, MA, TR: Ramadan</a:t>
            </a: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Munara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CO</a:t>
            </a:r>
            <a:r>
              <a:rPr lang="it-IT" dirty="0" smtClean="0">
                <a:latin typeface="Arial"/>
                <a:cs typeface="Arial"/>
              </a:rPr>
              <a:t>, MA: minareti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TR</a:t>
            </a:r>
            <a:r>
              <a:rPr lang="it-IT" dirty="0" smtClean="0">
                <a:latin typeface="Arial"/>
                <a:cs typeface="Arial"/>
              </a:rPr>
              <a:t>: </a:t>
            </a:r>
            <a:r>
              <a:rPr lang="it-IT" dirty="0" smtClean="0">
                <a:latin typeface="Arial"/>
                <a:cs typeface="Arial"/>
              </a:rPr>
              <a:t>muri</a:t>
            </a:r>
            <a:endParaRPr lang="it-IT" dirty="0" smtClean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26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Turcizmi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Dilberi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CO</a:t>
            </a:r>
            <a:r>
              <a:rPr lang="it-IT" dirty="0" smtClean="0">
                <a:latin typeface="Arial"/>
                <a:cs typeface="Arial"/>
              </a:rPr>
              <a:t>, TR: beniamini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MA</a:t>
            </a:r>
            <a:r>
              <a:rPr lang="it-IT" dirty="0" smtClean="0">
                <a:latin typeface="Arial"/>
                <a:cs typeface="Arial"/>
              </a:rPr>
              <a:t>: amanti</a:t>
            </a:r>
            <a:endParaRPr lang="ta-IN" dirty="0" smtClean="0">
              <a:latin typeface="Arial"/>
              <a:cs typeface="Arial"/>
            </a:endParaRP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D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ina mi i amana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CO: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ta-IN" dirty="0" smtClean="0">
                <a:latin typeface="Arial"/>
                <a:cs typeface="Arial"/>
              </a:rPr>
              <a:t>perdio</a:t>
            </a:r>
            <a:r>
              <a:rPr lang="it-IT" dirty="0" smtClean="0">
                <a:latin typeface="Arial"/>
                <a:cs typeface="Arial"/>
              </a:rPr>
              <a:t> </a:t>
            </a: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: in fede mia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ti giuro sulla fede turca</a:t>
            </a:r>
            <a:endParaRPr lang="it-IT" dirty="0" smtClean="0">
              <a:latin typeface="Arial"/>
              <a:cs typeface="Arial"/>
            </a:endParaRP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27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Turcizmi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Kuluk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CO</a:t>
            </a:r>
            <a:r>
              <a:rPr lang="it-IT" dirty="0" smtClean="0">
                <a:latin typeface="Arial"/>
                <a:cs typeface="Arial"/>
              </a:rPr>
              <a:t>: gran </a:t>
            </a:r>
            <a:r>
              <a:rPr lang="it-IT" dirty="0" smtClean="0">
                <a:latin typeface="Arial"/>
                <a:cs typeface="Arial"/>
              </a:rPr>
              <a:t>faticata</a:t>
            </a: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MA</a:t>
            </a:r>
            <a:r>
              <a:rPr lang="it-IT" dirty="0" smtClean="0">
                <a:latin typeface="Arial"/>
                <a:cs typeface="Arial"/>
              </a:rPr>
              <a:t>: corvée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TR</a:t>
            </a:r>
            <a:r>
              <a:rPr lang="it-IT" dirty="0" smtClean="0">
                <a:latin typeface="Arial"/>
                <a:cs typeface="Arial"/>
              </a:rPr>
              <a:t>: sfacchinata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28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Prevodi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a-IN" dirty="0" smtClean="0">
                <a:latin typeface="Arial"/>
                <a:cs typeface="Arial"/>
              </a:rPr>
              <a:t>Jolanda Marchiori: </a:t>
            </a:r>
            <a:r>
              <a:rPr lang="ta-IN" cap="small" dirty="0" smtClean="0">
                <a:latin typeface="Arial"/>
                <a:cs typeface="Arial"/>
              </a:rPr>
              <a:t>Il cortile maledetto </a:t>
            </a:r>
            <a:r>
              <a:rPr lang="ta-IN" dirty="0" smtClean="0">
                <a:latin typeface="Arial"/>
                <a:cs typeface="Arial"/>
              </a:rPr>
              <a:t>1962, Milano Bompiani</a:t>
            </a:r>
          </a:p>
          <a:p>
            <a:r>
              <a:rPr lang="ta-IN" dirty="0" smtClean="0">
                <a:latin typeface="Arial"/>
                <a:cs typeface="Arial"/>
              </a:rPr>
              <a:t>Franjo Trogrančić: </a:t>
            </a:r>
            <a:r>
              <a:rPr lang="ta-IN" cap="small" dirty="0" smtClean="0">
                <a:latin typeface="Arial"/>
                <a:cs typeface="Arial"/>
              </a:rPr>
              <a:t>Il cortile maledetto </a:t>
            </a:r>
            <a:r>
              <a:rPr lang="ta-IN" dirty="0" smtClean="0">
                <a:latin typeface="Arial"/>
                <a:cs typeface="Arial"/>
              </a:rPr>
              <a:t>in</a:t>
            </a:r>
            <a:r>
              <a:rPr lang="ta-IN" dirty="0" smtClean="0">
                <a:latin typeface="Arial"/>
                <a:cs typeface="Arial"/>
              </a:rPr>
              <a:t> </a:t>
            </a:r>
            <a:r>
              <a:rPr lang="it-IT" cap="small" dirty="0" err="1" smtClean="0">
                <a:latin typeface="Arial"/>
                <a:cs typeface="Arial"/>
              </a:rPr>
              <a:t>F</a:t>
            </a:r>
            <a:r>
              <a:rPr lang="ta-IN" cap="small" dirty="0" smtClean="0">
                <a:latin typeface="Arial"/>
                <a:cs typeface="Arial"/>
              </a:rPr>
              <a:t>ra Pet</a:t>
            </a:r>
            <a:r>
              <a:rPr lang="it-IT" cap="small" dirty="0" err="1" smtClean="0">
                <a:latin typeface="Arial"/>
                <a:cs typeface="Arial"/>
              </a:rPr>
              <a:t>ar</a:t>
            </a:r>
            <a:r>
              <a:rPr lang="ta-IN" cap="small" dirty="0" smtClean="0">
                <a:latin typeface="Arial"/>
                <a:cs typeface="Arial"/>
              </a:rPr>
              <a:t> </a:t>
            </a:r>
            <a:r>
              <a:rPr lang="ta-IN" cap="small" dirty="0" smtClean="0">
                <a:latin typeface="Arial"/>
                <a:cs typeface="Arial"/>
              </a:rPr>
              <a:t>e fra Marco</a:t>
            </a:r>
            <a:r>
              <a:rPr lang="ta-IN" dirty="0" smtClean="0">
                <a:latin typeface="Arial"/>
                <a:cs typeface="Arial"/>
              </a:rPr>
              <a:t>, 1974, nepoznata izdavačka kuća Roma</a:t>
            </a:r>
          </a:p>
          <a:p>
            <a:r>
              <a:rPr lang="ta-IN" dirty="0" smtClean="0">
                <a:latin typeface="Arial"/>
                <a:cs typeface="Arial"/>
              </a:rPr>
              <a:t>Lionello Costantini: </a:t>
            </a:r>
            <a:r>
              <a:rPr lang="ta-IN" cap="small" dirty="0" smtClean="0">
                <a:latin typeface="Arial"/>
                <a:cs typeface="Arial"/>
              </a:rPr>
              <a:t>La corte del diavolo </a:t>
            </a:r>
            <a:r>
              <a:rPr lang="ta-IN" dirty="0" smtClean="0">
                <a:latin typeface="Arial"/>
                <a:cs typeface="Arial"/>
              </a:rPr>
              <a:t>1992, Adelphi Milano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Hu</a:t>
            </a:r>
            <a:r>
              <a:rPr lang="it-IT" sz="3200" dirty="0" err="1" smtClean="0">
                <a:latin typeface="Arial"/>
                <a:cs typeface="Arial"/>
              </a:rPr>
              <a:t>ngarizmi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Varošica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MA: cittadella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paesetto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Varoš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</a:t>
            </a:r>
            <a:r>
              <a:rPr lang="it-IT" dirty="0" smtClean="0">
                <a:latin typeface="Arial"/>
                <a:cs typeface="Arial"/>
              </a:rPr>
              <a:t>:</a:t>
            </a:r>
            <a:r>
              <a:rPr lang="ta-IN" dirty="0" smtClean="0">
                <a:latin typeface="Arial"/>
                <a:cs typeface="Arial"/>
              </a:rPr>
              <a:t> citt</a:t>
            </a:r>
            <a:r>
              <a:rPr lang="it-IT" dirty="0" err="1" smtClean="0">
                <a:latin typeface="Arial"/>
                <a:cs typeface="Arial"/>
              </a:rPr>
              <a:t>à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 TR</a:t>
            </a:r>
            <a:r>
              <a:rPr lang="it-IT" dirty="0" smtClean="0">
                <a:latin typeface="Arial"/>
                <a:cs typeface="Arial"/>
              </a:rPr>
              <a:t>: paese, cittadinanza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29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3200" dirty="0" smtClean="0">
                <a:latin typeface="Arial"/>
                <a:cs typeface="Arial"/>
              </a:rPr>
              <a:t>Rječce, veznici, uzvici, prilozi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Ama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Bolan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Vere 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ti</a:t>
            </a: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D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abogme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M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ore</a:t>
            </a: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Budza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što</a:t>
            </a:r>
            <a:endParaRPr lang="it-IT" dirty="0">
              <a:solidFill>
                <a:srgbClr val="C0504D"/>
              </a:solidFill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30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3200" dirty="0" smtClean="0">
                <a:latin typeface="Arial"/>
                <a:cs typeface="Arial"/>
              </a:rPr>
              <a:t>Uzrečice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a-IN" dirty="0" smtClean="0"/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Brate - brajko</a:t>
            </a: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MA: </a:t>
            </a:r>
            <a:r>
              <a:rPr lang="ta-IN" dirty="0" smtClean="0">
                <a:latin typeface="Arial"/>
                <a:cs typeface="Arial"/>
              </a:rPr>
              <a:t>fratello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amico mio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31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3200" dirty="0" smtClean="0">
                <a:latin typeface="Arial"/>
                <a:cs typeface="Arial"/>
              </a:rPr>
              <a:t>Frazeologija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S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to 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konaka</a:t>
            </a:r>
            <a:r>
              <a:rPr lang="ta-IN" dirty="0" smtClean="0">
                <a:latin typeface="Arial"/>
                <a:cs typeface="Arial"/>
              </a:rPr>
              <a:t> </a:t>
            </a: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MA, TR: mille miglia</a:t>
            </a: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D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a te prebiju kao 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mačku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ti faccio bastonare di santa ragione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: ti bastonino come un cane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ti concino come un gatto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32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Frazeologija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Pet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 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para </a:t>
            </a:r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hljeba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 ne 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mo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ž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e 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stati </a:t>
            </a:r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u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 </a:t>
            </a:r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njega</a:t>
            </a:r>
            <a:r>
              <a:rPr lang="it-IT" dirty="0" smtClean="0">
                <a:latin typeface="Arial"/>
                <a:cs typeface="Arial"/>
              </a:rPr>
              <a:t/>
            </a:r>
            <a:br>
              <a:rPr lang="it-IT" dirty="0" smtClean="0">
                <a:latin typeface="Arial"/>
                <a:cs typeface="Arial"/>
              </a:rPr>
            </a:br>
            <a:r>
              <a:rPr lang="it-IT" dirty="0" smtClean="0">
                <a:latin typeface="Arial"/>
                <a:cs typeface="Arial"/>
              </a:rPr>
              <a:t>CO: incapace quasi di reggersi in piedi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MA</a:t>
            </a:r>
            <a:r>
              <a:rPr lang="it-IT" dirty="0" smtClean="0">
                <a:latin typeface="Arial"/>
                <a:cs typeface="Arial"/>
              </a:rPr>
              <a:t>: cinque soldi di pane non potevano trovar sufficiente spazio in lui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TR</a:t>
            </a:r>
            <a:r>
              <a:rPr lang="it-IT" dirty="0" smtClean="0">
                <a:latin typeface="Arial"/>
                <a:cs typeface="Arial"/>
              </a:rPr>
              <a:t>: incapace di mandar giù un buon pezzo di pane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33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Frazeologija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Odle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žaću ga na jednoj strani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quanto alla galera me ne infischio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: lo stender</a:t>
            </a:r>
            <a:r>
              <a:rPr lang="it-IT" dirty="0" err="1" smtClean="0">
                <a:latin typeface="Arial"/>
                <a:cs typeface="Arial"/>
              </a:rPr>
              <a:t>ò</a:t>
            </a:r>
            <a:r>
              <a:rPr lang="ta-IN" dirty="0" smtClean="0">
                <a:latin typeface="Arial"/>
                <a:cs typeface="Arial"/>
              </a:rPr>
              <a:t> secco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TR</a:t>
            </a:r>
            <a:r>
              <a:rPr lang="it-IT" dirty="0" smtClean="0">
                <a:latin typeface="Arial"/>
                <a:cs typeface="Arial"/>
              </a:rPr>
              <a:t>: la trascorrerò su un fianco </a:t>
            </a:r>
            <a:r>
              <a:rPr lang="it-IT" dirty="0" smtClean="0">
                <a:latin typeface="Arial"/>
                <a:cs typeface="Arial"/>
              </a:rPr>
              <a:t>solo</a:t>
            </a: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J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adna mu dobrota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bella bont</a:t>
            </a:r>
            <a:r>
              <a:rPr lang="it-IT" dirty="0" err="1" smtClean="0">
                <a:latin typeface="Arial"/>
                <a:cs typeface="Arial"/>
              </a:rPr>
              <a:t>à</a:t>
            </a:r>
            <a:r>
              <a:rPr lang="ta-IN" dirty="0" smtClean="0">
                <a:latin typeface="Arial"/>
                <a:cs typeface="Arial"/>
              </a:rPr>
              <a:t> davvero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MA</a:t>
            </a:r>
            <a:r>
              <a:rPr lang="it-IT" dirty="0" smtClean="0">
                <a:latin typeface="Arial"/>
                <a:cs typeface="Arial"/>
              </a:rPr>
              <a:t>: che razza di bontà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TR</a:t>
            </a:r>
            <a:r>
              <a:rPr lang="it-IT" dirty="0" smtClean="0">
                <a:latin typeface="Arial"/>
                <a:cs typeface="Arial"/>
              </a:rPr>
              <a:t>: strana quella bontà</a:t>
            </a:r>
          </a:p>
          <a:p>
            <a:pPr>
              <a:buNone/>
            </a:pPr>
            <a:endParaRPr lang="it-IT" dirty="0" smtClean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34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Frazeologija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Ć</a:t>
            </a:r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orav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 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ti </a:t>
            </a:r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hodio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possa tu diventare orbo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: farebbero camminare un cieco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camminassi </a:t>
            </a:r>
            <a:r>
              <a:rPr lang="ta-IN" dirty="0" smtClean="0">
                <a:latin typeface="Arial"/>
                <a:cs typeface="Arial"/>
              </a:rPr>
              <a:t>orbo</a:t>
            </a:r>
            <a:endParaRPr lang="it-IT" dirty="0" smtClean="0">
              <a:latin typeface="Arial"/>
              <a:cs typeface="Arial"/>
            </a:endParaRP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35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3200" dirty="0" smtClean="0">
                <a:latin typeface="Arial"/>
                <a:cs typeface="Arial"/>
              </a:rPr>
              <a:t>Frazeologija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D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a tresnemo rđom o zemlju, majka mu stara</a:t>
            </a: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CO: scrolliamoci di dosso questo magone, benedetto te</a:t>
            </a: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MA: e che tutto il resto vada alla malora, perdinci</a:t>
            </a: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TR: e che tutto vada in malora perdinci</a:t>
            </a:r>
            <a:endParaRPr lang="it-IT" dirty="0" smtClean="0">
              <a:latin typeface="Arial"/>
              <a:cs typeface="Arial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36</a:t>
            </a:fld>
            <a:endParaRPr lang="it-IT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3200" dirty="0" err="1" smtClean="0">
                <a:latin typeface="Arial"/>
                <a:cs typeface="Arial"/>
              </a:rPr>
              <a:t>F</a:t>
            </a:r>
            <a:r>
              <a:rPr lang="it-IT" sz="3200" dirty="0" err="1" smtClean="0">
                <a:latin typeface="Arial"/>
                <a:cs typeface="Arial"/>
              </a:rPr>
              <a:t>razeologija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H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rču kao zaklani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ronfavano come </a:t>
            </a:r>
            <a:r>
              <a:rPr lang="ta-IN" dirty="0" smtClean="0">
                <a:latin typeface="Arial"/>
                <a:cs typeface="Arial"/>
              </a:rPr>
              <a:t>ghiri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: russavano come ghiri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TR: </a:t>
            </a:r>
            <a:r>
              <a:rPr lang="ta-IN" dirty="0" smtClean="0">
                <a:latin typeface="Arial"/>
                <a:cs typeface="Arial"/>
              </a:rPr>
              <a:t>russavano come se fossero </a:t>
            </a:r>
            <a:r>
              <a:rPr lang="ta-IN" dirty="0" smtClean="0">
                <a:latin typeface="Arial"/>
                <a:cs typeface="Arial"/>
              </a:rPr>
              <a:t>sgozzati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J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adi te ne znali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che ti prenda un accidente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: non dovrai pi</a:t>
            </a:r>
            <a:r>
              <a:rPr lang="it-IT" dirty="0" err="1" smtClean="0">
                <a:latin typeface="Arial"/>
                <a:cs typeface="Arial"/>
              </a:rPr>
              <a:t>ù</a:t>
            </a:r>
            <a:r>
              <a:rPr lang="ta-IN" dirty="0" smtClean="0">
                <a:latin typeface="Arial"/>
                <a:cs typeface="Arial"/>
              </a:rPr>
              <a:t> soffrire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cosa aspetti?</a:t>
            </a:r>
            <a:endParaRPr lang="it-IT" dirty="0" smtClean="0">
              <a:latin typeface="Arial"/>
              <a:cs typeface="Arial"/>
            </a:endParaRP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37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3200" dirty="0" smtClean="0">
                <a:latin typeface="Arial"/>
                <a:cs typeface="Arial"/>
              </a:rPr>
              <a:t>Zanimljivosti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Rvanje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MA, TR: gare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Osobenjak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TR: giovanotto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: giovane 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Sedam nosila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MA: sette bare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sette barelle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38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Prevodioci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ta-IN" dirty="0" smtClean="0">
                <a:latin typeface="Arial"/>
                <a:cs typeface="Arial"/>
              </a:rPr>
              <a:t>Jolanda Marchiori:</a:t>
            </a:r>
            <a:r>
              <a:rPr lang="ta-IN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profesorica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srpsko-hrvatskog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jezika</a:t>
            </a:r>
            <a:r>
              <a:rPr lang="it-IT" dirty="0" smtClean="0">
                <a:latin typeface="Arial"/>
                <a:cs typeface="Arial"/>
              </a:rPr>
              <a:t> i </a:t>
            </a:r>
            <a:r>
              <a:rPr lang="it-IT" dirty="0" err="1" smtClean="0">
                <a:latin typeface="Arial"/>
                <a:cs typeface="Arial"/>
              </a:rPr>
              <a:t>knji</a:t>
            </a:r>
            <a:r>
              <a:rPr lang="ta-IN" dirty="0" smtClean="0">
                <a:latin typeface="Arial"/>
                <a:cs typeface="Arial"/>
              </a:rPr>
              <a:t>ž</a:t>
            </a:r>
            <a:r>
              <a:rPr lang="it-IT" dirty="0" err="1" smtClean="0">
                <a:latin typeface="Arial"/>
                <a:cs typeface="Arial"/>
              </a:rPr>
              <a:t>evnosti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na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Univerzitetu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u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Padovi</a:t>
            </a:r>
            <a:r>
              <a:rPr lang="it-IT" dirty="0" smtClean="0">
                <a:latin typeface="Arial"/>
                <a:cs typeface="Arial"/>
              </a:rPr>
              <a:t>.</a:t>
            </a:r>
            <a:endParaRPr lang="ta-IN" dirty="0" smtClean="0">
              <a:latin typeface="Arial"/>
              <a:cs typeface="Arial"/>
            </a:endParaRPr>
          </a:p>
          <a:p>
            <a:r>
              <a:rPr lang="ta-IN" dirty="0" smtClean="0">
                <a:latin typeface="Arial"/>
                <a:cs typeface="Arial"/>
              </a:rPr>
              <a:t>Franjo Trogrančić</a:t>
            </a:r>
            <a:r>
              <a:rPr lang="ta-IN" dirty="0" smtClean="0">
                <a:latin typeface="Arial"/>
                <a:cs typeface="Arial"/>
              </a:rPr>
              <a:t> </a:t>
            </a:r>
            <a:r>
              <a:rPr lang="it-IT" dirty="0" smtClean="0">
                <a:latin typeface="Arial"/>
                <a:cs typeface="Arial"/>
              </a:rPr>
              <a:t>(</a:t>
            </a:r>
            <a:r>
              <a:rPr lang="ta-IN" dirty="0" smtClean="0">
                <a:latin typeface="Arial"/>
                <a:cs typeface="Arial"/>
              </a:rPr>
              <a:t>1913 </a:t>
            </a:r>
            <a:r>
              <a:rPr lang="ta-IN" dirty="0" smtClean="0">
                <a:latin typeface="Arial"/>
                <a:cs typeface="Arial"/>
              </a:rPr>
              <a:t>Vareš </a:t>
            </a:r>
            <a:r>
              <a:rPr lang="it-IT" dirty="0" err="1" smtClean="0">
                <a:latin typeface="Arial"/>
                <a:cs typeface="Arial"/>
              </a:rPr>
              <a:t>–</a:t>
            </a:r>
            <a:r>
              <a:rPr lang="ta-IN" dirty="0" smtClean="0">
                <a:latin typeface="Arial"/>
                <a:cs typeface="Arial"/>
              </a:rPr>
              <a:t> Rim </a:t>
            </a:r>
            <a:r>
              <a:rPr lang="ta-IN" dirty="0" smtClean="0">
                <a:latin typeface="Arial"/>
                <a:cs typeface="Arial"/>
              </a:rPr>
              <a:t>1974</a:t>
            </a:r>
            <a:r>
              <a:rPr lang="it-IT" dirty="0" smtClean="0">
                <a:latin typeface="Arial"/>
                <a:cs typeface="Arial"/>
              </a:rPr>
              <a:t>)</a:t>
            </a:r>
            <a:r>
              <a:rPr lang="ta-IN" dirty="0" smtClean="0">
                <a:latin typeface="Arial"/>
                <a:cs typeface="Arial"/>
              </a:rPr>
              <a:t> </a:t>
            </a:r>
            <a:r>
              <a:rPr lang="ta-IN" dirty="0" smtClean="0">
                <a:latin typeface="Arial"/>
                <a:cs typeface="Arial"/>
              </a:rPr>
              <a:t>lektor u Firenci, Pizi i Napulju i</a:t>
            </a:r>
            <a:r>
              <a:rPr lang="ta-IN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profesor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hrvastko-srpskog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jezika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na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Univerzitetu</a:t>
            </a:r>
            <a:r>
              <a:rPr lang="it-IT" dirty="0" smtClean="0">
                <a:latin typeface="Arial"/>
                <a:cs typeface="Arial"/>
              </a:rPr>
              <a:t> La Sapienza</a:t>
            </a:r>
            <a:r>
              <a:rPr lang="ta-IN" dirty="0" smtClean="0">
                <a:latin typeface="Arial"/>
                <a:cs typeface="Arial"/>
              </a:rPr>
              <a:t> </a:t>
            </a:r>
            <a:r>
              <a:rPr lang="ta-IN" dirty="0" smtClean="0">
                <a:latin typeface="Arial"/>
                <a:cs typeface="Arial"/>
              </a:rPr>
              <a:t>u Rimu</a:t>
            </a:r>
            <a:r>
              <a:rPr lang="it-IT" dirty="0" smtClean="0">
                <a:latin typeface="Arial"/>
                <a:cs typeface="Arial"/>
              </a:rPr>
              <a:t>.</a:t>
            </a:r>
            <a:endParaRPr lang="ta-IN" dirty="0" smtClean="0">
              <a:latin typeface="Arial"/>
              <a:cs typeface="Arial"/>
            </a:endParaRPr>
          </a:p>
          <a:p>
            <a:endParaRPr lang="it-IT" dirty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3200" dirty="0" smtClean="0">
                <a:latin typeface="Arial"/>
                <a:cs typeface="Arial"/>
              </a:rPr>
              <a:t>Zanimljivosti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K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afanske drolje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</a:t>
            </a:r>
            <a:r>
              <a:rPr lang="ta-IN" dirty="0" smtClean="0">
                <a:latin typeface="Arial"/>
                <a:cs typeface="Arial"/>
              </a:rPr>
              <a:t>MA: </a:t>
            </a:r>
            <a:r>
              <a:rPr lang="ta-IN" dirty="0" smtClean="0">
                <a:latin typeface="Arial"/>
                <a:cs typeface="Arial"/>
              </a:rPr>
              <a:t>baldracche da osteria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puttane da bettole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39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3200" dirty="0" smtClean="0">
                <a:latin typeface="Arial"/>
                <a:cs typeface="Arial"/>
              </a:rPr>
              <a:t>Zanimljivosti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a-IN" dirty="0" smtClean="0">
                <a:solidFill>
                  <a:srgbClr val="C0504D"/>
                </a:solidFill>
              </a:rPr>
              <a:t>    - </a:t>
            </a:r>
            <a:r>
              <a:rPr lang="ta-IN" dirty="0" smtClean="0">
                <a:solidFill>
                  <a:srgbClr val="C0504D"/>
                </a:solidFill>
              </a:rPr>
              <a:t>Ama, nije to. Nije stvar u godinama, nego si takav, maloletan, i maloletan ćeš biti i kad ti bude pedeset. Razumeš? Ti si maloletan, i malouman, malokrvan i malodušan, i uopšte si sve što je </a:t>
            </a:r>
            <a:r>
              <a:rPr lang="it-IT" dirty="0" err="1" smtClean="0">
                <a:solidFill>
                  <a:srgbClr val="C0504D"/>
                </a:solidFill>
              </a:rPr>
              <a:t>–</a:t>
            </a:r>
            <a:r>
              <a:rPr lang="ta-IN" dirty="0" smtClean="0">
                <a:solidFill>
                  <a:srgbClr val="C0504D"/>
                </a:solidFill>
              </a:rPr>
              <a:t> malo</a:t>
            </a:r>
            <a:r>
              <a:rPr lang="ta-IN" dirty="0" smtClean="0">
                <a:solidFill>
                  <a:srgbClr val="C0504D"/>
                </a:solidFill>
              </a:rPr>
              <a:t>.</a:t>
            </a:r>
            <a:endParaRPr lang="ta-IN" dirty="0" smtClean="0">
              <a:solidFill>
                <a:srgbClr val="C0504D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40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3200" dirty="0" smtClean="0">
                <a:latin typeface="Arial"/>
                <a:cs typeface="Arial"/>
              </a:rPr>
              <a:t>Zanimljivosti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a-IN" dirty="0" smtClean="0">
                <a:solidFill>
                  <a:srgbClr val="C0504D"/>
                </a:solidFill>
              </a:rPr>
              <a:t>    - </a:t>
            </a:r>
            <a:r>
              <a:rPr lang="ta-IN" dirty="0" smtClean="0">
                <a:solidFill>
                  <a:srgbClr val="C0504D"/>
                </a:solidFill>
              </a:rPr>
              <a:t>A ti si sve što je</a:t>
            </a:r>
            <a:r>
              <a:rPr lang="ta-IN" dirty="0" smtClean="0">
                <a:solidFill>
                  <a:srgbClr val="C0504D"/>
                </a:solidFill>
              </a:rPr>
              <a:t> “mnogo</a:t>
            </a:r>
            <a:r>
              <a:rPr lang="ta-IN" dirty="0" smtClean="0">
                <a:solidFill>
                  <a:srgbClr val="C0504D"/>
                </a:solidFill>
              </a:rPr>
              <a:t>” </a:t>
            </a:r>
            <a:r>
              <a:rPr lang="it-IT" dirty="0" err="1" smtClean="0">
                <a:solidFill>
                  <a:srgbClr val="C0504D"/>
                </a:solidFill>
              </a:rPr>
              <a:t>–</a:t>
            </a:r>
            <a:r>
              <a:rPr lang="ta-IN" dirty="0" smtClean="0">
                <a:solidFill>
                  <a:srgbClr val="C0504D"/>
                </a:solidFill>
              </a:rPr>
              <a:t> kaže suvo i neduhovito sitni čovek, dok se svi grohotom smeju</a:t>
            </a:r>
            <a:r>
              <a:rPr lang="ta-IN" dirty="0" smtClean="0">
                <a:solidFill>
                  <a:srgbClr val="C0504D"/>
                </a:solidFill>
              </a:rPr>
              <a:t>.</a:t>
            </a:r>
            <a:endParaRPr lang="it-IT" dirty="0" smtClean="0">
              <a:solidFill>
                <a:srgbClr val="C0504D"/>
              </a:solidFill>
            </a:endParaRPr>
          </a:p>
          <a:p>
            <a:pPr>
              <a:buNone/>
            </a:pPr>
            <a:r>
              <a:rPr lang="ta-IN" dirty="0" smtClean="0">
                <a:solidFill>
                  <a:srgbClr val="C0504D"/>
                </a:solidFill>
              </a:rPr>
              <a:t>    - </a:t>
            </a:r>
            <a:r>
              <a:rPr lang="ta-IN" dirty="0" smtClean="0">
                <a:solidFill>
                  <a:srgbClr val="C0504D"/>
                </a:solidFill>
              </a:rPr>
              <a:t>Eto vidiš, ni to nisi pogodio. Ja sam sve što je </a:t>
            </a:r>
            <a:r>
              <a:rPr lang="it-IT" dirty="0" err="1" smtClean="0">
                <a:solidFill>
                  <a:srgbClr val="C0504D"/>
                </a:solidFill>
              </a:rPr>
              <a:t>–</a:t>
            </a:r>
            <a:r>
              <a:rPr lang="ta-IN" dirty="0" smtClean="0">
                <a:solidFill>
                  <a:srgbClr val="C0504D"/>
                </a:solidFill>
              </a:rPr>
              <a:t> previše, ako baš hoćeš da znaš, i zato i ne valjam. Jest, ne valjam ni ja. Ali ti, tiii?</a:t>
            </a:r>
            <a:endParaRPr lang="it-IT" dirty="0" smtClean="0">
              <a:solidFill>
                <a:srgbClr val="C0504D"/>
              </a:solidFill>
            </a:endParaRPr>
          </a:p>
          <a:p>
            <a:endParaRPr lang="it-IT" dirty="0" smtClean="0"/>
          </a:p>
          <a:p>
            <a:endParaRPr lang="ta-IN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41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3200" dirty="0" smtClean="0">
                <a:latin typeface="Arial"/>
                <a:cs typeface="Arial"/>
              </a:rPr>
              <a:t>Zanimljivosti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meno </a:t>
            </a:r>
            <a:r>
              <a:rPr lang="it-IT" dirty="0" err="1" smtClean="0">
                <a:latin typeface="Arial"/>
                <a:cs typeface="Arial"/>
              </a:rPr>
              <a:t>–</a:t>
            </a:r>
            <a:r>
              <a:rPr lang="ta-IN" dirty="0" smtClean="0">
                <a:latin typeface="Arial"/>
                <a:cs typeface="Arial"/>
              </a:rPr>
              <a:t> pi</a:t>
            </a:r>
            <a:r>
              <a:rPr lang="it-IT" dirty="0" err="1" smtClean="0">
                <a:latin typeface="Arial"/>
                <a:cs typeface="Arial"/>
              </a:rPr>
              <a:t>ù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–</a:t>
            </a:r>
            <a:r>
              <a:rPr lang="it-IT" dirty="0" smtClean="0">
                <a:latin typeface="Arial"/>
                <a:cs typeface="Arial"/>
              </a:rPr>
              <a:t> extra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MA</a:t>
            </a:r>
            <a:r>
              <a:rPr lang="it-IT" dirty="0" smtClean="0">
                <a:latin typeface="Arial"/>
                <a:cs typeface="Arial"/>
              </a:rPr>
              <a:t>: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ta-IN" dirty="0" err="1" smtClean="0">
                <a:latin typeface="Arial"/>
                <a:cs typeface="Arial"/>
              </a:rPr>
              <a:t>p</a:t>
            </a:r>
            <a:r>
              <a:rPr lang="it-IT" dirty="0" smtClean="0">
                <a:latin typeface="Arial"/>
                <a:cs typeface="Arial"/>
              </a:rPr>
              <a:t>oc</a:t>
            </a:r>
            <a:r>
              <a:rPr lang="ta-IN" dirty="0" smtClean="0">
                <a:latin typeface="Arial"/>
                <a:cs typeface="Arial"/>
              </a:rPr>
              <a:t>o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–</a:t>
            </a:r>
            <a:r>
              <a:rPr lang="it-IT" dirty="0" smtClean="0">
                <a:latin typeface="Arial"/>
                <a:cs typeface="Arial"/>
              </a:rPr>
              <a:t> molto </a:t>
            </a:r>
            <a:r>
              <a:rPr lang="it-IT" dirty="0" err="1" smtClean="0">
                <a:latin typeface="Arial"/>
                <a:cs typeface="Arial"/>
              </a:rPr>
              <a:t>–</a:t>
            </a:r>
            <a:r>
              <a:rPr lang="it-IT" dirty="0" smtClean="0">
                <a:latin typeface="Arial"/>
                <a:cs typeface="Arial"/>
              </a:rPr>
              <a:t> troppo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TR</a:t>
            </a:r>
            <a:r>
              <a:rPr lang="it-IT" dirty="0" smtClean="0">
                <a:latin typeface="Arial"/>
                <a:cs typeface="Arial"/>
              </a:rPr>
              <a:t>: piccolo </a:t>
            </a:r>
            <a:r>
              <a:rPr lang="it-IT" dirty="0" err="1" smtClean="0">
                <a:latin typeface="Arial"/>
                <a:cs typeface="Arial"/>
              </a:rPr>
              <a:t>–</a:t>
            </a:r>
            <a:r>
              <a:rPr lang="it-IT" dirty="0" smtClean="0">
                <a:latin typeface="Arial"/>
                <a:cs typeface="Arial"/>
              </a:rPr>
              <a:t> grosso - troppo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42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3200" dirty="0" smtClean="0">
                <a:latin typeface="Arial"/>
                <a:cs typeface="Arial"/>
              </a:rPr>
              <a:t>Literatura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a-IN" dirty="0" smtClean="0">
                <a:latin typeface="Arial"/>
                <a:cs typeface="Arial"/>
              </a:rPr>
              <a:t>Andrić, Ivo. </a:t>
            </a:r>
            <a:r>
              <a:rPr lang="ta-IN" cap="small" dirty="0" smtClean="0">
                <a:latin typeface="Arial"/>
                <a:cs typeface="Arial"/>
              </a:rPr>
              <a:t>Prokleta avlija</a:t>
            </a:r>
            <a:r>
              <a:rPr lang="ta-IN" dirty="0" smtClean="0">
                <a:latin typeface="Arial"/>
                <a:cs typeface="Arial"/>
              </a:rPr>
              <a:t>. Sarajevo 1977. </a:t>
            </a:r>
          </a:p>
          <a:p>
            <a:r>
              <a:rPr lang="ta-IN" dirty="0" smtClean="0">
                <a:latin typeface="Arial"/>
                <a:cs typeface="Arial"/>
              </a:rPr>
              <a:t>Marchiori, Jolanda. </a:t>
            </a:r>
            <a:r>
              <a:rPr lang="ta-IN" cap="small" dirty="0" smtClean="0">
                <a:latin typeface="Arial"/>
                <a:cs typeface="Arial"/>
              </a:rPr>
              <a:t>Il cortile </a:t>
            </a:r>
            <a:r>
              <a:rPr lang="ta-IN" cap="small" dirty="0" smtClean="0">
                <a:latin typeface="Arial"/>
                <a:cs typeface="Arial"/>
              </a:rPr>
              <a:t>maledetto.  </a:t>
            </a:r>
            <a:r>
              <a:rPr lang="ta-IN" dirty="0" smtClean="0">
                <a:latin typeface="Arial"/>
                <a:cs typeface="Arial"/>
              </a:rPr>
              <a:t>Milano 1962.</a:t>
            </a:r>
          </a:p>
          <a:p>
            <a:r>
              <a:rPr lang="ta-IN" dirty="0" smtClean="0">
                <a:latin typeface="Arial"/>
                <a:cs typeface="Arial"/>
              </a:rPr>
              <a:t>Trogrančić, Franjo. </a:t>
            </a:r>
            <a:r>
              <a:rPr lang="ta-IN" cap="small" dirty="0" smtClean="0">
                <a:latin typeface="Arial"/>
                <a:cs typeface="Arial"/>
              </a:rPr>
              <a:t>Il cortile maledetto </a:t>
            </a:r>
            <a:r>
              <a:rPr lang="ta-IN" dirty="0" smtClean="0">
                <a:latin typeface="Arial"/>
                <a:cs typeface="Arial"/>
              </a:rPr>
              <a:t>in </a:t>
            </a:r>
            <a:r>
              <a:rPr lang="it-IT" cap="small" dirty="0" err="1" smtClean="0">
                <a:latin typeface="Arial"/>
                <a:cs typeface="Arial"/>
              </a:rPr>
              <a:t>F</a:t>
            </a:r>
            <a:r>
              <a:rPr lang="ta-IN" cap="small" dirty="0" smtClean="0">
                <a:latin typeface="Arial"/>
                <a:cs typeface="Arial"/>
              </a:rPr>
              <a:t>ra Pet</a:t>
            </a:r>
            <a:r>
              <a:rPr lang="it-IT" cap="small" dirty="0" err="1" smtClean="0">
                <a:latin typeface="Arial"/>
                <a:cs typeface="Arial"/>
              </a:rPr>
              <a:t>ar</a:t>
            </a:r>
            <a:r>
              <a:rPr lang="ta-IN" cap="small" dirty="0" smtClean="0">
                <a:latin typeface="Arial"/>
                <a:cs typeface="Arial"/>
              </a:rPr>
              <a:t> e fra Marco</a:t>
            </a:r>
            <a:r>
              <a:rPr lang="ta-IN" dirty="0" smtClean="0">
                <a:latin typeface="Arial"/>
                <a:cs typeface="Arial"/>
              </a:rPr>
              <a:t>,</a:t>
            </a:r>
            <a:r>
              <a:rPr lang="ta-IN" dirty="0" smtClean="0">
                <a:latin typeface="Arial"/>
                <a:cs typeface="Arial"/>
              </a:rPr>
              <a:t> Roma 1974</a:t>
            </a:r>
            <a:r>
              <a:rPr lang="ta-IN" dirty="0" smtClean="0">
                <a:latin typeface="Arial"/>
                <a:cs typeface="Arial"/>
              </a:rPr>
              <a:t>.</a:t>
            </a:r>
            <a:endParaRPr lang="ta-IN" dirty="0" smtClean="0">
              <a:latin typeface="Arial"/>
              <a:cs typeface="Arial"/>
            </a:endParaRPr>
          </a:p>
          <a:p>
            <a:r>
              <a:rPr lang="ta-IN" dirty="0" smtClean="0">
                <a:latin typeface="Arial"/>
                <a:cs typeface="Arial"/>
              </a:rPr>
              <a:t>Costantini, Lionello. </a:t>
            </a:r>
            <a:r>
              <a:rPr lang="ta-IN" cap="small" dirty="0" smtClean="0">
                <a:latin typeface="Arial"/>
                <a:cs typeface="Arial"/>
              </a:rPr>
              <a:t>La corte del diavolo</a:t>
            </a:r>
            <a:r>
              <a:rPr lang="ta-IN" cap="small" dirty="0" smtClean="0">
                <a:latin typeface="Arial"/>
                <a:cs typeface="Arial"/>
              </a:rPr>
              <a:t> </a:t>
            </a:r>
            <a:r>
              <a:rPr lang="ta-IN" dirty="0" smtClean="0">
                <a:latin typeface="Arial"/>
                <a:cs typeface="Arial"/>
              </a:rPr>
              <a:t>Milano 1992.</a:t>
            </a:r>
          </a:p>
          <a:p>
            <a:endParaRPr lang="ta-IN" dirty="0" smtClean="0">
              <a:latin typeface="Arial"/>
              <a:cs typeface="Arial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43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Prevodioci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a-IN" dirty="0" smtClean="0">
                <a:latin typeface="Arial"/>
                <a:cs typeface="Arial"/>
              </a:rPr>
              <a:t>Lionello Costantini </a:t>
            </a:r>
            <a:r>
              <a:rPr lang="it-IT" dirty="0" smtClean="0">
                <a:latin typeface="Arial"/>
                <a:cs typeface="Arial"/>
              </a:rPr>
              <a:t>(</a:t>
            </a:r>
            <a:r>
              <a:rPr lang="ta-IN" dirty="0" smtClean="0">
                <a:latin typeface="Arial"/>
                <a:cs typeface="Arial"/>
              </a:rPr>
              <a:t>Rim 1934-1994</a:t>
            </a:r>
            <a:r>
              <a:rPr lang="it-IT" dirty="0" smtClean="0">
                <a:latin typeface="Arial"/>
                <a:cs typeface="Arial"/>
              </a:rPr>
              <a:t>) </a:t>
            </a:r>
            <a:r>
              <a:rPr lang="it-IT" dirty="0" err="1" smtClean="0">
                <a:latin typeface="Arial"/>
                <a:cs typeface="Arial"/>
              </a:rPr>
              <a:t>profesor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jugoslovenskih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knji</a:t>
            </a:r>
            <a:r>
              <a:rPr lang="ta-IN" dirty="0" smtClean="0">
                <a:latin typeface="Arial"/>
                <a:cs typeface="Arial"/>
              </a:rPr>
              <a:t>ž</a:t>
            </a:r>
            <a:r>
              <a:rPr lang="it-IT" dirty="0" err="1" smtClean="0">
                <a:latin typeface="Arial"/>
                <a:cs typeface="Arial"/>
              </a:rPr>
              <a:t>evnosti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na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Univerzitetu</a:t>
            </a:r>
            <a:r>
              <a:rPr lang="it-IT" dirty="0" smtClean="0">
                <a:latin typeface="Arial"/>
                <a:cs typeface="Arial"/>
              </a:rPr>
              <a:t> La Sapienza</a:t>
            </a:r>
            <a:r>
              <a:rPr lang="ta-IN" dirty="0" smtClean="0">
                <a:latin typeface="Arial"/>
                <a:cs typeface="Arial"/>
              </a:rPr>
              <a:t> </a:t>
            </a:r>
            <a:r>
              <a:rPr lang="ta-IN" dirty="0" smtClean="0">
                <a:latin typeface="Arial"/>
                <a:cs typeface="Arial"/>
              </a:rPr>
              <a:t>u Rimu</a:t>
            </a:r>
            <a:r>
              <a:rPr lang="it-IT" dirty="0" smtClean="0">
                <a:latin typeface="Arial"/>
                <a:cs typeface="Arial"/>
              </a:rPr>
              <a:t>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Imena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it-IT" dirty="0">
                <a:solidFill>
                  <a:schemeClr val="accent2"/>
                </a:solidFill>
                <a:latin typeface="Arial"/>
                <a:cs typeface="Arial"/>
              </a:rPr>
              <a:t>f</a:t>
            </a:r>
            <a:r>
              <a:rPr lang="it-IT" dirty="0" smtClean="0">
                <a:solidFill>
                  <a:schemeClr val="accent2"/>
                </a:solidFill>
                <a:latin typeface="Arial"/>
                <a:cs typeface="Arial"/>
              </a:rPr>
              <a:t>ra </a:t>
            </a:r>
            <a:r>
              <a:rPr lang="it-IT" dirty="0" err="1" smtClean="0">
                <a:solidFill>
                  <a:schemeClr val="accent2"/>
                </a:solidFill>
                <a:latin typeface="Arial"/>
                <a:cs typeface="Arial"/>
              </a:rPr>
              <a:t>Petar</a:t>
            </a:r>
            <a:endParaRPr lang="it-IT" dirty="0" smtClean="0">
              <a:solidFill>
                <a:schemeClr val="accent2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MA</a:t>
            </a:r>
            <a:r>
              <a:rPr lang="it-IT" dirty="0" smtClean="0">
                <a:latin typeface="Arial"/>
                <a:cs typeface="Arial"/>
              </a:rPr>
              <a:t>: fra’ Pietro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TR</a:t>
            </a:r>
            <a:r>
              <a:rPr lang="it-IT" dirty="0" smtClean="0">
                <a:latin typeface="Arial"/>
                <a:cs typeface="Arial"/>
              </a:rPr>
              <a:t>: fra Pietro</a:t>
            </a:r>
            <a:endParaRPr lang="ta-IN" dirty="0" smtClean="0">
              <a:latin typeface="Arial"/>
              <a:cs typeface="Arial"/>
            </a:endParaRPr>
          </a:p>
          <a:p>
            <a:r>
              <a:rPr lang="ta-IN" dirty="0">
                <a:solidFill>
                  <a:srgbClr val="C0504D"/>
                </a:solidFill>
                <a:latin typeface="Arial"/>
                <a:cs typeface="Arial"/>
              </a:rPr>
              <a:t>f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ra 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Tadija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 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MA, TR: Tadija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Rastislav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 </a:t>
            </a:r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–</a:t>
            </a:r>
            <a:r>
              <a:rPr lang="it-IT" dirty="0" smtClean="0">
                <a:solidFill>
                  <a:srgbClr val="C0504D"/>
                </a:solidFill>
                <a:latin typeface="Arial"/>
                <a:cs typeface="Arial"/>
              </a:rPr>
              <a:t> </a:t>
            </a:r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Raspislav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Imena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Zaimaga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CO</a:t>
            </a:r>
            <a:r>
              <a:rPr lang="it-IT" dirty="0" smtClean="0">
                <a:latin typeface="Arial"/>
                <a:cs typeface="Arial"/>
              </a:rPr>
              <a:t>: </a:t>
            </a:r>
            <a:r>
              <a:rPr lang="it-IT" dirty="0" err="1" smtClean="0">
                <a:latin typeface="Arial"/>
                <a:cs typeface="Arial"/>
              </a:rPr>
              <a:t>Zaim-</a:t>
            </a:r>
            <a:r>
              <a:rPr lang="it-IT" dirty="0" err="1" smtClean="0">
                <a:latin typeface="Arial"/>
                <a:cs typeface="Arial"/>
              </a:rPr>
              <a:t>aga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MA</a:t>
            </a:r>
            <a:r>
              <a:rPr lang="it-IT" dirty="0" smtClean="0">
                <a:latin typeface="Arial"/>
                <a:cs typeface="Arial"/>
              </a:rPr>
              <a:t>: </a:t>
            </a:r>
            <a:r>
              <a:rPr lang="it-IT" dirty="0" err="1" smtClean="0">
                <a:latin typeface="Arial"/>
                <a:cs typeface="Arial"/>
              </a:rPr>
              <a:t>Zaim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TR</a:t>
            </a:r>
            <a:r>
              <a:rPr lang="it-IT" dirty="0" smtClean="0">
                <a:latin typeface="Arial"/>
                <a:cs typeface="Arial"/>
              </a:rPr>
              <a:t>: </a:t>
            </a:r>
            <a:r>
              <a:rPr lang="it-IT" dirty="0" err="1" smtClean="0">
                <a:latin typeface="Arial"/>
                <a:cs typeface="Arial"/>
              </a:rPr>
              <a:t>Zaimagà</a:t>
            </a:r>
            <a:endParaRPr lang="it-IT" dirty="0" smtClean="0">
              <a:latin typeface="Arial"/>
              <a:cs typeface="Arial"/>
            </a:endParaRP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Čivuti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giudii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: ebrei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Ebrei</a:t>
            </a:r>
            <a:endParaRPr lang="it-IT" dirty="0" smtClean="0">
              <a:latin typeface="Arial"/>
              <a:cs typeface="Arial"/>
            </a:endParaRP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Imena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Misirka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, MA, TR: egiziana</a:t>
            </a:r>
          </a:p>
          <a:p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Latifaga Karađoz</a:t>
            </a:r>
            <a:endParaRPr lang="ta-IN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ta-IN" dirty="0" smtClean="0">
                <a:latin typeface="Arial"/>
                <a:cs typeface="Arial"/>
              </a:rPr>
              <a:t>: L</a:t>
            </a:r>
            <a:r>
              <a:rPr lang="it-IT" dirty="0" smtClean="0">
                <a:latin typeface="Arial"/>
                <a:cs typeface="Arial"/>
              </a:rPr>
              <a:t>a</a:t>
            </a:r>
            <a:r>
              <a:rPr lang="ta-IN" dirty="0" smtClean="0">
                <a:latin typeface="Arial"/>
                <a:cs typeface="Arial"/>
              </a:rPr>
              <a:t>tif-aga Karag</a:t>
            </a:r>
            <a:r>
              <a:rPr lang="hr-HR" dirty="0" smtClean="0">
                <a:latin typeface="Arial"/>
                <a:cs typeface="Arial"/>
              </a:rPr>
              <a:t>ö</a:t>
            </a:r>
            <a:r>
              <a:rPr lang="ta-IN" dirty="0" smtClean="0">
                <a:latin typeface="Arial"/>
                <a:cs typeface="Arial"/>
              </a:rPr>
              <a:t>z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MA</a:t>
            </a:r>
            <a:r>
              <a:rPr lang="ta-IN" dirty="0" smtClean="0">
                <a:latin typeface="Arial"/>
                <a:cs typeface="Arial"/>
              </a:rPr>
              <a:t>: Latifaga Karagjoz</a:t>
            </a:r>
            <a:endParaRPr lang="ta-IN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TR</a:t>
            </a:r>
            <a:r>
              <a:rPr lang="ta-IN" dirty="0" smtClean="0">
                <a:latin typeface="Arial"/>
                <a:cs typeface="Arial"/>
              </a:rPr>
              <a:t>: Latif-aga </a:t>
            </a:r>
            <a:r>
              <a:rPr lang="ta-IN" dirty="0" smtClean="0">
                <a:latin typeface="Arial"/>
                <a:cs typeface="Arial"/>
              </a:rPr>
              <a:t>Karagjoz</a:t>
            </a:r>
            <a:endParaRPr lang="it-IT" dirty="0" smtClean="0">
              <a:latin typeface="Arial"/>
              <a:cs typeface="Arial"/>
            </a:endParaRPr>
          </a:p>
          <a:p>
            <a:endParaRPr lang="it-IT" dirty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Arial"/>
                <a:cs typeface="Arial"/>
              </a:rPr>
              <a:t>Imena</a:t>
            </a:r>
            <a:endParaRPr lang="it-IT" sz="3200" dirty="0">
              <a:latin typeface="Arial"/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Tahir</a:t>
            </a:r>
            <a:r>
              <a:rPr lang="ta-IN" dirty="0" smtClean="0">
                <a:solidFill>
                  <a:srgbClr val="C0504D"/>
                </a:solidFill>
                <a:latin typeface="Arial"/>
                <a:cs typeface="Arial"/>
              </a:rPr>
              <a:t>paša</a:t>
            </a: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ta-IN" dirty="0" smtClean="0">
                <a:latin typeface="Arial"/>
                <a:cs typeface="Arial"/>
              </a:rPr>
              <a:t>CO</a:t>
            </a:r>
            <a:r>
              <a:rPr lang="it-IT" dirty="0" smtClean="0">
                <a:latin typeface="Arial"/>
                <a:cs typeface="Arial"/>
              </a:rPr>
              <a:t>, MA</a:t>
            </a:r>
            <a:r>
              <a:rPr lang="ta-IN" dirty="0" smtClean="0">
                <a:latin typeface="Arial"/>
                <a:cs typeface="Arial"/>
              </a:rPr>
              <a:t>: Tahir-pasci</a:t>
            </a:r>
            <a:r>
              <a:rPr lang="it-IT" dirty="0" err="1" smtClean="0">
                <a:latin typeface="Arial"/>
                <a:cs typeface="Arial"/>
              </a:rPr>
              <a:t>à</a:t>
            </a:r>
            <a:r>
              <a:rPr lang="ta-IN" dirty="0" smtClean="0">
                <a:latin typeface="Arial"/>
                <a:cs typeface="Arial"/>
              </a:rPr>
              <a:t> 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it-IT" dirty="0" smtClean="0">
                <a:latin typeface="Arial"/>
                <a:cs typeface="Arial"/>
              </a:rPr>
              <a:t>TR</a:t>
            </a:r>
            <a:r>
              <a:rPr lang="it-IT" dirty="0" smtClean="0">
                <a:latin typeface="Arial"/>
                <a:cs typeface="Arial"/>
              </a:rPr>
              <a:t>: </a:t>
            </a:r>
            <a:r>
              <a:rPr lang="it-IT" dirty="0" err="1" smtClean="0">
                <a:latin typeface="Arial"/>
                <a:cs typeface="Arial"/>
              </a:rPr>
              <a:t>Tahir</a:t>
            </a:r>
            <a:r>
              <a:rPr lang="it-IT" dirty="0" smtClean="0">
                <a:latin typeface="Arial"/>
                <a:cs typeface="Arial"/>
              </a:rPr>
              <a:t> pascià</a:t>
            </a:r>
          </a:p>
          <a:p>
            <a:r>
              <a:rPr lang="it-IT" dirty="0" err="1" smtClean="0">
                <a:solidFill>
                  <a:srgbClr val="C0504D"/>
                </a:solidFill>
                <a:latin typeface="Arial"/>
                <a:cs typeface="Arial"/>
              </a:rPr>
              <a:t>Bajazit</a:t>
            </a:r>
            <a:endParaRPr lang="it-IT" dirty="0" smtClean="0">
              <a:solidFill>
                <a:srgbClr val="C0504D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CO</a:t>
            </a:r>
            <a:r>
              <a:rPr lang="it-IT" dirty="0" smtClean="0">
                <a:latin typeface="Arial"/>
                <a:cs typeface="Arial"/>
              </a:rPr>
              <a:t>: </a:t>
            </a:r>
            <a:r>
              <a:rPr lang="it-IT" dirty="0" err="1" smtClean="0">
                <a:latin typeface="Arial"/>
                <a:cs typeface="Arial"/>
              </a:rPr>
              <a:t>Baiazet</a:t>
            </a:r>
            <a:endParaRPr lang="it-IT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  MA</a:t>
            </a:r>
            <a:r>
              <a:rPr lang="it-IT" dirty="0" smtClean="0">
                <a:latin typeface="Arial"/>
                <a:cs typeface="Arial"/>
              </a:rPr>
              <a:t>, TR: </a:t>
            </a:r>
            <a:r>
              <a:rPr lang="it-IT" dirty="0" err="1" smtClean="0">
                <a:latin typeface="Arial"/>
                <a:cs typeface="Arial"/>
              </a:rPr>
              <a:t>Bajazet</a:t>
            </a:r>
            <a:r>
              <a:rPr lang="it-IT" dirty="0" smtClean="0">
                <a:latin typeface="Arial"/>
                <a:cs typeface="Arial"/>
              </a:rPr>
              <a:t> </a:t>
            </a:r>
          </a:p>
          <a:p>
            <a:endParaRPr lang="it-IT" dirty="0">
              <a:latin typeface="Arial"/>
              <a:cs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86E9-F677-6B44-AE6F-927AFE3121CB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1481</Words>
  <Application>Microsoft PowerPoint per Mac</Application>
  <PresentationFormat>Presentazione su schermo (4:3)</PresentationFormat>
  <Paragraphs>338</Paragraphs>
  <Slides>44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44</vt:i4>
      </vt:variant>
    </vt:vector>
  </HeadingPairs>
  <TitlesOfParts>
    <vt:vector size="45" baseType="lpstr">
      <vt:lpstr>Tema di Office</vt:lpstr>
      <vt:lpstr>Danilo Capasso Odsjek za italijanistiku Filološki Fakultet Univerzitet u Banjoj Luci danilo.capasso@unibl.rs</vt:lpstr>
      <vt:lpstr>Sadržaj</vt:lpstr>
      <vt:lpstr>Prevodi</vt:lpstr>
      <vt:lpstr>Prevodioci</vt:lpstr>
      <vt:lpstr>Prevodioci</vt:lpstr>
      <vt:lpstr>Imena</vt:lpstr>
      <vt:lpstr>Imena</vt:lpstr>
      <vt:lpstr>Imena</vt:lpstr>
      <vt:lpstr>Imena</vt:lpstr>
      <vt:lpstr>Imena</vt:lpstr>
      <vt:lpstr>Imena</vt:lpstr>
      <vt:lpstr>Imena</vt:lpstr>
      <vt:lpstr>Imena</vt:lpstr>
      <vt:lpstr>Imena</vt:lpstr>
      <vt:lpstr>Toponimi</vt:lpstr>
      <vt:lpstr>Toponimi</vt:lpstr>
      <vt:lpstr>Toponimi</vt:lpstr>
      <vt:lpstr>Toponimi</vt:lpstr>
      <vt:lpstr>Toponimi</vt:lpstr>
      <vt:lpstr>Toponimi</vt:lpstr>
      <vt:lpstr>Turcizmi</vt:lpstr>
      <vt:lpstr>Turcizmi</vt:lpstr>
      <vt:lpstr>Turcizmi</vt:lpstr>
      <vt:lpstr>Turcizmi</vt:lpstr>
      <vt:lpstr>Turcizmi</vt:lpstr>
      <vt:lpstr>Turcizmi</vt:lpstr>
      <vt:lpstr>Turcizmi</vt:lpstr>
      <vt:lpstr>Turcizmi</vt:lpstr>
      <vt:lpstr>Turcizmi</vt:lpstr>
      <vt:lpstr>Hungarizmi</vt:lpstr>
      <vt:lpstr>Rječce, veznici, uzvici, prilozi</vt:lpstr>
      <vt:lpstr>Uzrečice</vt:lpstr>
      <vt:lpstr>Frazeologija</vt:lpstr>
      <vt:lpstr>Frazeologija</vt:lpstr>
      <vt:lpstr>Frazeologija</vt:lpstr>
      <vt:lpstr>Frazeologija</vt:lpstr>
      <vt:lpstr>Frazeologija</vt:lpstr>
      <vt:lpstr>Frazeologija</vt:lpstr>
      <vt:lpstr>Zanimljivosti</vt:lpstr>
      <vt:lpstr>Zanimljivosti</vt:lpstr>
      <vt:lpstr>Zanimljivosti</vt:lpstr>
      <vt:lpstr>Zanimljivosti</vt:lpstr>
      <vt:lpstr>Zanimljivosti</vt:lpstr>
      <vt:lpstr>Literatura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Danilo Capasso</dc:creator>
  <cp:lastModifiedBy>Danilo Capasso</cp:lastModifiedBy>
  <cp:revision>14</cp:revision>
  <dcterms:created xsi:type="dcterms:W3CDTF">2014-09-21T07:40:31Z</dcterms:created>
  <dcterms:modified xsi:type="dcterms:W3CDTF">2014-09-21T09:51:14Z</dcterms:modified>
</cp:coreProperties>
</file>