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C96"/>
    <a:srgbClr val="70AC2E"/>
    <a:srgbClr val="CBE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214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21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70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62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08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72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48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44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43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42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10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54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B8046-752E-49DC-B8FB-7E7527A040D9}" type="datetimeFigureOut">
              <a:rPr lang="it-IT" smtClean="0"/>
              <a:t>20/09/2014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194B8-6A01-4FC2-9710-84E37D95A2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50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2232248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slavistiku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Univerzitet u 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Gracu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Ivo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Andri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ć u evropskom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kontekstu:</a:t>
            </a:r>
            <a:r>
              <a:rPr lang="hr-H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Prokleta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avlija</a:t>
            </a:r>
            <a:b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2996952"/>
            <a:ext cx="6984776" cy="338437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220000"/>
              </a:lnSpc>
            </a:pPr>
            <a:r>
              <a:rPr lang="it-IT" sz="3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RECEPCIJA </a:t>
            </a:r>
            <a:r>
              <a:rPr lang="it-IT" sz="3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ITALIJANSKI PREVODI ANDRIĆEVE </a:t>
            </a:r>
            <a:r>
              <a:rPr lang="it-IT" sz="3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PROKLETE AVLIJE</a:t>
            </a:r>
            <a:endParaRPr lang="it-IT" sz="3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Ljiljana</a:t>
            </a:r>
            <a:r>
              <a:rPr lang="it-IT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Banjanin</a:t>
            </a:r>
            <a: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(Università di Torino)</a:t>
            </a:r>
            <a:br>
              <a:rPr lang="it-IT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(25 – 27. 09. 2014)</a:t>
            </a:r>
            <a:endParaRPr lang="it-IT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88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rimer „Taj ne može više da ne govori. Popustili obruči i vidite da curi na sve strane. Gotov je“ (str. 120), sintagma „obruči su popustili“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nesposobnost čoveka se auto/kontroliše. 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Marchiori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Kostantini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metafor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obruča na buretu koja postoji u regionalnim italijanskim govorima u sličnom značenju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N.B.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Marchiori </a:t>
            </a:r>
            <a:r>
              <a:rPr lang="vi-VN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pogrešno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interpretira negaciju u prvoj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rečenici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prevod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odgovara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originalu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subjekat (Haim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vi-V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 non può più parlare. I cerchi della botte si sono allentati e, vedete, perde da tutte le parti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(Marchiori, 119);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Ormai non può più non parlare. I cerchi della botte hanno ceduto e ora, lo vedete, perde da tutte le parti. E’ finito!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(Costantini, 120).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448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AutoNum type="alphaUcPeriod" startAt="3"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Doslovni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 frazeologizama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</a:p>
          <a:p>
            <a:pPr marL="0" indent="0" algn="just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najčešće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problematičan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prevodilac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bira određenu metaforu koja je funkcionalna za mrežu intratekstualnih relacija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čitaoca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istovremeno može da „zavede“ čitaoca i da ga uputi u pogrešno čitanje. 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iskutabilna mesta i delov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Priznaj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jadi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 ne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znali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!“ (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Andrić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36) 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različite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varijante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Confessa, e non dovrai più soffrire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!“ (Marchiori), „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Confessa, che ti prenda un accidente!“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(Costantini).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Kostantini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frazeologizam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sličnom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metaforom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prendere accidente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šlogirati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 ti venga un accidente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daboga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nastradao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da te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šlog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strefi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verno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reflektuje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intencije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govornika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smisao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Markjori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glagol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soffrire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trpeti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 „patiti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upotreba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ovde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nije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opravdana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očigledno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zavedena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imenicom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množini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glagola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modalni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dovere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futuru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glomazno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neprirodno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neprimereno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govornoj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situaciji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75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20680"/>
          </a:xfrm>
        </p:spPr>
        <p:txBody>
          <a:bodyPr>
            <a:normAutofit fontScale="85000" lnSpcReduction="20000"/>
          </a:bodyPr>
          <a:lstStyle/>
          <a:p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Uzvik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preklinjanja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vapaja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ili „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“: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Kostantini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italijanski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uzvik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perdio!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Markjori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doslovno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sinonimnim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zaboga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 „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pobogu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sintagmom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 mia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odgovara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 smtClean="0">
                <a:latin typeface="+mj-lt"/>
              </a:rPr>
              <a:t>„[...] zar ne vidiš, </a:t>
            </a:r>
            <a:r>
              <a:rPr lang="vi-VN" u="sng" dirty="0" smtClean="0">
                <a:latin typeface="+mj-lt"/>
              </a:rPr>
              <a:t>bolan</a:t>
            </a:r>
            <a:r>
              <a:rPr lang="vi-VN" dirty="0" smtClean="0">
                <a:latin typeface="+mj-lt"/>
              </a:rPr>
              <a:t> [...]“</a:t>
            </a:r>
            <a:r>
              <a:rPr lang="it-IT" dirty="0" smtClean="0">
                <a:latin typeface="+mj-lt"/>
              </a:rPr>
              <a:t>:</a:t>
            </a:r>
            <a:r>
              <a:rPr lang="vi-VN" dirty="0" smtClean="0">
                <a:latin typeface="+mj-lt"/>
              </a:rPr>
              <a:t> Kostantini </a:t>
            </a:r>
            <a:r>
              <a:rPr lang="it-IT" dirty="0" smtClean="0">
                <a:latin typeface="+mj-lt"/>
              </a:rPr>
              <a:t>&gt; </a:t>
            </a:r>
            <a:r>
              <a:rPr lang="vi-VN" dirty="0" smtClean="0">
                <a:latin typeface="+mj-lt"/>
              </a:rPr>
              <a:t> sintagm</a:t>
            </a:r>
            <a:r>
              <a:rPr lang="it-IT" dirty="0" smtClean="0">
                <a:latin typeface="+mj-lt"/>
              </a:rPr>
              <a:t>a </a:t>
            </a:r>
            <a:r>
              <a:rPr lang="vi-VN" dirty="0" smtClean="0">
                <a:latin typeface="+mj-lt"/>
              </a:rPr>
              <a:t>doslovno </a:t>
            </a:r>
            <a:r>
              <a:rPr lang="vi-VN" dirty="0" smtClean="0">
                <a:latin typeface="+mj-lt"/>
              </a:rPr>
              <a:t>značenje „blagi čoveče“ u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kontekstu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gubi </a:t>
            </a:r>
            <a:r>
              <a:rPr lang="vi-VN" dirty="0" smtClean="0">
                <a:latin typeface="+mj-lt"/>
              </a:rPr>
              <a:t>ali izražava čuđenje, nestrpljenje govornika: „[...] </a:t>
            </a:r>
            <a:r>
              <a:rPr lang="vi-VN" i="1" dirty="0" smtClean="0">
                <a:latin typeface="+mj-lt"/>
              </a:rPr>
              <a:t>ma non lo vedi, benedett'uomo </a:t>
            </a:r>
            <a:r>
              <a:rPr lang="vi-VN" dirty="0" smtClean="0">
                <a:latin typeface="+mj-lt"/>
              </a:rPr>
              <a:t>[...]“</a:t>
            </a:r>
            <a:r>
              <a:rPr lang="it-IT" dirty="0" smtClean="0">
                <a:latin typeface="+mj-lt"/>
              </a:rPr>
              <a:t>;</a:t>
            </a:r>
            <a:r>
              <a:rPr lang="vi-VN" dirty="0" smtClean="0">
                <a:latin typeface="+mj-lt"/>
              </a:rPr>
              <a:t> Markjori </a:t>
            </a:r>
            <a:r>
              <a:rPr lang="it-IT" dirty="0" smtClean="0">
                <a:latin typeface="+mj-lt"/>
              </a:rPr>
              <a:t>&gt;</a:t>
            </a:r>
            <a:r>
              <a:rPr lang="vi-VN" dirty="0" smtClean="0">
                <a:latin typeface="+mj-lt"/>
              </a:rPr>
              <a:t> </a:t>
            </a:r>
            <a:r>
              <a:rPr lang="vi-VN" i="1" dirty="0" smtClean="0">
                <a:latin typeface="+mj-lt"/>
              </a:rPr>
              <a:t>poveretto</a:t>
            </a:r>
            <a:r>
              <a:rPr lang="vi-VN" dirty="0" smtClean="0">
                <a:latin typeface="+mj-lt"/>
              </a:rPr>
              <a:t> u diminutivskoj formi čime se gubi smisao i rečenici daje nota koje u originalu nema: „[...] </a:t>
            </a:r>
            <a:r>
              <a:rPr lang="vi-VN" i="1" dirty="0" smtClean="0">
                <a:latin typeface="+mj-lt"/>
              </a:rPr>
              <a:t>ma non vedi, poveretto [...]“. </a:t>
            </a:r>
            <a:endParaRPr lang="hr-HR" i="1" dirty="0" smtClean="0">
              <a:latin typeface="+mj-lt"/>
            </a:endParaRPr>
          </a:p>
          <a:p>
            <a:pPr marL="0" indent="0">
              <a:buNone/>
            </a:pPr>
            <a:endParaRPr lang="it-IT" i="1" dirty="0" smtClean="0">
              <a:latin typeface="+mj-lt"/>
            </a:endParaRPr>
          </a:p>
          <a:p>
            <a:r>
              <a:rPr lang="it-IT" dirty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 „bujna glava“</a:t>
            </a:r>
            <a:r>
              <a:rPr lang="it-IT" dirty="0" smtClean="0">
                <a:latin typeface="+mj-lt"/>
              </a:rPr>
              <a:t>:</a:t>
            </a:r>
            <a:r>
              <a:rPr lang="vi-VN" dirty="0" smtClean="0">
                <a:latin typeface="+mj-lt"/>
              </a:rPr>
              <a:t> Kostantini </a:t>
            </a:r>
            <a:r>
              <a:rPr lang="it-IT" dirty="0" smtClean="0">
                <a:latin typeface="+mj-lt"/>
              </a:rPr>
              <a:t>&gt;</a:t>
            </a:r>
            <a:r>
              <a:rPr lang="vi-VN" dirty="0" smtClean="0">
                <a:latin typeface="+mj-lt"/>
              </a:rPr>
              <a:t> bolje rešenje </a:t>
            </a:r>
            <a:r>
              <a:rPr lang="vi-VN" i="1" dirty="0" smtClean="0">
                <a:latin typeface="+mj-lt"/>
              </a:rPr>
              <a:t>fantasia</a:t>
            </a:r>
            <a:r>
              <a:rPr lang="vi-VN" dirty="0" smtClean="0">
                <a:latin typeface="+mj-lt"/>
              </a:rPr>
              <a:t> </a:t>
            </a:r>
            <a:r>
              <a:rPr lang="vi-VN" i="1" dirty="0" smtClean="0">
                <a:latin typeface="+mj-lt"/>
              </a:rPr>
              <a:t>accesa</a:t>
            </a:r>
            <a:r>
              <a:rPr lang="vi-VN" dirty="0" smtClean="0">
                <a:latin typeface="+mj-lt"/>
              </a:rPr>
              <a:t> (čovek bujne mašte), Markjori </a:t>
            </a:r>
            <a:r>
              <a:rPr lang="it-IT" dirty="0" smtClean="0">
                <a:latin typeface="+mj-lt"/>
              </a:rPr>
              <a:t>&gt;</a:t>
            </a:r>
            <a:r>
              <a:rPr lang="vi-VN" dirty="0" smtClean="0">
                <a:latin typeface="+mj-lt"/>
              </a:rPr>
              <a:t> </a:t>
            </a:r>
            <a:r>
              <a:rPr lang="vi-VN" dirty="0" smtClean="0">
                <a:latin typeface="+mj-lt"/>
                <a:cs typeface="Times New Roman" panose="02020603050405020304" pitchFamily="18" charset="0"/>
              </a:rPr>
              <a:t>doslovn</a:t>
            </a:r>
            <a:r>
              <a:rPr lang="it-IT" dirty="0" smtClean="0">
                <a:latin typeface="+mj-lt"/>
              </a:rPr>
              <a:t>i </a:t>
            </a:r>
            <a:r>
              <a:rPr lang="vi-VN" dirty="0" smtClean="0">
                <a:latin typeface="+mj-lt"/>
              </a:rPr>
              <a:t>prevod </a:t>
            </a:r>
            <a:r>
              <a:rPr lang="vi-VN" i="1" dirty="0" smtClean="0">
                <a:latin typeface="+mj-lt"/>
              </a:rPr>
              <a:t>testa fertile</a:t>
            </a:r>
            <a:r>
              <a:rPr lang="it-IT" dirty="0">
                <a:latin typeface="+mj-lt"/>
              </a:rPr>
              <a:t> </a:t>
            </a:r>
            <a:r>
              <a:rPr lang="it-IT" dirty="0" smtClean="0">
                <a:latin typeface="+mj-lt"/>
              </a:rPr>
              <a:t>(</a:t>
            </a:r>
            <a:r>
              <a:rPr lang="vi-VN" dirty="0" smtClean="0">
                <a:latin typeface="+mj-lt"/>
              </a:rPr>
              <a:t>izrazom </a:t>
            </a:r>
            <a:r>
              <a:rPr lang="it-IT" dirty="0" smtClean="0">
                <a:latin typeface="+mj-lt"/>
              </a:rPr>
              <a:t>=</a:t>
            </a:r>
            <a:r>
              <a:rPr lang="vi-VN" dirty="0" smtClean="0">
                <a:latin typeface="+mj-lt"/>
              </a:rPr>
              <a:t> neadekvatan semantički</a:t>
            </a:r>
            <a:r>
              <a:rPr lang="it-IT" dirty="0" smtClean="0">
                <a:latin typeface="+mj-lt"/>
              </a:rPr>
              <a:t>,</a:t>
            </a:r>
            <a:r>
              <a:rPr lang="vi-VN" dirty="0" smtClean="0">
                <a:latin typeface="+mj-lt"/>
              </a:rPr>
              <a:t> stilistički i u italijanskom nepostojeći</a:t>
            </a:r>
            <a:r>
              <a:rPr lang="it-IT" dirty="0" smtClean="0">
                <a:latin typeface="+mj-lt"/>
              </a:rPr>
              <a:t>)</a:t>
            </a:r>
            <a:r>
              <a:rPr lang="vi-VN" dirty="0" smtClean="0">
                <a:latin typeface="+mj-lt"/>
              </a:rPr>
              <a:t> 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515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Mrzi me, </a:t>
            </a:r>
            <a:r>
              <a:rPr lang="vi-VN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da govorim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adekvatni ekvivalenti, Markjori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arhaični uzvik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perdinci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(doslovno per Dio &gt; boga mu, pobogu), Kostantini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kolokvijalni uzvik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accidenti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(&gt; do đavola, boga mu, pobogu, au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talijansk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verzij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vs.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original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glagoska konstrukcija „mrzi me“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fa schifo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oba prevodioca ignorišu osnvono značenje izraza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fare schifo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implicira fizičko/metaforično osećanje muke/nelagode, „gaditi se“, „osećati mučninu“.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Andrićevoj rečenici nema te komponente i izrazom „mrzi me“ u svakodnevnoj komunikativnoj upotrebi u prošlosti ali i danas, izražava se nedostatak volje, nedovoljna motivisanost, negativan stav govornika prema radnji izraženoj glagolom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67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razmršava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svoje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zmršene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račune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&gt;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risolveva i suoi inestricabili calcoli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(Marchiori);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regolasse così i suoi conti sempre in sospeso col vizio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Costantini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zbog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svoje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ograničenosti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neograničeno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veruju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pamet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&gt;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 uomini che a causa della loro limitatezza, credono illimitatamente nella loro intelligenza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(Marchiori, Costantini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 si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maloletan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malokrvan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malodušan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uopšte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malo.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sei minorenne e deficiente, anemico e pusillanime, e in una parola impressioni tutto ciò che vale poco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(Marchiori);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sei minorenne, minorato, minuscolo, minimo, insomma tutto quello che è „meno“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(Costantini). </a:t>
            </a:r>
          </a:p>
        </p:txBody>
      </p:sp>
    </p:spTree>
    <p:extLst>
      <p:ext uri="{BB962C8B-B14F-4D97-AF65-F5344CB8AC3E}">
        <p14:creationId xmlns:p14="http://schemas.microsoft.com/office/powerpoint/2010/main" val="331948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 startAt="3"/>
            </a:pP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Zaključak</a:t>
            </a: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Italijanski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Proklete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avlije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značajna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momenta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recepciji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Andrićevih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prvi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vezan za Nobelovu nagradu i pozitivan efekat koji je ona imala na inkrementaciju publikovanja romana i pripovedaka i njihovu divulgaciju.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Drugi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momenat je vezan za istorijski nepovoljan trenutak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tragični događaji,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raspadanje jugoslovenske federacije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ratov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koji su iz temelja promenili političku, društvenu, socijalnu pa i kulturno-književnu situaciju na teritoriji bivše Jugoslavije, ali i sliku njenih naroda u italijanskim medijima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34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1926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revodioci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Joland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Markjori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(J. Marchiori, 1919-2011)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škol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Artura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Kronije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njeni postulati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solidno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poznavanje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srpsko-hrvatskog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italijanskog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književnog/standardnog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jezika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velik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prevodilačk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pouzdano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 nekim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slučajevima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nedovoljn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inventivno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preteran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vezanost za tekst i jezik, često krut i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neprirodan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Lionelo </a:t>
            </a:r>
            <a:r>
              <a:rPr lang="vi-V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Kostantini</a:t>
            </a:r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(L. Costantini, 1937-1994)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kraj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veka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filolog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prevođenje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bavljenj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srpsko-hrvatskim jezikom i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njegov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istorijskim razvojem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intenzivna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prevodila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čka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bogat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rečnik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lak, oslobođen komplikovanih konstrukcija, sveden na upotrebu prezenta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kompeticija sa autorom, prevod =  novo delo/remek-delo Andrićevo na jednom drugom jeziku, italijanskom u našem slučaju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1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teme: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1371600" indent="-1371600">
              <a:buFont typeface="+mj-lt"/>
              <a:buAutoNum type="arabicPeriod"/>
            </a:pPr>
            <a:r>
              <a:rPr lang="it-IT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r>
              <a:rPr lang="it-IT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PREVODI I </a:t>
            </a:r>
            <a:r>
              <a:rPr lang="it-IT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RECEPCIJA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   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Andrić 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italijanska književnost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italijansk</a:t>
            </a:r>
            <a:r>
              <a:rPr lang="it-IT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jezik, 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konsideracija prevoda/prevođenja</a:t>
            </a:r>
          </a:p>
          <a:p>
            <a:pPr marL="514350" indent="-514350">
              <a:buAutoNum type="alphaLcParenR" startAt="2"/>
            </a:pP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Integralni prevodi </a:t>
            </a:r>
            <a:r>
              <a:rPr lang="hr-HR" sz="9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Proklete avlije 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italijanski</a:t>
            </a:r>
          </a:p>
          <a:p>
            <a:pPr marL="0" indent="0">
              <a:buNone/>
            </a:pPr>
            <a:r>
              <a:rPr lang="hr-HR" sz="9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cortile maledetto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prev. Jolanda Marchiori Bompiani, Milano, 1962;</a:t>
            </a:r>
          </a:p>
          <a:p>
            <a:pPr marL="0" indent="0">
              <a:buNone/>
            </a:pPr>
            <a:r>
              <a:rPr lang="hr-HR" sz="9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corte del diavolo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prev. Lionello Costantini, Adelphi, Milano, 1992;</a:t>
            </a:r>
          </a:p>
          <a:p>
            <a:pPr marL="514350" indent="-514350">
              <a:buAutoNum type="alphaLcParenR" startAt="3"/>
            </a:pP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Hronološko 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lociranje 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prevoda 60-te/90-te godine &gt; </a:t>
            </a:r>
          </a:p>
          <a:p>
            <a:pPr>
              <a:buFontTx/>
              <a:buChar char="-"/>
            </a:pP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Nobelova nagrada, italijanski kontekst, pokretanje književnih mehanizama recepcije</a:t>
            </a:r>
          </a:p>
          <a:p>
            <a:pPr>
              <a:buFontTx/>
              <a:buChar char="-"/>
            </a:pP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Raspadanje jugoslovenske federacije, vanknjiževne implikacije</a:t>
            </a:r>
          </a:p>
          <a:p>
            <a:pPr marL="0" indent="0">
              <a:buNone/>
            </a:pP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Prevodioci</a:t>
            </a:r>
            <a:r>
              <a:rPr lang="hr-H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izdavači: Jolanda Marchiori, Lionello Costantini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4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 startAt="2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ORIGINALA DO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PREVODA</a:t>
            </a:r>
          </a:p>
          <a:p>
            <a:pPr marL="0" indent="0" algn="just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2.0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Italijanski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slavisti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prevođenju Andrića na italijanski: </a:t>
            </a:r>
          </a:p>
          <a:p>
            <a:pPr marL="0" indent="0" algn="just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Stipčević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Ivo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Andrić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Italia (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2000)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Lj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Avirović, </a:t>
            </a:r>
            <a:r>
              <a:rPr lang="hr-H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ponte di Andrić collega uomini e cose. Sulla traduzione di Ivo Andrić in Italia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(2003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Lj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Banjanin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Pripovetka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I.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Andri</a:t>
            </a:r>
            <a:r>
              <a:rPr lang="hr-H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ća Put Alije Đerzeleza u italijanskim prevodima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(2012)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0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Naša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Proklete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avlije</a:t>
            </a:r>
            <a:r>
              <a:rPr lang="hr-H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cilj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ilustr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prevodilačka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rešenja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optimaln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odnosno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kritičn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moment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mikrokontekstualnoj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primerima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pojedinih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segmenata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realije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turcizmi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lična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toponimi,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frazeološki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izrazi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Korpus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ograničen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odabran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slučajnosti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razlozi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Andrićevom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slučaju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svaki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sveobuhvatniji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pristup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daleko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premašio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ograničene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okvire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jednog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referata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odabrani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ekvivalenti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svega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optimalni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zadovoljavaju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kriterijume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gramatičko-leksičke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korektnosti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stilske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vrednosti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ispunjavaju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zahteve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četiri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dimenzije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teksta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umetničke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proze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8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algn="just"/>
            <a:r>
              <a:rPr lang="vi-VN" sz="2400" dirty="0" smtClean="0">
                <a:latin typeface="+mj-lt"/>
              </a:rPr>
              <a:t>Različita prevodilačka rešenja već u naslovu italijanskih prevoda: u prvoj verziji (Marchiori 1962) on glasi </a:t>
            </a:r>
            <a:r>
              <a:rPr lang="vi-VN" sz="2400" i="1" dirty="0" smtClean="0">
                <a:latin typeface="+mj-lt"/>
              </a:rPr>
              <a:t>Il cortile maledetto</a:t>
            </a:r>
            <a:r>
              <a:rPr lang="hr-HR" sz="2400" i="1" dirty="0" smtClean="0">
                <a:latin typeface="+mj-lt"/>
              </a:rPr>
              <a:t>:</a:t>
            </a:r>
            <a:r>
              <a:rPr lang="vi-VN" sz="2400" dirty="0" smtClean="0">
                <a:latin typeface="+mj-lt"/>
              </a:rPr>
              <a:t> </a:t>
            </a:r>
            <a:r>
              <a:rPr lang="vi-VN" sz="2400" i="1" dirty="0" smtClean="0">
                <a:latin typeface="+mj-lt"/>
              </a:rPr>
              <a:t>cortile</a:t>
            </a:r>
            <a:r>
              <a:rPr lang="vi-VN" sz="2400" dirty="0" smtClean="0">
                <a:latin typeface="+mj-lt"/>
              </a:rPr>
              <a:t> (doslovno „dvorište“) predstavlja neutralno, kompromisno </a:t>
            </a:r>
            <a:r>
              <a:rPr lang="vi-VN" sz="2400" dirty="0" smtClean="0">
                <a:latin typeface="+mj-lt"/>
              </a:rPr>
              <a:t>rešenje</a:t>
            </a:r>
            <a:r>
              <a:rPr lang="hr-HR" sz="2400" dirty="0" smtClean="0">
                <a:latin typeface="+mj-lt"/>
              </a:rPr>
              <a:t>,</a:t>
            </a:r>
            <a:r>
              <a:rPr lang="hr-HR" sz="2400" dirty="0"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ne </a:t>
            </a:r>
            <a:r>
              <a:rPr lang="vi-VN" sz="2400" dirty="0" smtClean="0">
                <a:latin typeface="+mj-lt"/>
              </a:rPr>
              <a:t>reflektuje optimalno turcizam „avlija“ iz originala. Autor hronološki drugog prevoda (Costantini 1992)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smtClean="0">
                <a:latin typeface="+mj-lt"/>
                <a:cs typeface="Times New Roman" panose="02020603050405020304" pitchFamily="18" charset="0"/>
              </a:rPr>
              <a:t>nudi </a:t>
            </a:r>
            <a:r>
              <a:rPr lang="vi-VN" sz="2400" dirty="0" smtClean="0">
                <a:latin typeface="+mj-lt"/>
                <a:cs typeface="Times New Roman" panose="02020603050405020304" pitchFamily="18" charset="0"/>
              </a:rPr>
              <a:t>radikalno inova</a:t>
            </a:r>
            <a:r>
              <a:rPr lang="hr-HR" sz="2400" dirty="0">
                <a:latin typeface="+mj-lt"/>
                <a:cs typeface="Times New Roman" panose="02020603050405020304" pitchFamily="18" charset="0"/>
              </a:rPr>
              <a:t>t</a:t>
            </a:r>
            <a:r>
              <a:rPr lang="vi-VN" sz="2400" dirty="0" smtClean="0">
                <a:latin typeface="+mj-lt"/>
                <a:cs typeface="Times New Roman" panose="02020603050405020304" pitchFamily="18" charset="0"/>
              </a:rPr>
              <a:t>i</a:t>
            </a:r>
            <a:r>
              <a:rPr lang="hr-HR" sz="2400" dirty="0" smtClean="0">
                <a:latin typeface="+mj-lt"/>
                <a:cs typeface="Times New Roman" panose="02020603050405020304" pitchFamily="18" charset="0"/>
              </a:rPr>
              <a:t>vni</a:t>
            </a:r>
            <a:r>
              <a:rPr lang="vi-VN" sz="24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latin typeface="+mj-lt"/>
                <a:cs typeface="Times New Roman" panose="02020603050405020304" pitchFamily="18" charset="0"/>
              </a:rPr>
              <a:t>naslov</a:t>
            </a:r>
            <a:r>
              <a:rPr lang="vi-VN" sz="24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vi-VN" sz="2400" i="1" dirty="0" smtClean="0">
                <a:latin typeface="+mj-lt"/>
              </a:rPr>
              <a:t>La corte del </a:t>
            </a:r>
            <a:r>
              <a:rPr lang="vi-VN" sz="2400" i="1" dirty="0" smtClean="0">
                <a:latin typeface="+mj-lt"/>
              </a:rPr>
              <a:t>diavolo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&gt;</a:t>
            </a:r>
            <a:r>
              <a:rPr lang="vi-VN" sz="2400" dirty="0" smtClean="0">
                <a:latin typeface="+mj-lt"/>
              </a:rPr>
              <a:t> imenic</a:t>
            </a:r>
            <a:r>
              <a:rPr lang="hr-HR" sz="2400" dirty="0" smtClean="0">
                <a:latin typeface="+mj-lt"/>
              </a:rPr>
              <a:t>a</a:t>
            </a:r>
            <a:r>
              <a:rPr lang="vi-VN" sz="2400" dirty="0" smtClean="0"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latinske derivacije </a:t>
            </a:r>
            <a:r>
              <a:rPr lang="vi-VN" sz="2400" i="1" dirty="0" smtClean="0">
                <a:latin typeface="+mj-lt"/>
              </a:rPr>
              <a:t>corte</a:t>
            </a:r>
            <a:r>
              <a:rPr lang="vi-VN" sz="2400" dirty="0" smtClean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(</a:t>
            </a:r>
            <a:r>
              <a:rPr lang="vi-VN" sz="2400" dirty="0" smtClean="0">
                <a:latin typeface="+mj-lt"/>
              </a:rPr>
              <a:t>biran</a:t>
            </a:r>
            <a:r>
              <a:rPr lang="hr-HR" sz="2400" dirty="0" smtClean="0">
                <a:latin typeface="+mj-lt"/>
              </a:rPr>
              <a:t>i</a:t>
            </a:r>
            <a:r>
              <a:rPr lang="vi-VN" sz="2400" dirty="0" smtClean="0">
                <a:latin typeface="+mj-lt"/>
              </a:rPr>
              <a:t> regist</a:t>
            </a:r>
            <a:r>
              <a:rPr lang="hr-HR" sz="2400" dirty="0" smtClean="0">
                <a:latin typeface="+mj-lt"/>
              </a:rPr>
              <a:t>a</a:t>
            </a:r>
            <a:r>
              <a:rPr lang="vi-VN" sz="2400" dirty="0" smtClean="0">
                <a:latin typeface="+mj-lt"/>
              </a:rPr>
              <a:t>r</a:t>
            </a:r>
            <a:r>
              <a:rPr lang="hr-HR" sz="2400" dirty="0" smtClean="0">
                <a:latin typeface="+mj-lt"/>
              </a:rPr>
              <a:t>,</a:t>
            </a:r>
            <a:r>
              <a:rPr lang="hr-HR" sz="2400" dirty="0"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pokriva pored ostalih značenja ne samo „dvorište“ nego i šire značenje otvorenog ali ograđenog, delimitiranog terena ili prostora</a:t>
            </a:r>
            <a:r>
              <a:rPr lang="hr-HR" sz="2400" dirty="0" smtClean="0">
                <a:latin typeface="+mj-lt"/>
              </a:rPr>
              <a:t>, </a:t>
            </a:r>
            <a:r>
              <a:rPr lang="vi-VN" sz="2400" dirty="0" smtClean="0">
                <a:latin typeface="+mj-lt"/>
              </a:rPr>
              <a:t>asocijacija na đavola iz genitivske sintagme (</a:t>
            </a:r>
            <a:r>
              <a:rPr lang="vi-VN" sz="2400" i="1" dirty="0" smtClean="0">
                <a:latin typeface="+mj-lt"/>
              </a:rPr>
              <a:t>del diavolo</a:t>
            </a:r>
            <a:r>
              <a:rPr lang="vi-VN" sz="2400" dirty="0" smtClean="0">
                <a:latin typeface="+mj-lt"/>
              </a:rPr>
              <a:t>) </a:t>
            </a:r>
            <a:r>
              <a:rPr lang="hr-HR" sz="2400" dirty="0">
                <a:latin typeface="+mj-lt"/>
              </a:rPr>
              <a:t>&gt;</a:t>
            </a:r>
            <a:r>
              <a:rPr lang="vi-VN" sz="2400" dirty="0" smtClean="0">
                <a:latin typeface="+mj-lt"/>
              </a:rPr>
              <a:t> Andrićev</a:t>
            </a:r>
            <a:r>
              <a:rPr lang="hr-HR" sz="2400" dirty="0" smtClean="0">
                <a:latin typeface="+mj-lt"/>
              </a:rPr>
              <a:t>a</a:t>
            </a:r>
            <a:r>
              <a:rPr lang="vi-VN" sz="2400" dirty="0" smtClean="0">
                <a:latin typeface="+mj-lt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upotre</a:t>
            </a: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imenice i prideva/priloga „đavolski“ (Andrić 1967, 31) u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originalu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bliža je naslovu originala.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	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Lična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toponimi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Zaimaga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Zaim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Zaim-aga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Bajazit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 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Bajazet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 (Marchiori),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Baiazet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Latifaga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Latifaga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 Latif-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Jakub-beg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Jakub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Jakub-beg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Costanitini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italijansk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ekvivalent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otomanske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titule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sl.)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vezir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visiri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(Marchiori), visir 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Mehmed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Osvajač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Maometto II il Conquistatore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(Marchiori/Costantini);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paša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pascià,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Ulema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Ulema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Halif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califfo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valija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naizmenično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prevoda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neujednačeno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valì</a:t>
            </a:r>
            <a:r>
              <a:rPr lang="hr-H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cadì</a:t>
            </a:r>
            <a:endParaRPr lang="hr-H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oponimi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Carigrad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Stambol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Adapazar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Trapezunt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Izmir,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Brus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&gt;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konsekventn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italijansk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ekvivalent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Costantinopoli, Istanbul,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Adapazari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Trebisonda, Smirne,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Brusa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Brussa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90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	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Turcizmi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elementi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stranog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realije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urcizmi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identični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varijante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alatka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arnese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amidža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asura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stuoia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čardak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torre bianca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česma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fontana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ćebe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coperta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ćiftica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mercantucolo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esnaf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mestiere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ićindija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preghiera del mezzogiorno/tramonto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kaldrma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selciato,  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kapidžik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porticina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mahala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quartiere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munari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minareti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Ramazan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Ramadan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sahat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orologio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saransak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puzza di aglio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Korana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versetti del Corano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vakat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tempo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varoš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citadella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zejtin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olio,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zembilj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cesta di giunco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azličiti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italijanski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ekvivalenti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adeš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amico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ćorav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cieco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orbo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hanumice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donette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signorinelle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kandilj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c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andele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(Marchiori),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lumi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(Costantini); 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kuluk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corvée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 faticata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minderluk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sofà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divano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sahan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scodella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(Marchiori),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lucente piatto coperto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turbet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colonna sepolcrale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(Marchiori),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mausoleo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Costanitini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vilajet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vilaiato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(Marchiori),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provincia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(Costantini);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zaptija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guardiano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(Marchiori),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polizia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(Costantini)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	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Frazeologizmi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ptimalno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rešenje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frazeologizm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metafor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stale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 da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igraju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zejtinu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&gt;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occhi cominciarono a ballare come nell'olio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(Marchiori);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occhi cominciarono a guizzare come nell'olio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(Costantini)</a:t>
            </a:r>
          </a:p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brz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lasica [...] &gt;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agile e veloce come una donnola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(Marchiori/Costantini)</a:t>
            </a:r>
          </a:p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čovek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kratke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pameti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dugih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prstiju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&gt;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un uomo dall'intelletto corto ma dalle mani lunghe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(Marchiori);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uomo di intelletto corto ma dalle dita lunghe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(Costantini)</a:t>
            </a:r>
          </a:p>
          <a:p>
            <a:pPr marL="0" indent="0">
              <a:buNone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udarile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[mu]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knjige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glavu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&gt; 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libri [gli] avevano dato alla testa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(Marchiori); [...]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libri gli avessero dato alla testa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[...] (Costantini).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35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b="1" dirty="0" smtClean="0">
                <a:latin typeface="+mj-lt"/>
              </a:rPr>
              <a:t>B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razeologizm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italijanskom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drugačij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metafor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„[...] da te prebiju kao mačku [...]“ Marchiori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drugačiji frazeologizam sa kontekstualno istim značenjem, mada je objekat u italijanskom „pas“: „[...]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 ti bastonino come un cane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[...]“ </a:t>
            </a: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Kostantini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adekvatno, mada drugačije rešenje: „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 faccio bastonare di santa ragione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ridev </a:t>
            </a:r>
            <a:r>
              <a:rPr lang="vi-V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santa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reliogiozn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regist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5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ersonalizzat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1403</Words>
  <Application>Microsoft Office PowerPoint</Application>
  <PresentationFormat>Presentazione su schermo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Institut za slavistiku Univerzitet u Gracu  Ivo Andrić u evropskom kontekstu:Prokleta avlija </vt:lpstr>
      <vt:lpstr>Prezentacija teme: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Ljiljana Banjanin (Università di Torino)  RECEPCIJA I ITALIJANSKI PREVODI ANDRIĆEVE PROKLETE AVLIJE</dc:title>
  <dc:creator>Utente</dc:creator>
  <cp:lastModifiedBy>Utente</cp:lastModifiedBy>
  <cp:revision>57</cp:revision>
  <dcterms:created xsi:type="dcterms:W3CDTF">2014-09-19T18:50:26Z</dcterms:created>
  <dcterms:modified xsi:type="dcterms:W3CDTF">2014-09-20T13:40:00Z</dcterms:modified>
</cp:coreProperties>
</file>