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BD00-D9C2-48B0-9158-30AE5E531E48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745D-7F2C-4C2F-BD9C-6A64C3FE24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BD00-D9C2-48B0-9158-30AE5E531E48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745D-7F2C-4C2F-BD9C-6A64C3FE2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BD00-D9C2-48B0-9158-30AE5E531E48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745D-7F2C-4C2F-BD9C-6A64C3FE2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BD00-D9C2-48B0-9158-30AE5E531E48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745D-7F2C-4C2F-BD9C-6A64C3FE2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BD00-D9C2-48B0-9158-30AE5E531E48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745D-7F2C-4C2F-BD9C-6A64C3FE24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BD00-D9C2-48B0-9158-30AE5E531E48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745D-7F2C-4C2F-BD9C-6A64C3FE2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BD00-D9C2-48B0-9158-30AE5E531E48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745D-7F2C-4C2F-BD9C-6A64C3FE2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BD00-D9C2-48B0-9158-30AE5E531E48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745D-7F2C-4C2F-BD9C-6A64C3FE2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BD00-D9C2-48B0-9158-30AE5E531E48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745D-7F2C-4C2F-BD9C-6A64C3FE2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BD00-D9C2-48B0-9158-30AE5E531E48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B745D-7F2C-4C2F-BD9C-6A64C3FE2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BD00-D9C2-48B0-9158-30AE5E531E48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5B745D-7F2C-4C2F-BD9C-6A64C3FE24A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70BD00-D9C2-48B0-9158-30AE5E531E48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5B745D-7F2C-4C2F-BD9C-6A64C3FE24A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928693"/>
          </a:xfrm>
        </p:spPr>
        <p:txBody>
          <a:bodyPr>
            <a:normAutofit fontScale="90000"/>
          </a:bodyPr>
          <a:lstStyle/>
          <a:p>
            <a:pPr algn="l"/>
            <a:r>
              <a:rPr lang="sr-Latn-RS" sz="2800" dirty="0" smtClean="0"/>
              <a:t>E</a:t>
            </a:r>
            <a:r>
              <a:rPr lang="sr-Cyrl-RS" sz="2800" dirty="0" smtClean="0"/>
              <a:t>дита</a:t>
            </a:r>
            <a:r>
              <a:rPr lang="sr-Latn-RS" sz="2800" dirty="0" smtClean="0"/>
              <a:t> </a:t>
            </a:r>
            <a:r>
              <a:rPr lang="sr-Cyrl-RS" sz="2800" dirty="0" smtClean="0"/>
              <a:t>Андрић</a:t>
            </a:r>
            <a:r>
              <a:rPr lang="sr-Latn-RS" sz="2800" dirty="0" smtClean="0"/>
              <a:t/>
            </a:r>
            <a:br>
              <a:rPr lang="sr-Latn-RS" sz="2800" dirty="0" smtClean="0"/>
            </a:br>
            <a:r>
              <a:rPr lang="sr-Cyrl-RS" sz="2000" dirty="0" smtClean="0"/>
              <a:t>Одсек за хунгарологију</a:t>
            </a:r>
            <a:br>
              <a:rPr lang="sr-Cyrl-RS" sz="2000" dirty="0" smtClean="0"/>
            </a:br>
            <a:r>
              <a:rPr lang="sr-Cyrl-RS" sz="2000" dirty="0" smtClean="0"/>
              <a:t>Филозофског факултета у Новом Саду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2643182"/>
            <a:ext cx="6486548" cy="2995618"/>
          </a:xfrm>
        </p:spPr>
        <p:txBody>
          <a:bodyPr>
            <a:normAutofit/>
          </a:bodyPr>
          <a:lstStyle/>
          <a:p>
            <a:r>
              <a:rPr lang="hu-HU" b="1" dirty="0"/>
              <a:t>Преводилачки поступци у </a:t>
            </a:r>
            <a:endParaRPr lang="hu-HU" b="1" dirty="0" smtClean="0"/>
          </a:p>
          <a:p>
            <a:r>
              <a:rPr lang="hu-HU" b="1" dirty="0" smtClean="0"/>
              <a:t>мађарском преводу</a:t>
            </a:r>
            <a:endParaRPr lang="en-US" dirty="0" smtClean="0"/>
          </a:p>
          <a:p>
            <a:r>
              <a:rPr lang="sr-Cyrl-RS" b="1" cap="small" dirty="0" smtClean="0"/>
              <a:t>Проклете авлије</a:t>
            </a:r>
            <a:endParaRPr lang="sr-Latn-RS" b="1" cap="small" dirty="0" smtClean="0"/>
          </a:p>
          <a:p>
            <a:endParaRPr lang="sr-Latn-RS" b="1" cap="small" dirty="0" smtClean="0"/>
          </a:p>
          <a:p>
            <a:endParaRPr lang="sr-Latn-RS" b="1" cap="small" dirty="0"/>
          </a:p>
          <a:p>
            <a:r>
              <a:rPr lang="sr-Cyrl-RS" sz="2000" dirty="0" smtClean="0"/>
              <a:t>Грац</a:t>
            </a:r>
            <a:r>
              <a:rPr lang="sr-Latn-RS" sz="2000" dirty="0" smtClean="0"/>
              <a:t>, 24-27.</a:t>
            </a:r>
            <a:r>
              <a:rPr lang="sr-Cyrl-RS" sz="2000" dirty="0" smtClean="0"/>
              <a:t> </a:t>
            </a:r>
            <a:r>
              <a:rPr lang="sr-Cyrl-RS" sz="2000" dirty="0" smtClean="0"/>
              <a:t>септембар </a:t>
            </a:r>
            <a:r>
              <a:rPr lang="sr-Latn-RS" sz="2000" dirty="0" smtClean="0"/>
              <a:t>2014</a:t>
            </a:r>
            <a:r>
              <a:rPr lang="sr-Latn-RS" sz="2000" dirty="0"/>
              <a:t>.</a:t>
            </a:r>
            <a:endParaRPr lang="en-US" sz="2000" dirty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txBody>
          <a:bodyPr>
            <a:normAutofit fontScale="62500" lnSpcReduction="20000"/>
          </a:bodyPr>
          <a:lstStyle/>
          <a:p>
            <a:pPr marL="514350" indent="-514350" algn="ctr">
              <a:buNone/>
            </a:pPr>
            <a:r>
              <a:rPr lang="sr-Cyrl-RS" sz="2800" dirty="0" smtClean="0"/>
              <a:t>2. </a:t>
            </a:r>
            <a:r>
              <a:rPr lang="sr-Cyrl-RS" sz="3500" u="sng" dirty="0" smtClean="0"/>
              <a:t>Другачији лексички склоп идентично </a:t>
            </a:r>
            <a:r>
              <a:rPr lang="sr-Cyrl-RS" sz="3500" u="sng" dirty="0" smtClean="0"/>
              <a:t>значење</a:t>
            </a:r>
            <a:endParaRPr lang="sr-Cyrl-RS" sz="3500" u="sng" dirty="0" smtClean="0"/>
          </a:p>
          <a:p>
            <a:pPr>
              <a:buNone/>
            </a:pPr>
            <a:endParaRPr lang="sr-Latn-RS" sz="2800" i="1" dirty="0" smtClean="0"/>
          </a:p>
          <a:p>
            <a:pPr>
              <a:buNone/>
            </a:pPr>
            <a:r>
              <a:rPr lang="en-US" sz="2800" i="1" dirty="0" smtClean="0"/>
              <a:t>Шта </a:t>
            </a:r>
            <a:r>
              <a:rPr lang="en-US" sz="2800" i="1" dirty="0" smtClean="0"/>
              <a:t>велиш</a:t>
            </a:r>
            <a:r>
              <a:rPr lang="en-US" sz="2800" dirty="0" smtClean="0"/>
              <a:t> </a:t>
            </a:r>
            <a:r>
              <a:rPr lang="en-US" sz="2800" b="1" i="1" dirty="0" smtClean="0"/>
              <a:t>ни крив ни дужан ниси</a:t>
            </a:r>
            <a:r>
              <a:rPr lang="en-US" sz="2800" dirty="0" smtClean="0"/>
              <a:t>? (23)</a:t>
            </a:r>
          </a:p>
          <a:p>
            <a:pPr>
              <a:buNone/>
            </a:pPr>
            <a:r>
              <a:rPr lang="en-US" sz="2800" i="1" dirty="0" smtClean="0"/>
              <a:t>Mit mondsz, hogy</a:t>
            </a:r>
            <a:r>
              <a:rPr lang="en-US" sz="2800" b="1" i="1" dirty="0" smtClean="0"/>
              <a:t> ártatlan vagy, mint a ma született bárány</a:t>
            </a:r>
            <a:r>
              <a:rPr lang="en-US" sz="2800" b="1" dirty="0" smtClean="0"/>
              <a:t>? </a:t>
            </a:r>
            <a:r>
              <a:rPr lang="en-US" sz="2800" dirty="0" smtClean="0"/>
              <a:t>(31) </a:t>
            </a:r>
          </a:p>
          <a:p>
            <a:pPr>
              <a:buNone/>
            </a:pPr>
            <a:r>
              <a:rPr lang="sr-Latn-RS" sz="2800" b="1" i="1" dirty="0" smtClean="0"/>
              <a:t>		</a:t>
            </a:r>
            <a:r>
              <a:rPr lang="en-US" sz="2800" b="1" i="1" dirty="0" smtClean="0"/>
              <a:t>Купи </a:t>
            </a:r>
            <a:r>
              <a:rPr lang="en-US" sz="2800" b="1" i="1" dirty="0" smtClean="0"/>
              <a:t>прње</a:t>
            </a:r>
            <a:r>
              <a:rPr lang="en-US" sz="2800" dirty="0" smtClean="0"/>
              <a:t> (25) </a:t>
            </a:r>
          </a:p>
          <a:p>
            <a:pPr>
              <a:buNone/>
            </a:pPr>
            <a:r>
              <a:rPr lang="sr-Latn-RS" sz="2800" b="1" i="1" dirty="0" smtClean="0"/>
              <a:t>		</a:t>
            </a:r>
            <a:r>
              <a:rPr lang="en-US" sz="2800" b="1" i="1" dirty="0" smtClean="0"/>
              <a:t>Pusztulj </a:t>
            </a:r>
            <a:r>
              <a:rPr lang="en-US" sz="2800" b="1" i="1" dirty="0" smtClean="0"/>
              <a:t>innen</a:t>
            </a:r>
            <a:r>
              <a:rPr lang="sr-Cyrl-RS" sz="2800" b="1" i="1" dirty="0" smtClean="0"/>
              <a:t>!</a:t>
            </a:r>
            <a:r>
              <a:rPr lang="sr-Cyrl-RS" sz="2800" b="1" dirty="0" smtClean="0"/>
              <a:t> </a:t>
            </a:r>
            <a:r>
              <a:rPr lang="en-US" sz="2800" dirty="0" smtClean="0"/>
              <a:t>(34) </a:t>
            </a:r>
          </a:p>
          <a:p>
            <a:pPr>
              <a:buNone/>
            </a:pPr>
            <a:r>
              <a:rPr lang="en-US" sz="2800" dirty="0" smtClean="0"/>
              <a:t>[</a:t>
            </a:r>
            <a:r>
              <a:rPr lang="sr-Cyrl-RS" sz="2800" dirty="0" smtClean="0"/>
              <a:t>...</a:t>
            </a:r>
            <a:r>
              <a:rPr lang="en-US" sz="2800" dirty="0" smtClean="0"/>
              <a:t>]  </a:t>
            </a:r>
            <a:r>
              <a:rPr lang="en-US" sz="2800" i="1" dirty="0" smtClean="0"/>
              <a:t>неки кркљају и хрчу</a:t>
            </a:r>
            <a:r>
              <a:rPr lang="en-US" sz="2800" dirty="0" smtClean="0"/>
              <a:t> </a:t>
            </a:r>
            <a:r>
              <a:rPr lang="en-US" sz="2800" b="1" i="1" dirty="0" smtClean="0"/>
              <a:t>као заклани</a:t>
            </a:r>
            <a:r>
              <a:rPr lang="en-US" sz="2800" dirty="0" smtClean="0"/>
              <a:t> (11) </a:t>
            </a:r>
          </a:p>
          <a:p>
            <a:pPr>
              <a:buNone/>
            </a:pPr>
            <a:r>
              <a:rPr lang="en-US" sz="2800" dirty="0" smtClean="0"/>
              <a:t>[</a:t>
            </a:r>
            <a:r>
              <a:rPr lang="sr-Cyrl-RS" sz="2800" dirty="0" smtClean="0"/>
              <a:t>...</a:t>
            </a:r>
            <a:r>
              <a:rPr lang="en-US" sz="2800" dirty="0" smtClean="0"/>
              <a:t>]  </a:t>
            </a:r>
            <a:r>
              <a:rPr lang="en-US" sz="2800" i="1" dirty="0" smtClean="0"/>
              <a:t>mások meg hortyogva, fortyogva alusznak</a:t>
            </a:r>
            <a:r>
              <a:rPr lang="en-US" sz="2800" dirty="0" smtClean="0"/>
              <a:t>, </a:t>
            </a:r>
            <a:r>
              <a:rPr lang="en-US" sz="2800" b="1" i="1" dirty="0" smtClean="0"/>
              <a:t>mint a bunda</a:t>
            </a:r>
            <a:r>
              <a:rPr lang="en-US" sz="2800" dirty="0" smtClean="0"/>
              <a:t>. (18) </a:t>
            </a:r>
          </a:p>
          <a:p>
            <a:pPr>
              <a:buNone/>
            </a:pPr>
            <a:r>
              <a:rPr lang="sr-Latn-RS" sz="2800" i="1" dirty="0" smtClean="0"/>
              <a:t>		</a:t>
            </a:r>
            <a:r>
              <a:rPr lang="en-US" sz="2800" i="1" dirty="0" smtClean="0"/>
              <a:t>Сви </a:t>
            </a:r>
            <a:r>
              <a:rPr lang="en-US" sz="2800" i="1" dirty="0" smtClean="0"/>
              <a:t>су знали да је Карађоз управник </a:t>
            </a:r>
            <a:r>
              <a:rPr lang="en-US" sz="2800" b="1" i="1" dirty="0" smtClean="0"/>
              <a:t>на своју руку</a:t>
            </a:r>
            <a:r>
              <a:rPr lang="en-US" sz="2800" i="1" dirty="0" smtClean="0"/>
              <a:t>, чудан и </a:t>
            </a:r>
            <a:r>
              <a:rPr lang="sr-Latn-RS" sz="2800" i="1" dirty="0" smtClean="0"/>
              <a:t>	</a:t>
            </a:r>
            <a:r>
              <a:rPr lang="en-US" sz="2800" i="1" dirty="0" smtClean="0"/>
              <a:t>самовољан</a:t>
            </a:r>
            <a:r>
              <a:rPr lang="en-US" sz="2800" dirty="0" smtClean="0"/>
              <a:t> </a:t>
            </a:r>
            <a:r>
              <a:rPr lang="en-US" sz="2800" dirty="0" smtClean="0"/>
              <a:t>[</a:t>
            </a:r>
            <a:r>
              <a:rPr lang="sr-Cyrl-RS" sz="2800" dirty="0" smtClean="0"/>
              <a:t>...</a:t>
            </a:r>
            <a:r>
              <a:rPr lang="en-US" sz="2800" dirty="0" smtClean="0"/>
              <a:t>] (27) </a:t>
            </a:r>
          </a:p>
          <a:p>
            <a:pPr>
              <a:buNone/>
            </a:pPr>
            <a:r>
              <a:rPr lang="sr-Latn-RS" sz="2800" i="1" dirty="0" smtClean="0"/>
              <a:t>		</a:t>
            </a:r>
            <a:r>
              <a:rPr lang="en-US" sz="2800" i="1" dirty="0" smtClean="0"/>
              <a:t>Mindenki </a:t>
            </a:r>
            <a:r>
              <a:rPr lang="en-US" sz="2800" i="1" dirty="0" smtClean="0"/>
              <a:t>tudta, hogy Karagöz furcsa és önkényeskedő</a:t>
            </a:r>
            <a:r>
              <a:rPr lang="en-US" sz="2800" dirty="0" smtClean="0"/>
              <a:t>, </a:t>
            </a:r>
            <a:r>
              <a:rPr lang="en-US" sz="2800" b="1" i="1" dirty="0" smtClean="0"/>
              <a:t>saját szakállára </a:t>
            </a:r>
            <a:r>
              <a:rPr lang="sr-Latn-RS" sz="2800" b="1" i="1" dirty="0" smtClean="0"/>
              <a:t>	</a:t>
            </a:r>
            <a:r>
              <a:rPr lang="en-US" sz="2800" b="1" i="1" dirty="0" smtClean="0"/>
              <a:t>cselekvő</a:t>
            </a:r>
            <a:r>
              <a:rPr lang="en-US" sz="2800" dirty="0" smtClean="0"/>
              <a:t> </a:t>
            </a:r>
            <a:r>
              <a:rPr lang="en-US" sz="2800" i="1" dirty="0" smtClean="0"/>
              <a:t>rendőrfőnök</a:t>
            </a:r>
            <a:r>
              <a:rPr lang="en-US" sz="2800" dirty="0" smtClean="0"/>
              <a:t> [</a:t>
            </a:r>
            <a:r>
              <a:rPr lang="sr-Cyrl-RS" sz="2800" dirty="0" smtClean="0"/>
              <a:t>...</a:t>
            </a:r>
            <a:r>
              <a:rPr lang="en-US" sz="2800" dirty="0" smtClean="0"/>
              <a:t>] (35) </a:t>
            </a:r>
          </a:p>
          <a:p>
            <a:pPr>
              <a:buNone/>
            </a:pPr>
            <a:r>
              <a:rPr lang="en-US" sz="2800" i="1" dirty="0" smtClean="0"/>
              <a:t>Него хајде да то учинимо, јер иначе, </a:t>
            </a:r>
            <a:r>
              <a:rPr lang="en-US" sz="2800" b="1" i="1" dirty="0" smtClean="0"/>
              <a:t>дина ми и амана</a:t>
            </a:r>
            <a:r>
              <a:rPr lang="en-US" sz="2800" i="1" dirty="0" smtClean="0"/>
              <a:t>, спашће то месо са тебе у мукама</a:t>
            </a:r>
            <a:r>
              <a:rPr lang="en-US" sz="2800" dirty="0" smtClean="0"/>
              <a:t> (29)</a:t>
            </a:r>
            <a:r>
              <a:rPr lang="en-US" sz="2800" b="1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[</a:t>
            </a:r>
            <a:r>
              <a:rPr lang="sr-Cyrl-RS" sz="2800" dirty="0" smtClean="0"/>
              <a:t>...</a:t>
            </a:r>
            <a:r>
              <a:rPr lang="en-US" sz="2800" dirty="0" smtClean="0"/>
              <a:t>] </a:t>
            </a:r>
            <a:r>
              <a:rPr lang="en-US" sz="2800" i="1" dirty="0" smtClean="0"/>
              <a:t>fogjunk hozzá a földerítéshez, mert különben, </a:t>
            </a:r>
            <a:r>
              <a:rPr lang="en-US" sz="2800" b="1" i="1" dirty="0" smtClean="0"/>
              <a:t>a lelkemre mondom</a:t>
            </a:r>
            <a:r>
              <a:rPr lang="en-US" sz="2800" i="1" dirty="0" smtClean="0"/>
              <a:t>, a kínok között lefogy rólad ez a hús</a:t>
            </a:r>
            <a:r>
              <a:rPr lang="sr-Cyrl-RS" sz="2800" i="1" dirty="0" smtClean="0"/>
              <a:t>.</a:t>
            </a:r>
            <a:r>
              <a:rPr lang="en-US" sz="2800" dirty="0" smtClean="0"/>
              <a:t> (38) </a:t>
            </a:r>
          </a:p>
          <a:p>
            <a:pPr>
              <a:buNone/>
            </a:pPr>
            <a:r>
              <a:rPr lang="sr-Latn-RS" sz="2800" i="1" dirty="0" smtClean="0"/>
              <a:t>		</a:t>
            </a:r>
            <a:r>
              <a:rPr lang="en-US" sz="2800" i="1" dirty="0" smtClean="0"/>
              <a:t>Тако</a:t>
            </a:r>
            <a:r>
              <a:rPr lang="en-US" sz="2800" dirty="0" smtClean="0"/>
              <a:t> </a:t>
            </a:r>
            <a:r>
              <a:rPr lang="en-US" sz="2800" b="1" i="1" dirty="0" smtClean="0"/>
              <a:t>ствар може да легне</a:t>
            </a:r>
            <a:r>
              <a:rPr lang="en-US" sz="2800" dirty="0" smtClean="0"/>
              <a:t>. (30) </a:t>
            </a:r>
          </a:p>
          <a:p>
            <a:pPr>
              <a:buNone/>
            </a:pPr>
            <a:r>
              <a:rPr lang="sr-Latn-RS" sz="2800" i="1" dirty="0" smtClean="0"/>
              <a:t>		</a:t>
            </a:r>
            <a:r>
              <a:rPr lang="en-US" sz="2800" i="1" dirty="0" smtClean="0"/>
              <a:t>Így </a:t>
            </a:r>
            <a:r>
              <a:rPr lang="en-US" sz="2800" i="1" dirty="0" smtClean="0"/>
              <a:t>még </a:t>
            </a:r>
            <a:r>
              <a:rPr lang="en-US" sz="2800" b="1" i="1" dirty="0" smtClean="0"/>
              <a:t>el lehet simítani a dolgot</a:t>
            </a:r>
            <a:r>
              <a:rPr lang="en-US" sz="2800" dirty="0" smtClean="0"/>
              <a:t>.</a:t>
            </a:r>
            <a:r>
              <a:rPr lang="en-US" sz="2800" b="1" dirty="0" smtClean="0"/>
              <a:t> </a:t>
            </a:r>
            <a:r>
              <a:rPr lang="en-US" sz="2800" dirty="0" smtClean="0"/>
              <a:t>(39) </a:t>
            </a:r>
          </a:p>
          <a:p>
            <a:pPr>
              <a:buNone/>
            </a:pPr>
            <a:r>
              <a:rPr lang="en-US" sz="2800" i="1" dirty="0" smtClean="0"/>
              <a:t>Ајде да запалимо по једну и</a:t>
            </a:r>
            <a:r>
              <a:rPr lang="en-US" sz="2800" dirty="0" smtClean="0"/>
              <a:t> </a:t>
            </a:r>
            <a:r>
              <a:rPr lang="en-US" sz="2800" b="1" i="1" dirty="0" smtClean="0"/>
              <a:t>да треснемо рђом о земљу</a:t>
            </a:r>
            <a:r>
              <a:rPr lang="en-US" sz="2800" dirty="0" smtClean="0"/>
              <a:t>, </a:t>
            </a:r>
            <a:r>
              <a:rPr lang="en-US" sz="2800" b="1" i="1" dirty="0" smtClean="0"/>
              <a:t>мајка му стара</a:t>
            </a:r>
            <a:r>
              <a:rPr lang="en-US" sz="2800" dirty="0" smtClean="0"/>
              <a:t>! </a:t>
            </a:r>
          </a:p>
          <a:p>
            <a:pPr>
              <a:buNone/>
            </a:pPr>
            <a:r>
              <a:rPr lang="en-US" sz="2800" i="1" dirty="0" smtClean="0"/>
              <a:t>Nosza, gyújtsunk rá, s </a:t>
            </a:r>
            <a:r>
              <a:rPr lang="en-US" sz="2800" b="1" i="1" dirty="0" smtClean="0"/>
              <a:t>vágjuk sutba, ami bánt</a:t>
            </a:r>
            <a:r>
              <a:rPr lang="en-US" sz="2800" i="1" dirty="0" smtClean="0"/>
              <a:t>, a </a:t>
            </a:r>
            <a:r>
              <a:rPr lang="en-US" sz="2800" b="1" i="1" dirty="0" smtClean="0"/>
              <a:t>keservét</a:t>
            </a:r>
            <a:r>
              <a:rPr lang="en-US" sz="2800" i="1" dirty="0" smtClean="0"/>
              <a:t>! Benne vagy-é?</a:t>
            </a:r>
            <a:r>
              <a:rPr lang="en-US" sz="2800" dirty="0" smtClean="0"/>
              <a:t> (105) </a:t>
            </a:r>
          </a:p>
          <a:p>
            <a:pPr>
              <a:buNone/>
            </a:pPr>
            <a:r>
              <a:rPr lang="sr-Latn-RS" sz="2800" dirty="0" smtClean="0"/>
              <a:t>		</a:t>
            </a:r>
            <a:r>
              <a:rPr lang="sr-Cyrl-RS" sz="2800" dirty="0" smtClean="0"/>
              <a:t>- </a:t>
            </a:r>
            <a:r>
              <a:rPr lang="en-US" sz="2800" b="1" i="1" dirty="0" smtClean="0"/>
              <a:t>Уранио, зору преварио</a:t>
            </a:r>
            <a:r>
              <a:rPr lang="en-US" sz="2800" dirty="0" smtClean="0"/>
              <a:t>! (96) </a:t>
            </a:r>
          </a:p>
          <a:p>
            <a:pPr>
              <a:buNone/>
            </a:pPr>
            <a:r>
              <a:rPr lang="sr-Latn-RS" sz="2800" b="1" dirty="0" smtClean="0"/>
              <a:t>		</a:t>
            </a:r>
            <a:r>
              <a:rPr lang="en-US" sz="2800" b="1" dirty="0" smtClean="0"/>
              <a:t>- </a:t>
            </a:r>
            <a:r>
              <a:rPr lang="en-US" sz="2800" b="1" i="1" dirty="0" smtClean="0"/>
              <a:t>Ki korán kel, aranyat lel!</a:t>
            </a:r>
            <a:r>
              <a:rPr lang="en-US" sz="2800" b="1" dirty="0" smtClean="0"/>
              <a:t> </a:t>
            </a:r>
            <a:r>
              <a:rPr lang="en-US" sz="2800" dirty="0" smtClean="0"/>
              <a:t>(104)</a:t>
            </a:r>
            <a:r>
              <a:rPr lang="sr-Cyrl-RS" sz="2800" dirty="0" smtClean="0"/>
              <a:t> 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2143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sr-Cyrl-RS" dirty="0" smtClean="0"/>
          </a:p>
          <a:p>
            <a:pPr algn="ctr">
              <a:buNone/>
            </a:pPr>
            <a:r>
              <a:rPr lang="sr-Cyrl-RS" sz="3100" u="sng" dirty="0" smtClean="0"/>
              <a:t>3. Дослован превод</a:t>
            </a:r>
          </a:p>
          <a:p>
            <a:pPr>
              <a:buNone/>
            </a:pPr>
            <a:r>
              <a:rPr lang="en-US" b="1" i="1" dirty="0" smtClean="0"/>
              <a:t>Ђаво </a:t>
            </a:r>
            <a:r>
              <a:rPr lang="en-US" b="1" i="1" dirty="0" smtClean="0"/>
              <a:t>ме наговори</a:t>
            </a:r>
            <a:r>
              <a:rPr lang="en-US" dirty="0" smtClean="0"/>
              <a:t> </a:t>
            </a:r>
            <a:r>
              <a:rPr lang="en-US" i="1" dirty="0" smtClean="0"/>
              <a:t>те узех још једну жену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(13)</a:t>
            </a:r>
          </a:p>
          <a:p>
            <a:pPr>
              <a:buNone/>
            </a:pPr>
            <a:r>
              <a:rPr lang="en-US" i="1" dirty="0" smtClean="0"/>
              <a:t>Addig </a:t>
            </a:r>
            <a:r>
              <a:rPr lang="en-US" b="1" i="1" dirty="0" smtClean="0"/>
              <a:t>noszogatott az ördög</a:t>
            </a:r>
            <a:r>
              <a:rPr lang="en-US" i="1" dirty="0" smtClean="0"/>
              <a:t>, amíg még egy asszonyt vettem feleségül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(20)</a:t>
            </a:r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i="1" dirty="0" smtClean="0"/>
              <a:t>па што кажу: у једној руци слама а у другој ватра</a:t>
            </a:r>
            <a:r>
              <a:rPr lang="en-US" dirty="0" smtClean="0"/>
              <a:t>. (13)</a:t>
            </a:r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i="1" dirty="0" smtClean="0"/>
              <a:t>ahogy mondani szokták: egyik kezében szalmát vitt, a másikban meg </a:t>
            </a:r>
            <a:r>
              <a:rPr lang="sr-Latn-RS" i="1" dirty="0" smtClean="0"/>
              <a:t>	</a:t>
            </a:r>
            <a:r>
              <a:rPr lang="en-US" i="1" dirty="0" smtClean="0"/>
              <a:t>tűzcsóvát</a:t>
            </a:r>
            <a:r>
              <a:rPr lang="en-US" dirty="0" smtClean="0"/>
              <a:t>. (20)</a:t>
            </a:r>
          </a:p>
          <a:p>
            <a:pPr>
              <a:buNone/>
            </a:pPr>
            <a:r>
              <a:rPr lang="en-US" i="1" dirty="0" smtClean="0"/>
              <a:t>Два би ока, што кажу, у глави завадила</a:t>
            </a:r>
            <a:r>
              <a:rPr lang="en-US" dirty="0" smtClean="0"/>
              <a:t>. (13)</a:t>
            </a:r>
          </a:p>
          <a:p>
            <a:pPr>
              <a:buNone/>
            </a:pPr>
            <a:r>
              <a:rPr lang="en-US" i="1" dirty="0" smtClean="0"/>
              <a:t>Ahogy mondani szokták, az embernek</a:t>
            </a:r>
            <a:r>
              <a:rPr lang="en-US" dirty="0" smtClean="0"/>
              <a:t> </a:t>
            </a:r>
            <a:r>
              <a:rPr lang="en-US" b="1" i="1" dirty="0" smtClean="0"/>
              <a:t>még a két szemét is </a:t>
            </a:r>
            <a:r>
              <a:rPr lang="en-US" b="1" i="1" dirty="0" smtClean="0"/>
              <a:t>összeveszítette</a:t>
            </a:r>
            <a:endParaRPr lang="sr-Latn-RS" b="1" i="1" dirty="0" smtClean="0"/>
          </a:p>
          <a:p>
            <a:pPr>
              <a:buNone/>
            </a:pPr>
            <a:r>
              <a:rPr lang="en-US" b="1" i="1" dirty="0" smtClean="0"/>
              <a:t>egymással </a:t>
            </a:r>
            <a:r>
              <a:rPr lang="en-US" b="1" i="1" dirty="0" smtClean="0"/>
              <a:t>a tulajdon fejében</a:t>
            </a:r>
            <a:r>
              <a:rPr lang="en-US" dirty="0" smtClean="0"/>
              <a:t> (20)</a:t>
            </a:r>
          </a:p>
          <a:p>
            <a:pPr>
              <a:buNone/>
            </a:pPr>
            <a:r>
              <a:rPr lang="en-US" i="1" dirty="0" smtClean="0"/>
              <a:t>Његове умне, смеђе очи стале су да </a:t>
            </a:r>
            <a:r>
              <a:rPr lang="en-US" b="1" i="1" dirty="0" smtClean="0"/>
              <a:t>играју као на зејтину</a:t>
            </a:r>
            <a:r>
              <a:rPr lang="en-US" dirty="0" smtClean="0"/>
              <a:t>. (18) </a:t>
            </a:r>
          </a:p>
          <a:p>
            <a:pPr>
              <a:buNone/>
            </a:pPr>
            <a:r>
              <a:rPr lang="en-US" i="1" dirty="0" smtClean="0"/>
              <a:t>Értelmes, barna szeme úgy ugrált ide-oda,</a:t>
            </a:r>
            <a:r>
              <a:rPr lang="en-US" b="1" dirty="0" smtClean="0"/>
              <a:t> </a:t>
            </a:r>
            <a:r>
              <a:rPr lang="en-US" b="1" i="1" dirty="0" smtClean="0"/>
              <a:t>mintha olajban úszkálna</a:t>
            </a:r>
            <a:r>
              <a:rPr lang="sr-Cyrl-RS" b="1" i="1" dirty="0" smtClean="0"/>
              <a:t>.</a:t>
            </a:r>
            <a:r>
              <a:rPr lang="en-US" b="1" dirty="0" smtClean="0"/>
              <a:t> (26)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i="1" dirty="0" smtClean="0"/>
              <a:t>он је са доста права говорио да</a:t>
            </a:r>
            <a:r>
              <a:rPr lang="en-US" dirty="0" smtClean="0"/>
              <a:t> »</a:t>
            </a:r>
            <a:r>
              <a:rPr lang="en-US" b="1" i="1" dirty="0" smtClean="0"/>
              <a:t>зна како дише Авлија</a:t>
            </a:r>
            <a:r>
              <a:rPr lang="en-US" dirty="0" smtClean="0"/>
              <a:t>« (21) </a:t>
            </a:r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i="1" dirty="0" smtClean="0"/>
              <a:t>elég jogosan mondogatta, hogy az Elátkozott udvarnak még a</a:t>
            </a:r>
            <a:r>
              <a:rPr lang="en-US" b="1" dirty="0" smtClean="0"/>
              <a:t> </a:t>
            </a:r>
            <a:r>
              <a:rPr lang="sr-Latn-RS" b="1" dirty="0" smtClean="0"/>
              <a:t>	</a:t>
            </a:r>
            <a:r>
              <a:rPr lang="en-US" b="1" dirty="0" smtClean="0"/>
              <a:t>"</a:t>
            </a:r>
            <a:r>
              <a:rPr lang="en-US" b="1" i="1" dirty="0" smtClean="0"/>
              <a:t>lélegzetvételét is ismeri</a:t>
            </a:r>
            <a:r>
              <a:rPr lang="en-US" b="1" dirty="0" smtClean="0"/>
              <a:t>" </a:t>
            </a:r>
            <a:r>
              <a:rPr lang="en-US" dirty="0" smtClean="0"/>
              <a:t>(28)</a:t>
            </a:r>
          </a:p>
          <a:p>
            <a:pPr>
              <a:buNone/>
            </a:pPr>
            <a:r>
              <a:rPr lang="en-US" i="1" dirty="0" smtClean="0"/>
              <a:t>Најпосле га његово некадашње друштво</a:t>
            </a:r>
            <a:r>
              <a:rPr lang="en-US" dirty="0" smtClean="0"/>
              <a:t> </a:t>
            </a:r>
            <a:r>
              <a:rPr lang="en-US" b="1" i="1" dirty="0" smtClean="0"/>
              <a:t>пустило низ воду</a:t>
            </a:r>
            <a:r>
              <a:rPr lang="en-US" dirty="0" smtClean="0"/>
              <a:t>. (92) </a:t>
            </a:r>
          </a:p>
          <a:p>
            <a:pPr>
              <a:buNone/>
            </a:pPr>
            <a:r>
              <a:rPr lang="en-US" i="1" dirty="0" smtClean="0"/>
              <a:t>Végül is egykori társasága otthagyta, </a:t>
            </a:r>
            <a:r>
              <a:rPr lang="en-US" b="1" i="1" dirty="0" smtClean="0"/>
              <a:t>hadd vigye az ár</a:t>
            </a:r>
            <a:r>
              <a:rPr lang="en-US" i="1" dirty="0" smtClean="0"/>
              <a:t> lefelé</a:t>
            </a:r>
            <a:r>
              <a:rPr lang="en-US" dirty="0" smtClean="0"/>
              <a:t>. (101)</a:t>
            </a:r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i="1" dirty="0" smtClean="0"/>
              <a:t>не</a:t>
            </a:r>
            <a:r>
              <a:rPr lang="en-US" dirty="0" smtClean="0"/>
              <a:t> </a:t>
            </a:r>
            <a:r>
              <a:rPr lang="en-US" b="1" i="1" dirty="0" smtClean="0"/>
              <a:t>гријеши душе</a:t>
            </a:r>
            <a:r>
              <a:rPr lang="en-US" dirty="0" smtClean="0"/>
              <a:t>.(96)</a:t>
            </a:r>
            <a:r>
              <a:rPr lang="en-US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b="1" i="1" dirty="0" smtClean="0"/>
              <a:t>s ne vétkezz a lelked ellen</a:t>
            </a:r>
            <a:r>
              <a:rPr lang="en-US" b="1" dirty="0" smtClean="0"/>
              <a:t>. (105</a:t>
            </a:r>
            <a:r>
              <a:rPr lang="en-US" b="1" dirty="0" smtClean="0"/>
              <a:t>)</a:t>
            </a:r>
            <a:endParaRPr lang="sr-Latn-RS" b="1" dirty="0" smtClean="0"/>
          </a:p>
          <a:p>
            <a:pPr algn="ctr">
              <a:buNone/>
            </a:pPr>
            <a:r>
              <a:rPr lang="sr-Cyrl-RS" sz="3200" u="sng" dirty="0" smtClean="0"/>
              <a:t>4. Без фразема</a:t>
            </a:r>
          </a:p>
          <a:p>
            <a:pPr>
              <a:buNone/>
            </a:pP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i="1" dirty="0" smtClean="0"/>
              <a:t>кад појединца и није </a:t>
            </a:r>
            <a:r>
              <a:rPr lang="en-US" b="1" i="1" dirty="0" smtClean="0"/>
              <a:t>знао баш у главу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 (21) </a:t>
            </a:r>
          </a:p>
          <a:p>
            <a:pPr>
              <a:buNone/>
            </a:pPr>
            <a:r>
              <a:rPr lang="en-US" i="1" dirty="0" smtClean="0"/>
              <a:t>S ha egy-egy embert nem is ismert éppenséggel személy szerint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(28)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401080" cy="607223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sr-Cyrl-RS" sz="3200" u="sng" dirty="0" smtClean="0"/>
              <a:t>5. Компензација – израз тамо где га нема у оригиналу</a:t>
            </a:r>
          </a:p>
          <a:p>
            <a:pPr>
              <a:buNone/>
            </a:pPr>
            <a:r>
              <a:rPr lang="en-US" i="1" dirty="0" smtClean="0"/>
              <a:t>Где дође, ту свађу и омразу ствара</a:t>
            </a:r>
            <a:r>
              <a:rPr lang="sr-Cyrl-RS" dirty="0" smtClean="0"/>
              <a:t>.</a:t>
            </a:r>
            <a:r>
              <a:rPr lang="en-US" dirty="0" smtClean="0"/>
              <a:t> (13)</a:t>
            </a:r>
          </a:p>
          <a:p>
            <a:pPr>
              <a:buNone/>
            </a:pPr>
            <a:r>
              <a:rPr lang="en-US" i="1" dirty="0" smtClean="0"/>
              <a:t>Ahová </a:t>
            </a:r>
            <a:r>
              <a:rPr lang="en-US" b="1" i="1" dirty="0" smtClean="0"/>
              <a:t>a lábát betette</a:t>
            </a:r>
            <a:r>
              <a:rPr lang="en-US" i="1" dirty="0" smtClean="0"/>
              <a:t>, ott meghasonlás és harag támadt</a:t>
            </a:r>
            <a:r>
              <a:rPr lang="en-US" dirty="0" smtClean="0"/>
              <a:t>. (20)</a:t>
            </a:r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i="1" dirty="0" smtClean="0"/>
              <a:t>а ви сада узимате нека имена из романа, одакле ли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(6) </a:t>
            </a:r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i="1" dirty="0" smtClean="0"/>
              <a:t>most pedig a regényekből, vagy honnan </a:t>
            </a:r>
            <a:r>
              <a:rPr lang="en-US" b="1" i="1" dirty="0" smtClean="0"/>
              <a:t>az isten csudájából</a:t>
            </a:r>
            <a:r>
              <a:rPr lang="en-US" i="1" dirty="0" smtClean="0"/>
              <a:t> </a:t>
            </a:r>
            <a:r>
              <a:rPr lang="sr-Latn-RS" i="1" dirty="0" smtClean="0"/>
              <a:t>	</a:t>
            </a:r>
            <a:r>
              <a:rPr lang="en-US" i="1" dirty="0" smtClean="0"/>
              <a:t>mindenféle neveket </a:t>
            </a:r>
            <a:r>
              <a:rPr lang="en-US" i="1" dirty="0" smtClean="0"/>
              <a:t>szedtek e</a:t>
            </a:r>
            <a:r>
              <a:rPr lang="en-US" dirty="0" smtClean="0"/>
              <a:t>lő [</a:t>
            </a:r>
            <a:r>
              <a:rPr lang="sr-Cyrl-RS" dirty="0" smtClean="0"/>
              <a:t>...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sr-Cyrl-RS" dirty="0" smtClean="0"/>
              <a:t>- </a:t>
            </a:r>
            <a:r>
              <a:rPr lang="en-US" i="1" dirty="0" smtClean="0"/>
              <a:t>Ту што сам поживео четири године у сваком добру!</a:t>
            </a:r>
            <a:r>
              <a:rPr lang="en-US" dirty="0" smtClean="0"/>
              <a:t> (14) 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i="1" dirty="0" smtClean="0"/>
              <a:t>Négy esztendeig éltem ott,</a:t>
            </a:r>
            <a:r>
              <a:rPr lang="en-US" b="1" i="1" dirty="0" smtClean="0"/>
              <a:t> tejben-vajban fürödtem</a:t>
            </a:r>
            <a:r>
              <a:rPr lang="en-US" b="1" dirty="0" smtClean="0"/>
              <a:t> </a:t>
            </a:r>
            <a:r>
              <a:rPr lang="en-US" dirty="0" smtClean="0"/>
              <a:t>(21)</a:t>
            </a:r>
          </a:p>
          <a:p>
            <a:pPr algn="ctr">
              <a:buNone/>
            </a:pPr>
            <a:r>
              <a:rPr lang="sr-Cyrl-RS" sz="3200" u="sng" dirty="0" smtClean="0"/>
              <a:t>6. Обраћање у разговору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i="1" dirty="0" smtClean="0"/>
              <a:t>Ама како нема, </a:t>
            </a:r>
            <a:r>
              <a:rPr lang="en-US" b="1" i="1" dirty="0" smtClean="0"/>
              <a:t>болан</a:t>
            </a:r>
            <a:r>
              <a:rPr lang="en-US" i="1" dirty="0" smtClean="0"/>
              <a:t> брајко</a:t>
            </a:r>
            <a:r>
              <a:rPr lang="en-US" dirty="0" smtClean="0"/>
              <a:t>? (96) 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i="1" dirty="0" smtClean="0"/>
              <a:t>Már hogyne volna, </a:t>
            </a:r>
            <a:r>
              <a:rPr lang="en-US" b="1" i="1" dirty="0" smtClean="0"/>
              <a:t>boldogtalan</a:t>
            </a:r>
            <a:r>
              <a:rPr lang="en-US" dirty="0" smtClean="0"/>
              <a:t>! (105) </a:t>
            </a:r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i="1" dirty="0" smtClean="0"/>
              <a:t>али без разговора, </a:t>
            </a:r>
            <a:r>
              <a:rPr lang="en-US" b="1" i="1" dirty="0" smtClean="0"/>
              <a:t>бели</a:t>
            </a:r>
            <a:r>
              <a:rPr lang="en-US" i="1" dirty="0" smtClean="0"/>
              <a:t>, не могу</a:t>
            </a:r>
            <a:r>
              <a:rPr lang="sr-Cyrl-RS" i="1" dirty="0" smtClean="0"/>
              <a:t>.</a:t>
            </a:r>
            <a:r>
              <a:rPr lang="en-US" dirty="0" smtClean="0"/>
              <a:t> (40) </a:t>
            </a:r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i="1" dirty="0" smtClean="0"/>
              <a:t>de beszélgetés nélkül, </a:t>
            </a:r>
            <a:r>
              <a:rPr lang="en-US" b="1" i="1" dirty="0" smtClean="0"/>
              <a:t>biz' isten</a:t>
            </a:r>
            <a:r>
              <a:rPr lang="en-US" i="1" dirty="0" smtClean="0"/>
              <a:t>, nem lehetek</a:t>
            </a:r>
            <a:r>
              <a:rPr lang="en-US" b="1" dirty="0" smtClean="0"/>
              <a:t>. </a:t>
            </a:r>
            <a:r>
              <a:rPr lang="en-US" dirty="0" smtClean="0"/>
              <a:t>( 49) </a:t>
            </a:r>
          </a:p>
          <a:p>
            <a:pPr>
              <a:buNone/>
            </a:pPr>
            <a:r>
              <a:rPr lang="en-US" i="1" dirty="0" smtClean="0"/>
              <a:t>- Ајде, </a:t>
            </a:r>
            <a:r>
              <a:rPr lang="en-US" b="1" i="1" dirty="0" smtClean="0"/>
              <a:t>јадан</a:t>
            </a:r>
            <a:r>
              <a:rPr lang="en-US" i="1" dirty="0" smtClean="0"/>
              <a:t>, не говори што не треба</a:t>
            </a:r>
            <a:r>
              <a:rPr lang="en-US" dirty="0" smtClean="0"/>
              <a:t>. (96) 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i="1" dirty="0" smtClean="0"/>
              <a:t>Eriggy már, </a:t>
            </a:r>
            <a:r>
              <a:rPr lang="en-US" b="1" i="1" dirty="0" smtClean="0"/>
              <a:t>te boldogtalan</a:t>
            </a:r>
            <a:r>
              <a:rPr lang="en-US" i="1" dirty="0" smtClean="0"/>
              <a:t>, ne beszélj olyat,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sr-Latn-RS" i="1" dirty="0" smtClean="0"/>
              <a:t>		</a:t>
            </a:r>
            <a:r>
              <a:rPr lang="en-US" i="1" dirty="0" smtClean="0"/>
              <a:t>Признај</a:t>
            </a:r>
            <a:r>
              <a:rPr lang="en-US" i="1" dirty="0" smtClean="0"/>
              <a:t>, </a:t>
            </a:r>
            <a:r>
              <a:rPr lang="en-US" b="1" i="1" dirty="0" smtClean="0"/>
              <a:t>јади те не знали</a:t>
            </a:r>
            <a:r>
              <a:rPr lang="en-US" i="1" dirty="0" smtClean="0"/>
              <a:t>!</a:t>
            </a:r>
            <a:r>
              <a:rPr lang="en-US" dirty="0" smtClean="0"/>
              <a:t> (26) </a:t>
            </a:r>
          </a:p>
          <a:p>
            <a:pPr>
              <a:buNone/>
            </a:pPr>
            <a:r>
              <a:rPr lang="sr-Latn-RS" i="1" dirty="0" smtClean="0"/>
              <a:t>		</a:t>
            </a:r>
            <a:r>
              <a:rPr lang="en-US" i="1" dirty="0" smtClean="0"/>
              <a:t>Ismerd </a:t>
            </a:r>
            <a:r>
              <a:rPr lang="en-US" i="1" dirty="0" smtClean="0"/>
              <a:t>be a vétkedet, </a:t>
            </a:r>
            <a:r>
              <a:rPr lang="en-US" b="1" i="1" dirty="0" smtClean="0"/>
              <a:t>az anyád keservét</a:t>
            </a:r>
            <a:r>
              <a:rPr lang="en-US" dirty="0" smtClean="0"/>
              <a:t>! (34) </a:t>
            </a:r>
          </a:p>
          <a:p>
            <a:pPr>
              <a:buNone/>
            </a:pPr>
            <a:r>
              <a:rPr lang="en-US" i="1" dirty="0" smtClean="0"/>
              <a:t>Јадна ти младост!</a:t>
            </a:r>
            <a:r>
              <a:rPr lang="en-US" dirty="0" smtClean="0"/>
              <a:t> (6)</a:t>
            </a:r>
          </a:p>
          <a:p>
            <a:pPr>
              <a:buNone/>
            </a:pPr>
            <a:r>
              <a:rPr lang="en-US" i="1" dirty="0" smtClean="0"/>
              <a:t>Hitvány ez a fiatalság!</a:t>
            </a:r>
            <a:r>
              <a:rPr lang="en-US" dirty="0" smtClean="0"/>
              <a:t> (12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sr-Latn-RS" i="1" dirty="0" smtClean="0"/>
              <a:t>		</a:t>
            </a:r>
            <a:r>
              <a:rPr lang="en-US" i="1" dirty="0" smtClean="0"/>
              <a:t>Остави</a:t>
            </a:r>
            <a:r>
              <a:rPr lang="en-US" i="1" dirty="0" smtClean="0"/>
              <a:t>, Хајмо, </a:t>
            </a:r>
            <a:r>
              <a:rPr lang="en-US" b="1" i="1" dirty="0" smtClean="0"/>
              <a:t>вере ти,</a:t>
            </a:r>
            <a:r>
              <a:rPr lang="en-US" i="1" dirty="0" smtClean="0"/>
              <a:t> те беспослице</a:t>
            </a:r>
            <a:r>
              <a:rPr lang="en-US" dirty="0" smtClean="0"/>
              <a:t> (57) </a:t>
            </a:r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- </a:t>
            </a:r>
            <a:r>
              <a:rPr lang="en-US" i="1" dirty="0" smtClean="0"/>
              <a:t>Hagyd már abba, Haim, ezt a hiábavalóságot</a:t>
            </a:r>
            <a:r>
              <a:rPr lang="en-US" dirty="0" smtClean="0"/>
              <a:t>, </a:t>
            </a:r>
            <a:r>
              <a:rPr lang="en-US" b="1" i="1" dirty="0" smtClean="0"/>
              <a:t>az isten megáldjon!</a:t>
            </a:r>
            <a:r>
              <a:rPr lang="en-US" b="1" dirty="0" smtClean="0"/>
              <a:t> </a:t>
            </a:r>
            <a:r>
              <a:rPr lang="en-US" b="1" dirty="0" smtClean="0"/>
              <a:t>(</a:t>
            </a:r>
            <a:r>
              <a:rPr lang="en-US" dirty="0" smtClean="0"/>
              <a:t>65)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2800" dirty="0" smtClean="0"/>
              <a:t>Транспозиција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615394" cy="5929354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sr-Cyrl-RS" sz="2200" dirty="0" smtClean="0"/>
              <a:t>Замена врсте речи/реченичних делова</a:t>
            </a:r>
          </a:p>
          <a:p>
            <a:pPr lvl="0">
              <a:buNone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sr-Cyrl-RS" sz="1800" dirty="0" smtClean="0"/>
              <a:t>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занесен манијак са којим они из круга </a:t>
            </a:r>
            <a:r>
              <a:rPr lang="en-US" sz="1800" b="1" i="1" dirty="0" smtClean="0"/>
              <a:t>јевтино</a:t>
            </a:r>
            <a:r>
              <a:rPr lang="en-US" sz="1800" i="1" dirty="0" smtClean="0"/>
              <a:t> и </a:t>
            </a:r>
            <a:r>
              <a:rPr lang="en-US" sz="1800" b="1" i="1" dirty="0" smtClean="0"/>
              <a:t>дрско</a:t>
            </a:r>
            <a:r>
              <a:rPr lang="en-US" sz="1800" i="1" dirty="0" smtClean="0"/>
              <a:t> терају шалу</a:t>
            </a:r>
            <a:r>
              <a:rPr lang="en-US" sz="1800" dirty="0" smtClean="0"/>
              <a:t>. (12)  </a:t>
            </a:r>
          </a:p>
          <a:p>
            <a:pPr>
              <a:buNone/>
            </a:pPr>
            <a:r>
              <a:rPr lang="sr-Cyrl-RS" sz="1800" dirty="0" smtClean="0"/>
              <a:t>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akivel a kör tagjai </a:t>
            </a:r>
            <a:r>
              <a:rPr lang="en-US" sz="1800" b="1" i="1" dirty="0" smtClean="0"/>
              <a:t>olcsó</a:t>
            </a:r>
            <a:r>
              <a:rPr lang="en-US" sz="1800" i="1" dirty="0" smtClean="0"/>
              <a:t> és </a:t>
            </a:r>
            <a:r>
              <a:rPr lang="en-US" sz="1800" b="1" i="1" dirty="0" smtClean="0"/>
              <a:t>szemtelen</a:t>
            </a:r>
            <a:r>
              <a:rPr lang="en-US" sz="1800" i="1" dirty="0" smtClean="0"/>
              <a:t> tréfákat űznek</a:t>
            </a:r>
            <a:r>
              <a:rPr lang="en-US" sz="1800" dirty="0" smtClean="0"/>
              <a:t>.</a:t>
            </a:r>
          </a:p>
          <a:p>
            <a:pPr lvl="0">
              <a:buNone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sr-Cyrl-RS" sz="1800" i="1" dirty="0" smtClean="0"/>
              <a:t>	</a:t>
            </a:r>
            <a:r>
              <a:rPr lang="en-US" sz="1800" i="1" dirty="0" smtClean="0"/>
              <a:t>Оно </a:t>
            </a:r>
            <a:r>
              <a:rPr lang="en-US" sz="1800" i="1" dirty="0" smtClean="0"/>
              <a:t>је </a:t>
            </a:r>
            <a:r>
              <a:rPr lang="en-US" sz="1800" b="1" i="1" dirty="0" smtClean="0"/>
              <a:t>нападало</a:t>
            </a:r>
            <a:r>
              <a:rPr lang="en-US" sz="1800" i="1" dirty="0" smtClean="0"/>
              <a:t>, </a:t>
            </a:r>
            <a:r>
              <a:rPr lang="en-US" sz="1800" b="1" i="1" dirty="0" smtClean="0"/>
              <a:t>изазивало</a:t>
            </a:r>
            <a:r>
              <a:rPr lang="en-US" sz="1800" i="1" dirty="0" smtClean="0"/>
              <a:t>, збуњивало жртву</a:t>
            </a:r>
            <a:r>
              <a:rPr lang="en-US" sz="1800" dirty="0" smtClean="0"/>
              <a:t> [</a:t>
            </a:r>
            <a:r>
              <a:rPr lang="sr-Cyrl-RS" sz="1800" dirty="0" smtClean="0"/>
              <a:t>...</a:t>
            </a:r>
            <a:r>
              <a:rPr lang="en-US" sz="1800" dirty="0" smtClean="0"/>
              <a:t>] (22) </a:t>
            </a:r>
          </a:p>
          <a:p>
            <a:pPr>
              <a:buNone/>
            </a:pPr>
            <a:r>
              <a:rPr lang="sr-Cyrl-RS" sz="1800" i="1" dirty="0" smtClean="0"/>
              <a:t>	</a:t>
            </a:r>
            <a:r>
              <a:rPr lang="en-US" sz="1800" i="1" dirty="0" smtClean="0"/>
              <a:t>Ez </a:t>
            </a:r>
            <a:r>
              <a:rPr lang="en-US" sz="1800" i="1" dirty="0" smtClean="0"/>
              <a:t>a szem </a:t>
            </a:r>
            <a:r>
              <a:rPr lang="en-US" sz="1800" b="1" i="1" dirty="0" smtClean="0"/>
              <a:t>kihívó</a:t>
            </a:r>
            <a:r>
              <a:rPr lang="en-US" sz="1800" i="1" dirty="0" smtClean="0"/>
              <a:t> volt, </a:t>
            </a:r>
            <a:r>
              <a:rPr lang="en-US" sz="1800" b="1" i="1" dirty="0" smtClean="0"/>
              <a:t>támadó</a:t>
            </a:r>
            <a:r>
              <a:rPr lang="en-US" sz="1800" i="1" dirty="0" smtClean="0"/>
              <a:t>, megzavarta az áldozatot</a:t>
            </a:r>
            <a:r>
              <a:rPr lang="en-US" sz="1800" dirty="0" smtClean="0"/>
              <a:t> [</a:t>
            </a:r>
            <a:r>
              <a:rPr lang="sr-Cyrl-RS" sz="1800" dirty="0" smtClean="0"/>
              <a:t>...</a:t>
            </a:r>
            <a:r>
              <a:rPr lang="en-US" sz="1800" dirty="0" smtClean="0"/>
              <a:t>] (30)</a:t>
            </a:r>
          </a:p>
          <a:p>
            <a:pPr lvl="0">
              <a:buNone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3.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покрасти и оно што </a:t>
            </a:r>
            <a:r>
              <a:rPr lang="en-US" sz="1800" b="1" i="1" dirty="0" smtClean="0"/>
              <a:t>се види</a:t>
            </a:r>
            <a:r>
              <a:rPr lang="en-US" sz="1800" i="1" dirty="0" smtClean="0"/>
              <a:t> и оно што је </a:t>
            </a:r>
            <a:r>
              <a:rPr lang="en-US" sz="1800" b="1" i="1" dirty="0" smtClean="0"/>
              <a:t>скривено</a:t>
            </a:r>
            <a:r>
              <a:rPr lang="en-US" sz="1800" dirty="0" smtClean="0"/>
              <a:t> [</a:t>
            </a:r>
            <a:r>
              <a:rPr lang="sr-Cyrl-RS" sz="1800" dirty="0" smtClean="0"/>
              <a:t>...</a:t>
            </a:r>
            <a:r>
              <a:rPr lang="en-US" sz="1800" dirty="0" smtClean="0"/>
              <a:t>] (30) </a:t>
            </a:r>
          </a:p>
          <a:p>
            <a:pPr>
              <a:buNone/>
            </a:pPr>
            <a:r>
              <a:rPr lang="sr-Cyrl-RS" sz="1800" dirty="0" smtClean="0"/>
              <a:t>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s elemelnek mindent, amit </a:t>
            </a:r>
            <a:r>
              <a:rPr lang="en-US" sz="1800" b="1" i="1" dirty="0" smtClean="0"/>
              <a:t>látnak</a:t>
            </a:r>
            <a:r>
              <a:rPr lang="en-US" sz="1800" i="1" dirty="0" smtClean="0"/>
              <a:t>, s azt is, amit </a:t>
            </a:r>
            <a:r>
              <a:rPr lang="en-US" sz="1800" b="1" i="1" dirty="0" smtClean="0"/>
              <a:t>eldugtak</a:t>
            </a:r>
            <a:r>
              <a:rPr lang="en-US" sz="1800" dirty="0" smtClean="0"/>
              <a:t> [</a:t>
            </a:r>
            <a:r>
              <a:rPr lang="sr-Cyrl-RS" sz="1800" dirty="0" smtClean="0"/>
              <a:t>...</a:t>
            </a:r>
            <a:r>
              <a:rPr lang="en-US" sz="1800" dirty="0" smtClean="0"/>
              <a:t>] (39)</a:t>
            </a:r>
          </a:p>
          <a:p>
            <a:pPr lvl="0">
              <a:buNone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sr-Cyrl-RS" sz="1800" dirty="0" smtClean="0"/>
              <a:t>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али је и младићево </a:t>
            </a:r>
            <a:r>
              <a:rPr lang="en-US" sz="1800" b="1" i="1" dirty="0" smtClean="0"/>
              <a:t>учешће</a:t>
            </a:r>
            <a:r>
              <a:rPr lang="en-US" sz="1800" i="1" dirty="0" smtClean="0"/>
              <a:t> у разговору расло</a:t>
            </a:r>
            <a:r>
              <a:rPr lang="en-US" sz="1800" dirty="0" smtClean="0"/>
              <a:t> [</a:t>
            </a:r>
            <a:r>
              <a:rPr lang="sr-Cyrl-RS" sz="1800" dirty="0" smtClean="0"/>
              <a:t>...</a:t>
            </a:r>
            <a:r>
              <a:rPr lang="en-US" sz="1800" dirty="0" smtClean="0"/>
              <a:t>] (61) </a:t>
            </a:r>
          </a:p>
          <a:p>
            <a:pPr>
              <a:buNone/>
            </a:pPr>
            <a:r>
              <a:rPr lang="sr-Cyrl-RS" sz="1800" dirty="0" smtClean="0"/>
              <a:t>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de mind gyakrabban </a:t>
            </a:r>
            <a:r>
              <a:rPr lang="en-US" sz="1800" b="1" i="1" dirty="0" smtClean="0"/>
              <a:t>vett részt</a:t>
            </a:r>
            <a:r>
              <a:rPr lang="en-US" sz="1800" i="1" dirty="0" smtClean="0"/>
              <a:t> a beszélgetésben</a:t>
            </a:r>
            <a:r>
              <a:rPr lang="en-US" sz="1800" dirty="0" smtClean="0"/>
              <a:t> [</a:t>
            </a:r>
            <a:r>
              <a:rPr lang="sr-Cyrl-RS" sz="1800" dirty="0" smtClean="0"/>
              <a:t>...</a:t>
            </a:r>
            <a:r>
              <a:rPr lang="en-US" sz="1800" dirty="0" smtClean="0"/>
              <a:t>] (70)</a:t>
            </a:r>
          </a:p>
          <a:p>
            <a:pPr lvl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800" dirty="0" smtClean="0"/>
              <a:t>	</a:t>
            </a:r>
            <a:r>
              <a:rPr lang="ru-RU" sz="1800" i="1" dirty="0" smtClean="0"/>
              <a:t>Папа </a:t>
            </a:r>
            <a:r>
              <a:rPr lang="ru-RU" sz="1800" i="1" dirty="0" smtClean="0"/>
              <a:t>развија своју акцију </a:t>
            </a:r>
            <a:r>
              <a:rPr lang="ru-RU" sz="1800" b="1" i="1" dirty="0" smtClean="0"/>
              <a:t>за остварење</a:t>
            </a:r>
            <a:r>
              <a:rPr lang="ru-RU" sz="1800" i="1" dirty="0" smtClean="0"/>
              <a:t> лиге хришчанских владара против Турске</a:t>
            </a:r>
            <a:r>
              <a:rPr lang="sr-Cyrl-RS" sz="1800" dirty="0" smtClean="0"/>
              <a:t>.</a:t>
            </a:r>
            <a:r>
              <a:rPr lang="ru-RU" sz="1800" dirty="0" smtClean="0"/>
              <a:t> (69)</a:t>
            </a:r>
            <a:endParaRPr lang="en-US" sz="1800" dirty="0" smtClean="0"/>
          </a:p>
          <a:p>
            <a:pPr>
              <a:buNone/>
            </a:pPr>
            <a:r>
              <a:rPr lang="sr-Cyrl-RS" sz="1800" i="1" dirty="0" smtClean="0"/>
              <a:t>	</a:t>
            </a:r>
            <a:r>
              <a:rPr lang="en-US" sz="1800" i="1" dirty="0" smtClean="0"/>
              <a:t>A </a:t>
            </a:r>
            <a:r>
              <a:rPr lang="en-US" sz="1800" i="1" dirty="0" smtClean="0"/>
              <a:t>p</a:t>
            </a:r>
            <a:r>
              <a:rPr lang="ru-RU" sz="1800" i="1" dirty="0" smtClean="0"/>
              <a:t>á</a:t>
            </a:r>
            <a:r>
              <a:rPr lang="en-US" sz="1800" i="1" dirty="0" smtClean="0"/>
              <a:t>pa tov</a:t>
            </a:r>
            <a:r>
              <a:rPr lang="ru-RU" sz="1800" i="1" dirty="0" smtClean="0"/>
              <a:t>á</a:t>
            </a:r>
            <a:r>
              <a:rPr lang="en-US" sz="1800" i="1" dirty="0" smtClean="0"/>
              <a:t>bb folytatta akci</a:t>
            </a:r>
            <a:r>
              <a:rPr lang="ru-RU" sz="1800" i="1" dirty="0" smtClean="0"/>
              <a:t>ó</a:t>
            </a:r>
            <a:r>
              <a:rPr lang="en-US" sz="1800" i="1" dirty="0" smtClean="0"/>
              <a:t>j</a:t>
            </a:r>
            <a:r>
              <a:rPr lang="ru-RU" sz="1800" i="1" dirty="0" smtClean="0"/>
              <a:t>á</a:t>
            </a:r>
            <a:r>
              <a:rPr lang="en-US" sz="1800" i="1" dirty="0" smtClean="0"/>
              <a:t>t</a:t>
            </a:r>
            <a:r>
              <a:rPr lang="ru-RU" sz="1800" i="1" dirty="0" smtClean="0"/>
              <a:t>, </a:t>
            </a:r>
            <a:r>
              <a:rPr lang="en-US" sz="1800" i="1" dirty="0" smtClean="0"/>
              <a:t>hogy a kereszt</a:t>
            </a:r>
            <a:r>
              <a:rPr lang="ru-RU" sz="1800" i="1" dirty="0" smtClean="0"/>
              <a:t>é</a:t>
            </a:r>
            <a:r>
              <a:rPr lang="en-US" sz="1800" i="1" dirty="0" smtClean="0"/>
              <a:t>ny uralkod</a:t>
            </a:r>
            <a:r>
              <a:rPr lang="ru-RU" sz="1800" i="1" dirty="0" smtClean="0"/>
              <a:t>ó</a:t>
            </a:r>
            <a:r>
              <a:rPr lang="en-US" sz="1800" i="1" dirty="0" smtClean="0"/>
              <a:t>k T</a:t>
            </a:r>
            <a:r>
              <a:rPr lang="ru-RU" sz="1800" i="1" dirty="0" smtClean="0"/>
              <a:t>ö</a:t>
            </a:r>
            <a:r>
              <a:rPr lang="en-US" sz="1800" i="1" dirty="0" smtClean="0"/>
              <a:t>r</a:t>
            </a:r>
            <a:r>
              <a:rPr lang="ru-RU" sz="1800" i="1" dirty="0" smtClean="0"/>
              <a:t>ö</a:t>
            </a:r>
            <a:r>
              <a:rPr lang="en-US" sz="1800" i="1" dirty="0" smtClean="0"/>
              <a:t>korsz</a:t>
            </a:r>
            <a:r>
              <a:rPr lang="ru-RU" sz="1800" i="1" dirty="0" smtClean="0"/>
              <a:t>á</a:t>
            </a:r>
            <a:r>
              <a:rPr lang="en-US" sz="1800" i="1" dirty="0" smtClean="0"/>
              <a:t>g elleni lig</a:t>
            </a:r>
            <a:r>
              <a:rPr lang="ru-RU" sz="1800" i="1" dirty="0" smtClean="0"/>
              <a:t>á</a:t>
            </a:r>
            <a:r>
              <a:rPr lang="en-US" sz="1800" i="1" dirty="0" smtClean="0"/>
              <a:t>j</a:t>
            </a:r>
            <a:r>
              <a:rPr lang="ru-RU" sz="1800" i="1" dirty="0" smtClean="0"/>
              <a:t>á</a:t>
            </a:r>
            <a:r>
              <a:rPr lang="en-US" sz="1800" i="1" dirty="0" smtClean="0"/>
              <a:t>t</a:t>
            </a:r>
            <a:r>
              <a:rPr lang="en-US" sz="1800" dirty="0" smtClean="0"/>
              <a:t> </a:t>
            </a:r>
            <a:r>
              <a:rPr lang="en-US" sz="1800" b="1" i="1" dirty="0" smtClean="0"/>
              <a:t>megval</a:t>
            </a:r>
            <a:r>
              <a:rPr lang="ru-RU" sz="1800" b="1" i="1" dirty="0" smtClean="0"/>
              <a:t>ó</a:t>
            </a:r>
            <a:r>
              <a:rPr lang="en-US" sz="1800" b="1" i="1" dirty="0" smtClean="0"/>
              <a:t>s</a:t>
            </a:r>
            <a:r>
              <a:rPr lang="ru-RU" sz="1800" b="1" i="1" dirty="0" smtClean="0"/>
              <a:t>í</a:t>
            </a:r>
            <a:r>
              <a:rPr lang="en-US" sz="1800" b="1" i="1" dirty="0" smtClean="0"/>
              <a:t>tsa</a:t>
            </a:r>
            <a:r>
              <a:rPr lang="ru-RU" sz="1800" dirty="0" smtClean="0"/>
              <a:t>. </a:t>
            </a:r>
            <a:r>
              <a:rPr lang="ru-RU" sz="1800" dirty="0" smtClean="0"/>
              <a:t>(77</a:t>
            </a:r>
            <a:r>
              <a:rPr lang="ru-RU" sz="1800" dirty="0" smtClean="0"/>
              <a:t>)</a:t>
            </a:r>
            <a:endParaRPr lang="en-US" sz="1800" dirty="0" smtClean="0"/>
          </a:p>
          <a:p>
            <a:pPr lvl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800" i="1" dirty="0" smtClean="0"/>
              <a:t>	Прво </a:t>
            </a:r>
            <a:r>
              <a:rPr lang="ru-RU" sz="1800" b="1" i="1" dirty="0" smtClean="0"/>
              <a:t>издан</a:t>
            </a:r>
            <a:r>
              <a:rPr lang="ru-RU" sz="1800" i="1" dirty="0" smtClean="0"/>
              <a:t> и </a:t>
            </a:r>
            <a:r>
              <a:rPr lang="ru-RU" sz="1800" b="1" i="1" dirty="0" smtClean="0"/>
              <a:t>поражен</a:t>
            </a:r>
            <a:r>
              <a:rPr lang="ru-RU" sz="1800" i="1" dirty="0" smtClean="0"/>
              <a:t>, а затим </a:t>
            </a:r>
            <a:r>
              <a:rPr lang="ru-RU" sz="1800" b="1" i="1" dirty="0" smtClean="0"/>
              <a:t>преварен</a:t>
            </a:r>
            <a:r>
              <a:rPr lang="ru-RU" sz="1800" i="1" dirty="0" smtClean="0"/>
              <a:t> и </a:t>
            </a:r>
            <a:r>
              <a:rPr lang="ru-RU" sz="1800" b="1" i="1" dirty="0" smtClean="0"/>
              <a:t>лишен</a:t>
            </a:r>
            <a:r>
              <a:rPr lang="ru-RU" sz="1800" i="1" dirty="0" smtClean="0"/>
              <a:t> </a:t>
            </a:r>
            <a:r>
              <a:rPr lang="ru-RU" sz="1800" b="1" i="1" dirty="0" smtClean="0"/>
              <a:t>слободе</a:t>
            </a:r>
            <a:r>
              <a:rPr lang="ru-RU" sz="1800" i="1" dirty="0" smtClean="0"/>
              <a:t>, усамљен и </a:t>
            </a:r>
            <a:r>
              <a:rPr lang="ru-RU" sz="1800" b="1" i="1" dirty="0" smtClean="0"/>
              <a:t>одвојен</a:t>
            </a:r>
            <a:r>
              <a:rPr lang="ru-RU" sz="1800" i="1" dirty="0" smtClean="0"/>
              <a:t> од својих и од пријатеља, </a:t>
            </a:r>
            <a:r>
              <a:rPr lang="ru-RU" sz="1800" b="1" i="1" dirty="0" smtClean="0"/>
              <a:t>доведен</a:t>
            </a:r>
            <a:r>
              <a:rPr lang="ru-RU" sz="1800" i="1" dirty="0" smtClean="0"/>
              <a:t> у трагичан процеп</a:t>
            </a:r>
            <a:r>
              <a:rPr lang="ru-RU" sz="1800" dirty="0" smtClean="0"/>
              <a:t> [</a:t>
            </a:r>
            <a:r>
              <a:rPr lang="sr-Cyrl-RS" sz="1800" dirty="0" smtClean="0"/>
              <a:t>...</a:t>
            </a:r>
            <a:r>
              <a:rPr lang="ru-RU" sz="1800" dirty="0" smtClean="0"/>
              <a:t>] (73) </a:t>
            </a:r>
            <a:endParaRPr lang="en-US" sz="1800" dirty="0" smtClean="0"/>
          </a:p>
          <a:p>
            <a:pPr>
              <a:buNone/>
            </a:pPr>
            <a:r>
              <a:rPr lang="sr-Cyrl-RS" sz="1800" i="1" dirty="0" smtClean="0"/>
              <a:t>	</a:t>
            </a:r>
            <a:r>
              <a:rPr lang="en-US" sz="1800" i="1" dirty="0" smtClean="0"/>
              <a:t>El</a:t>
            </a:r>
            <a:r>
              <a:rPr lang="ru-RU" sz="1800" i="1" dirty="0" smtClean="0"/>
              <a:t>ő</a:t>
            </a:r>
            <a:r>
              <a:rPr lang="en-US" sz="1800" i="1" dirty="0" smtClean="0"/>
              <a:t>sz</a:t>
            </a:r>
            <a:r>
              <a:rPr lang="ru-RU" sz="1800" i="1" dirty="0" smtClean="0"/>
              <a:t>ö</a:t>
            </a:r>
            <a:r>
              <a:rPr lang="en-US" sz="1800" i="1" dirty="0" smtClean="0"/>
              <a:t>r </a:t>
            </a:r>
            <a:r>
              <a:rPr lang="en-US" sz="1800" b="1" i="1" dirty="0" smtClean="0"/>
              <a:t>el</a:t>
            </a:r>
            <a:r>
              <a:rPr lang="ru-RU" sz="1800" b="1" i="1" dirty="0" smtClean="0"/>
              <a:t>á</a:t>
            </a:r>
            <a:r>
              <a:rPr lang="en-US" sz="1800" b="1" i="1" dirty="0" smtClean="0"/>
              <a:t>rult</a:t>
            </a:r>
            <a:r>
              <a:rPr lang="ru-RU" sz="1800" b="1" i="1" dirty="0" smtClean="0"/>
              <a:t>á</a:t>
            </a:r>
            <a:r>
              <a:rPr lang="en-US" sz="1800" b="1" i="1" dirty="0" smtClean="0"/>
              <a:t>k</a:t>
            </a:r>
            <a:r>
              <a:rPr lang="ru-RU" sz="1800" i="1" dirty="0" smtClean="0"/>
              <a:t> é</a:t>
            </a:r>
            <a:r>
              <a:rPr lang="en-US" sz="1800" i="1" dirty="0" smtClean="0"/>
              <a:t>s </a:t>
            </a:r>
            <a:r>
              <a:rPr lang="en-US" sz="1800" b="1" i="1" dirty="0" smtClean="0"/>
              <a:t>levert</a:t>
            </a:r>
            <a:r>
              <a:rPr lang="ru-RU" sz="1800" b="1" i="1" dirty="0" smtClean="0"/>
              <a:t>é</a:t>
            </a:r>
            <a:r>
              <a:rPr lang="en-US" sz="1800" b="1" i="1" dirty="0" smtClean="0"/>
              <a:t>k</a:t>
            </a:r>
            <a:r>
              <a:rPr lang="ru-RU" sz="1800" i="1" dirty="0" smtClean="0"/>
              <a:t>, </a:t>
            </a:r>
            <a:r>
              <a:rPr lang="en-US" sz="1800" i="1" dirty="0" smtClean="0"/>
              <a:t>azt</a:t>
            </a:r>
            <a:r>
              <a:rPr lang="ru-RU" sz="1800" i="1" dirty="0" smtClean="0"/>
              <a:t>á</a:t>
            </a:r>
            <a:r>
              <a:rPr lang="en-US" sz="1800" i="1" dirty="0" smtClean="0"/>
              <a:t>n </a:t>
            </a:r>
            <a:r>
              <a:rPr lang="en-US" sz="1800" b="1" i="1" dirty="0" smtClean="0"/>
              <a:t>becsapt</a:t>
            </a:r>
            <a:r>
              <a:rPr lang="ru-RU" sz="1800" b="1" i="1" dirty="0" smtClean="0"/>
              <a:t>á</a:t>
            </a:r>
            <a:r>
              <a:rPr lang="en-US" sz="1800" b="1" i="1" dirty="0" smtClean="0"/>
              <a:t>k</a:t>
            </a:r>
            <a:r>
              <a:rPr lang="ru-RU" sz="1800" i="1" dirty="0" smtClean="0"/>
              <a:t> é</a:t>
            </a:r>
            <a:r>
              <a:rPr lang="en-US" sz="1800" i="1" dirty="0" smtClean="0"/>
              <a:t>s </a:t>
            </a:r>
            <a:r>
              <a:rPr lang="en-US" sz="1800" b="1" i="1" dirty="0" smtClean="0"/>
              <a:t>megfosztott</a:t>
            </a:r>
            <a:r>
              <a:rPr lang="ru-RU" sz="1800" b="1" i="1" dirty="0" smtClean="0"/>
              <a:t>á</a:t>
            </a:r>
            <a:r>
              <a:rPr lang="en-US" sz="1800" b="1" i="1" dirty="0" smtClean="0"/>
              <a:t>k</a:t>
            </a:r>
            <a:r>
              <a:rPr lang="en-US" sz="1800" i="1" dirty="0" smtClean="0"/>
              <a:t> szabads</a:t>
            </a:r>
            <a:r>
              <a:rPr lang="ru-RU" sz="1800" i="1" dirty="0" smtClean="0"/>
              <a:t>á</a:t>
            </a:r>
            <a:r>
              <a:rPr lang="en-US" sz="1800" i="1" dirty="0" smtClean="0"/>
              <a:t>g</a:t>
            </a:r>
            <a:r>
              <a:rPr lang="ru-RU" sz="1800" i="1" dirty="0" smtClean="0"/>
              <a:t>á</a:t>
            </a:r>
            <a:r>
              <a:rPr lang="en-US" sz="1800" i="1" dirty="0" smtClean="0"/>
              <a:t>t</a:t>
            </a:r>
            <a:r>
              <a:rPr lang="ru-RU" sz="1800" i="1" dirty="0" smtClean="0"/>
              <a:t>ó</a:t>
            </a:r>
            <a:r>
              <a:rPr lang="en-US" sz="1800" i="1" dirty="0" smtClean="0"/>
              <a:t>l</a:t>
            </a:r>
            <a:r>
              <a:rPr lang="ru-RU" sz="1800" i="1" dirty="0" smtClean="0"/>
              <a:t>, </a:t>
            </a:r>
            <a:r>
              <a:rPr lang="en-US" sz="1800" i="1" dirty="0" smtClean="0"/>
              <a:t>mag</a:t>
            </a:r>
            <a:r>
              <a:rPr lang="ru-RU" sz="1800" i="1" dirty="0" smtClean="0"/>
              <a:t>á</a:t>
            </a:r>
            <a:r>
              <a:rPr lang="en-US" sz="1800" i="1" dirty="0" smtClean="0"/>
              <a:t>nyosan</a:t>
            </a:r>
            <a:r>
              <a:rPr lang="ru-RU" sz="1800" i="1" dirty="0" smtClean="0"/>
              <a:t> é</a:t>
            </a:r>
            <a:r>
              <a:rPr lang="en-US" sz="1800" i="1" dirty="0" smtClean="0"/>
              <a:t>s mindenkit</a:t>
            </a:r>
            <a:r>
              <a:rPr lang="ru-RU" sz="1800" i="1" dirty="0" smtClean="0"/>
              <a:t>ő</a:t>
            </a:r>
            <a:r>
              <a:rPr lang="en-US" sz="1800" i="1" dirty="0" smtClean="0"/>
              <a:t>l</a:t>
            </a:r>
            <a:r>
              <a:rPr lang="ru-RU" sz="1800" i="1" dirty="0" smtClean="0"/>
              <a:t>, </a:t>
            </a:r>
            <a:r>
              <a:rPr lang="en-US" sz="1800" i="1" dirty="0" smtClean="0"/>
              <a:t>a bar</a:t>
            </a:r>
            <a:r>
              <a:rPr lang="ru-RU" sz="1800" i="1" dirty="0" smtClean="0"/>
              <a:t>á</a:t>
            </a:r>
            <a:r>
              <a:rPr lang="en-US" sz="1800" i="1" dirty="0" smtClean="0"/>
              <a:t>tait</a:t>
            </a:r>
            <a:r>
              <a:rPr lang="ru-RU" sz="1800" i="1" dirty="0" smtClean="0"/>
              <a:t>ó</a:t>
            </a:r>
            <a:r>
              <a:rPr lang="en-US" sz="1800" i="1" dirty="0" smtClean="0"/>
              <a:t>l is</a:t>
            </a:r>
            <a:r>
              <a:rPr lang="en-US" sz="1800" dirty="0" smtClean="0"/>
              <a:t> </a:t>
            </a:r>
            <a:r>
              <a:rPr lang="en-US" sz="1800" b="1" i="1" dirty="0" smtClean="0"/>
              <a:t>elv</a:t>
            </a:r>
            <a:r>
              <a:rPr lang="ru-RU" sz="1800" b="1" i="1" dirty="0" smtClean="0"/>
              <a:t>á</a:t>
            </a:r>
            <a:r>
              <a:rPr lang="en-US" sz="1800" b="1" i="1" dirty="0" smtClean="0"/>
              <a:t>lasztva</a:t>
            </a:r>
            <a:r>
              <a:rPr lang="en-US" sz="1800" dirty="0" smtClean="0"/>
              <a:t> </a:t>
            </a:r>
            <a:r>
              <a:rPr lang="ru-RU" sz="1800" dirty="0" smtClean="0"/>
              <a:t>[</a:t>
            </a:r>
            <a:r>
              <a:rPr lang="sr-Cyrl-RS" sz="1800" dirty="0" smtClean="0"/>
              <a:t>...</a:t>
            </a:r>
            <a:r>
              <a:rPr lang="ru-RU" sz="1800" dirty="0" smtClean="0"/>
              <a:t>] (82)</a:t>
            </a:r>
            <a:endParaRPr lang="en-US" sz="1800" dirty="0" smtClean="0"/>
          </a:p>
          <a:p>
            <a:pPr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28596" y="-1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643602"/>
          </a:xfrm>
        </p:spPr>
        <p:txBody>
          <a:bodyPr>
            <a:normAutofit fontScale="55000" lnSpcReduction="20000"/>
          </a:bodyPr>
          <a:lstStyle/>
          <a:p>
            <a:endParaRPr lang="sr-Latn-RS" dirty="0" smtClean="0"/>
          </a:p>
          <a:p>
            <a:pPr lvl="0">
              <a:buNone/>
            </a:pPr>
            <a:r>
              <a:rPr lang="sr-Cyrl-RS" sz="3300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sr-Cyrl-RS" sz="3300" i="1" dirty="0" smtClean="0"/>
              <a:t>	</a:t>
            </a:r>
            <a:r>
              <a:rPr lang="en-US" sz="3300" i="1" dirty="0" smtClean="0"/>
              <a:t>И мирни људи</a:t>
            </a:r>
            <a:r>
              <a:rPr lang="en-US" sz="3300" dirty="0" smtClean="0"/>
              <a:t> </a:t>
            </a:r>
            <a:r>
              <a:rPr lang="en-US" sz="3300" b="1" i="1" dirty="0" smtClean="0"/>
              <a:t>се усплахире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 (16)</a:t>
            </a:r>
            <a:r>
              <a:rPr lang="en-US" sz="3300" b="1" dirty="0" smtClean="0"/>
              <a:t> </a:t>
            </a:r>
            <a:endParaRPr lang="en-US" sz="3300" dirty="0" smtClean="0"/>
          </a:p>
          <a:p>
            <a:pPr>
              <a:buNone/>
            </a:pPr>
            <a:r>
              <a:rPr lang="sr-Cyrl-RS" sz="3300" i="1" dirty="0" smtClean="0"/>
              <a:t>	</a:t>
            </a:r>
            <a:r>
              <a:rPr lang="en-US" sz="3300" i="1" dirty="0" smtClean="0"/>
              <a:t>Még a békés embereket is</a:t>
            </a:r>
            <a:r>
              <a:rPr lang="en-US" sz="3300" dirty="0" smtClean="0"/>
              <a:t> </a:t>
            </a:r>
            <a:r>
              <a:rPr lang="en-US" sz="3300" b="1" i="1" dirty="0" smtClean="0"/>
              <a:t>felzaklatja</a:t>
            </a:r>
            <a:r>
              <a:rPr lang="en-US" sz="3300" dirty="0" smtClean="0"/>
              <a:t> (24)</a:t>
            </a:r>
          </a:p>
          <a:p>
            <a:pPr lvl="0">
              <a:buNone/>
            </a:pPr>
            <a:r>
              <a:rPr lang="sr-Cyrl-RS" sz="33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r-Cyrl-RS" sz="3300" dirty="0" smtClean="0"/>
              <a:t>.</a:t>
            </a:r>
            <a:r>
              <a:rPr lang="sr-Cyrl-RS" sz="3300" b="1" i="1" dirty="0" smtClean="0"/>
              <a:t>	</a:t>
            </a:r>
            <a:r>
              <a:rPr lang="en-US" sz="3300" b="1" i="1" dirty="0" smtClean="0"/>
              <a:t>Узнемире се</a:t>
            </a:r>
            <a:r>
              <a:rPr lang="en-US" sz="3300" dirty="0" smtClean="0"/>
              <a:t> </a:t>
            </a:r>
            <a:r>
              <a:rPr lang="en-US" sz="3300" i="1" dirty="0" smtClean="0"/>
              <a:t>и пси и мачке</a:t>
            </a:r>
            <a:r>
              <a:rPr lang="en-US" sz="3300" dirty="0" smtClean="0"/>
              <a:t>. (17) </a:t>
            </a:r>
          </a:p>
          <a:p>
            <a:pPr>
              <a:buNone/>
            </a:pPr>
            <a:r>
              <a:rPr lang="sr-Cyrl-RS" sz="3300" i="1" dirty="0" smtClean="0"/>
              <a:t>	</a:t>
            </a:r>
            <a:r>
              <a:rPr lang="en-US" sz="3300" i="1" dirty="0" smtClean="0"/>
              <a:t>A kutyák és a macskák is</a:t>
            </a:r>
            <a:r>
              <a:rPr lang="en-US" sz="3300" dirty="0" smtClean="0"/>
              <a:t> </a:t>
            </a:r>
            <a:r>
              <a:rPr lang="en-US" sz="3300" b="1" i="1" dirty="0" smtClean="0"/>
              <a:t>nyugtalanná válnak</a:t>
            </a:r>
            <a:r>
              <a:rPr lang="sr-Cyrl-RS" sz="3300" dirty="0" smtClean="0"/>
              <a:t>.</a:t>
            </a:r>
            <a:r>
              <a:rPr lang="en-US" sz="3300" dirty="0" smtClean="0"/>
              <a:t> (24) </a:t>
            </a:r>
          </a:p>
          <a:p>
            <a:pPr lvl="0">
              <a:buNone/>
            </a:pPr>
            <a:r>
              <a:rPr lang="sr-Cyrl-RS" sz="3300" dirty="0" smtClean="0">
                <a:latin typeface="Times New Roman" pitchFamily="18" charset="0"/>
                <a:cs typeface="Times New Roman" pitchFamily="18" charset="0"/>
              </a:rPr>
              <a:t>9. 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ru-RU" sz="3300" i="1" dirty="0" smtClean="0"/>
              <a:t>ово није место ни тренутак да се све то расправи и</a:t>
            </a:r>
            <a:r>
              <a:rPr lang="ru-RU" sz="3300" dirty="0" smtClean="0"/>
              <a:t> </a:t>
            </a:r>
            <a:r>
              <a:rPr lang="ru-RU" sz="3300" b="1" i="1" dirty="0" smtClean="0"/>
              <a:t>истера на</a:t>
            </a:r>
            <a:r>
              <a:rPr lang="ru-RU" sz="3300" dirty="0" smtClean="0"/>
              <a:t> </a:t>
            </a:r>
            <a:r>
              <a:rPr lang="ru-RU" sz="3300" b="1" i="1" dirty="0" smtClean="0"/>
              <a:t>чистину</a:t>
            </a:r>
            <a:r>
              <a:rPr lang="ru-RU" sz="3300" dirty="0" smtClean="0"/>
              <a:t> (74) </a:t>
            </a:r>
            <a:endParaRPr lang="en-US" sz="3300" dirty="0" smtClean="0"/>
          </a:p>
          <a:p>
            <a:pPr>
              <a:buNone/>
            </a:pPr>
            <a:r>
              <a:rPr lang="sr-Cyrl-RS" sz="3300" dirty="0" smtClean="0"/>
              <a:t>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i="1" dirty="0" smtClean="0"/>
              <a:t>hogy sem a hely</a:t>
            </a:r>
            <a:r>
              <a:rPr lang="sr-Cyrl-RS" sz="3300" i="1" dirty="0" smtClean="0"/>
              <a:t>, </a:t>
            </a:r>
            <a:r>
              <a:rPr lang="en-US" sz="3300" i="1" dirty="0" smtClean="0"/>
              <a:t>sem a pillanat nem alkalmas arra</a:t>
            </a:r>
            <a:r>
              <a:rPr lang="sr-Cyrl-RS" sz="3300" i="1" dirty="0" smtClean="0"/>
              <a:t>, </a:t>
            </a:r>
            <a:r>
              <a:rPr lang="en-US" sz="3300" i="1" dirty="0" smtClean="0"/>
              <a:t>hogy mindezt most megvitass</a:t>
            </a:r>
            <a:r>
              <a:rPr lang="sr-Cyrl-RS" sz="3300" i="1" dirty="0" smtClean="0"/>
              <a:t>á</a:t>
            </a:r>
            <a:r>
              <a:rPr lang="en-US" sz="3300" i="1" dirty="0" smtClean="0"/>
              <a:t>k</a:t>
            </a:r>
            <a:r>
              <a:rPr lang="sr-Cyrl-RS" sz="3300" i="1" dirty="0" smtClean="0"/>
              <a:t> é</a:t>
            </a:r>
            <a:r>
              <a:rPr lang="en-US" sz="3300" i="1" dirty="0" smtClean="0"/>
              <a:t>s</a:t>
            </a:r>
            <a:r>
              <a:rPr lang="en-US" sz="3300" dirty="0" smtClean="0"/>
              <a:t> </a:t>
            </a:r>
            <a:r>
              <a:rPr lang="en-US" sz="3300" b="1" i="1" dirty="0" smtClean="0"/>
              <a:t>tiszt</a:t>
            </a:r>
            <a:r>
              <a:rPr lang="sr-Cyrl-RS" sz="3300" b="1" i="1" dirty="0" smtClean="0"/>
              <a:t>á</a:t>
            </a:r>
            <a:r>
              <a:rPr lang="en-US" sz="3300" b="1" i="1" dirty="0" smtClean="0"/>
              <a:t>zz</a:t>
            </a:r>
            <a:r>
              <a:rPr lang="sr-Cyrl-RS" sz="3300" b="1" i="1" dirty="0" smtClean="0"/>
              <a:t>á</a:t>
            </a:r>
            <a:r>
              <a:rPr lang="en-US" sz="3300" b="1" i="1" dirty="0" smtClean="0"/>
              <a:t>k</a:t>
            </a:r>
            <a:r>
              <a:rPr lang="sr-Cyrl-RS" sz="3300" dirty="0" smtClean="0"/>
              <a:t>. </a:t>
            </a:r>
            <a:r>
              <a:rPr lang="ru-RU" sz="3300" dirty="0" smtClean="0"/>
              <a:t>(83)</a:t>
            </a:r>
            <a:endParaRPr lang="en-US" sz="3300" dirty="0" smtClean="0"/>
          </a:p>
          <a:p>
            <a:pPr lvl="0">
              <a:buNone/>
            </a:pPr>
            <a:r>
              <a:rPr lang="sr-Cyrl-RS" sz="33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</a:t>
            </a:r>
            <a:r>
              <a:rPr lang="ru-RU" sz="3300" i="1" dirty="0" smtClean="0"/>
              <a:t> брзо се </a:t>
            </a:r>
            <a:r>
              <a:rPr lang="ru-RU" sz="3300" b="1" i="1" dirty="0" smtClean="0"/>
              <a:t>повезивали</a:t>
            </a:r>
            <a:r>
              <a:rPr lang="ru-RU" sz="3300" i="1" dirty="0" smtClean="0"/>
              <a:t> с њим и лако му се поверавали</a:t>
            </a:r>
            <a:r>
              <a:rPr lang="ru-RU" sz="3300" dirty="0" smtClean="0"/>
              <a:t>. (74) </a:t>
            </a:r>
            <a:endParaRPr lang="en-US" sz="3300" dirty="0" smtClean="0"/>
          </a:p>
          <a:p>
            <a:pPr>
              <a:buNone/>
            </a:pPr>
            <a:r>
              <a:rPr lang="sr-Cyrl-RS" sz="3300" dirty="0" smtClean="0"/>
              <a:t>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i="1" dirty="0" smtClean="0"/>
              <a:t>gyorsan </a:t>
            </a:r>
            <a:r>
              <a:rPr lang="en-US" sz="3300" b="1" i="1" dirty="0" smtClean="0"/>
              <a:t>kapcsolatot tal</a:t>
            </a:r>
            <a:r>
              <a:rPr lang="ru-RU" sz="3300" b="1" i="1" dirty="0" smtClean="0"/>
              <a:t>á</a:t>
            </a:r>
            <a:r>
              <a:rPr lang="en-US" sz="3300" b="1" i="1" dirty="0" smtClean="0"/>
              <a:t>ltak</a:t>
            </a:r>
            <a:r>
              <a:rPr lang="en-US" sz="3300" i="1" dirty="0" smtClean="0"/>
              <a:t> vele</a:t>
            </a:r>
            <a:r>
              <a:rPr lang="ru-RU" sz="3300" i="1" dirty="0" smtClean="0"/>
              <a:t>, é</a:t>
            </a:r>
            <a:r>
              <a:rPr lang="en-US" sz="3300" i="1" dirty="0" smtClean="0"/>
              <a:t>s gyakran teregett</a:t>
            </a:r>
            <a:r>
              <a:rPr lang="ru-RU" sz="3300" i="1" dirty="0" smtClean="0"/>
              <a:t>é</a:t>
            </a:r>
            <a:r>
              <a:rPr lang="en-US" sz="3300" i="1" dirty="0" smtClean="0"/>
              <a:t>k el</a:t>
            </a:r>
            <a:r>
              <a:rPr lang="ru-RU" sz="3300" i="1" dirty="0" smtClean="0"/>
              <a:t>é</a:t>
            </a:r>
            <a:r>
              <a:rPr lang="en-US" sz="3300" i="1" dirty="0" smtClean="0"/>
              <a:t>be a lelk</a:t>
            </a:r>
            <a:r>
              <a:rPr lang="ru-RU" sz="3300" i="1" dirty="0" smtClean="0"/>
              <a:t>ü</a:t>
            </a:r>
            <a:r>
              <a:rPr lang="en-US" sz="3300" i="1" dirty="0" smtClean="0"/>
              <a:t>ket</a:t>
            </a:r>
            <a:r>
              <a:rPr lang="ru-RU" sz="3300" i="1" dirty="0" smtClean="0"/>
              <a:t>. </a:t>
            </a:r>
            <a:r>
              <a:rPr lang="ru-RU" sz="3300" dirty="0" smtClean="0"/>
              <a:t>(83)</a:t>
            </a:r>
            <a:r>
              <a:rPr lang="en-US" sz="3300" dirty="0" smtClean="0"/>
              <a:t> </a:t>
            </a:r>
            <a:endParaRPr lang="sr-Latn-RS" sz="3300" dirty="0" smtClean="0"/>
          </a:p>
          <a:p>
            <a:pPr algn="ctr">
              <a:buNone/>
            </a:pPr>
            <a:r>
              <a:rPr lang="sr-Cyrl-RS" sz="4000" dirty="0" smtClean="0"/>
              <a:t>Актив – пасив</a:t>
            </a:r>
            <a:endParaRPr lang="sr-Cyrl-RS" sz="4000" dirty="0" smtClean="0"/>
          </a:p>
          <a:p>
            <a:pPr>
              <a:buNone/>
            </a:pPr>
            <a:r>
              <a:rPr lang="ru-RU" sz="3300" i="1" dirty="0" smtClean="0"/>
              <a:t>Већ трећег дана </a:t>
            </a:r>
            <a:r>
              <a:rPr lang="ru-RU" sz="3300" b="1" i="1" dirty="0" smtClean="0"/>
              <a:t>била је испричана</a:t>
            </a:r>
            <a:r>
              <a:rPr lang="ru-RU" sz="3300" i="1" dirty="0" smtClean="0"/>
              <a:t> цела историја</a:t>
            </a:r>
            <a:r>
              <a:rPr lang="ru-RU" sz="3300" dirty="0" smtClean="0"/>
              <a:t> [</a:t>
            </a:r>
            <a:r>
              <a:rPr lang="sr-Cyrl-RS" sz="3300" dirty="0" smtClean="0"/>
              <a:t>...</a:t>
            </a:r>
            <a:r>
              <a:rPr lang="ru-RU" sz="3300" dirty="0" smtClean="0"/>
              <a:t>] </a:t>
            </a:r>
            <a:r>
              <a:rPr lang="es-CL" sz="3300" dirty="0" smtClean="0"/>
              <a:t>(75) </a:t>
            </a:r>
            <a:endParaRPr lang="en-US" sz="3300" dirty="0" smtClean="0"/>
          </a:p>
          <a:p>
            <a:pPr>
              <a:buNone/>
            </a:pPr>
            <a:r>
              <a:rPr lang="es-CL" sz="3300" i="1" dirty="0" smtClean="0"/>
              <a:t>Már harmadnapra végig </a:t>
            </a:r>
            <a:r>
              <a:rPr lang="es-CL" sz="3300" b="1" i="1" dirty="0" smtClean="0"/>
              <a:t>elmondta</a:t>
            </a:r>
            <a:r>
              <a:rPr lang="es-CL" sz="3300" i="1" dirty="0" smtClean="0"/>
              <a:t> az egész históriát</a:t>
            </a:r>
            <a:r>
              <a:rPr lang="es-CL" sz="3300" dirty="0" smtClean="0"/>
              <a:t> [</a:t>
            </a:r>
            <a:r>
              <a:rPr lang="sr-Cyrl-RS" sz="3300" dirty="0" smtClean="0"/>
              <a:t>...</a:t>
            </a:r>
            <a:r>
              <a:rPr lang="es-CL" sz="3300" dirty="0" smtClean="0"/>
              <a:t>]  (75)</a:t>
            </a:r>
            <a:endParaRPr lang="en-US" sz="3300" dirty="0" smtClean="0"/>
          </a:p>
          <a:p>
            <a:pPr>
              <a:buNone/>
            </a:pPr>
            <a:r>
              <a:rPr lang="sr-Latn-RS" sz="3300" b="1" i="1" dirty="0" smtClean="0"/>
              <a:t>		</a:t>
            </a:r>
            <a:r>
              <a:rPr lang="en-US" sz="3300" b="1" i="1" dirty="0" smtClean="0"/>
              <a:t>Речено</a:t>
            </a:r>
            <a:r>
              <a:rPr lang="en-US" sz="3300" dirty="0" smtClean="0"/>
              <a:t> </a:t>
            </a:r>
            <a:r>
              <a:rPr lang="en-US" sz="3300" b="1" i="1" dirty="0" smtClean="0"/>
              <a:t>је</a:t>
            </a:r>
            <a:r>
              <a:rPr lang="en-US" sz="3300" dirty="0" smtClean="0"/>
              <a:t> </a:t>
            </a:r>
            <a:r>
              <a:rPr lang="en-US" sz="3300" i="1" dirty="0" smtClean="0"/>
              <a:t>напред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 (94) </a:t>
            </a:r>
          </a:p>
          <a:p>
            <a:pPr>
              <a:buNone/>
            </a:pPr>
            <a:r>
              <a:rPr lang="sr-Latn-RS" sz="3300" i="1" dirty="0" smtClean="0"/>
              <a:t>		</a:t>
            </a:r>
            <a:r>
              <a:rPr lang="en-US" sz="3300" i="1" dirty="0" smtClean="0"/>
              <a:t>Előbb már</a:t>
            </a:r>
            <a:r>
              <a:rPr lang="en-US" sz="3300" dirty="0" smtClean="0"/>
              <a:t> </a:t>
            </a:r>
            <a:r>
              <a:rPr lang="en-US" sz="3300" b="1" i="1" dirty="0" smtClean="0"/>
              <a:t>megmondottuk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  (102)</a:t>
            </a:r>
          </a:p>
          <a:p>
            <a:pPr>
              <a:buNone/>
            </a:pP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sr-Cyrl-RS" sz="3300" i="1" dirty="0" smtClean="0"/>
              <a:t>да </a:t>
            </a:r>
            <a:r>
              <a:rPr lang="en-US" sz="3300" i="1" dirty="0" smtClean="0"/>
              <a:t>буде што јасније обележен и што боље </a:t>
            </a:r>
            <a:r>
              <a:rPr lang="en-US" sz="3300" b="1" i="1" dirty="0" smtClean="0"/>
              <a:t>одвојен</a:t>
            </a:r>
            <a:r>
              <a:rPr lang="en-US" sz="3300" i="1" dirty="0" smtClean="0"/>
              <a:t> од света реда и закона</a:t>
            </a:r>
            <a:r>
              <a:rPr lang="en-US" sz="3300" dirty="0" smtClean="0"/>
              <a:t> (18) </a:t>
            </a:r>
          </a:p>
          <a:p>
            <a:pPr>
              <a:buNone/>
            </a:pP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i="1" dirty="0" smtClean="0"/>
              <a:t>a bűn és törvénytelenség világa teljes egészében minél határozottabb jegyekkel </a:t>
            </a:r>
            <a:r>
              <a:rPr lang="en-US" sz="3300" b="1" i="1" dirty="0" smtClean="0"/>
              <a:t>váljék el</a:t>
            </a:r>
            <a:r>
              <a:rPr lang="en-US" sz="3300" i="1" dirty="0" smtClean="0"/>
              <a:t> a rend és törvény világától</a:t>
            </a:r>
            <a:r>
              <a:rPr lang="en-US" sz="3300" dirty="0" smtClean="0"/>
              <a:t>. (25)</a:t>
            </a:r>
            <a:endParaRPr lang="sr-Cyrl-RS" sz="3300" dirty="0" smtClean="0"/>
          </a:p>
          <a:p>
            <a:pPr>
              <a:buNone/>
            </a:pPr>
            <a:endParaRPr lang="sr-Latn-R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85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64360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sr-Cyrl-RS" dirty="0" smtClean="0"/>
          </a:p>
          <a:p>
            <a:pPr algn="ctr">
              <a:buNone/>
            </a:pPr>
            <a:r>
              <a:rPr lang="sr-Cyrl-RS" sz="3100" dirty="0" smtClean="0"/>
              <a:t>Промена структуре реченице</a:t>
            </a:r>
          </a:p>
          <a:p>
            <a:pPr>
              <a:buNone/>
            </a:pPr>
            <a:endParaRPr lang="sr-Latn-RS" i="1" dirty="0" smtClean="0"/>
          </a:p>
          <a:p>
            <a:pPr>
              <a:buNone/>
            </a:pPr>
            <a:r>
              <a:rPr lang="en-US" i="1" dirty="0" smtClean="0"/>
              <a:t>Он </a:t>
            </a:r>
            <a:r>
              <a:rPr lang="en-US" i="1" dirty="0" smtClean="0"/>
              <a:t>га је слушао расејано</a:t>
            </a:r>
            <a:r>
              <a:rPr lang="en-US" b="1" i="1" dirty="0" smtClean="0">
                <a:solidFill>
                  <a:srgbClr val="FF0000"/>
                </a:solidFill>
              </a:rPr>
              <a:t>.</a:t>
            </a:r>
            <a:r>
              <a:rPr lang="en-US" i="1" dirty="0" smtClean="0"/>
              <a:t> А при том је мислио на </a:t>
            </a:r>
            <a:r>
              <a:rPr lang="en-US" i="1" dirty="0" smtClean="0"/>
              <a:t>одсутног</a:t>
            </a:r>
            <a:r>
              <a:rPr lang="sr-Latn-RS" i="1" dirty="0" smtClean="0"/>
              <a:t> </a:t>
            </a:r>
            <a:r>
              <a:rPr lang="en-US" i="1" dirty="0" smtClean="0"/>
              <a:t>Ћамила</a:t>
            </a:r>
            <a:r>
              <a:rPr lang="en-US" dirty="0" smtClean="0"/>
              <a:t>. (77)</a:t>
            </a:r>
          </a:p>
          <a:p>
            <a:pPr>
              <a:buNone/>
            </a:pPr>
            <a:r>
              <a:rPr lang="en-US" i="1" dirty="0" smtClean="0"/>
              <a:t>Petar atya szórakozottan hallgatta</a:t>
            </a:r>
            <a:r>
              <a:rPr lang="en-US" i="1" dirty="0" smtClean="0">
                <a:solidFill>
                  <a:srgbClr val="FF0000"/>
                </a:solidFill>
              </a:rPr>
              <a:t>,</a:t>
            </a:r>
            <a:r>
              <a:rPr lang="en-US" i="1" dirty="0" smtClean="0"/>
              <a:t> s közben a távollevő </a:t>
            </a:r>
            <a:r>
              <a:rPr lang="en-US" i="1" dirty="0" smtClean="0"/>
              <a:t>Kamilra</a:t>
            </a:r>
            <a:r>
              <a:rPr lang="sr-Latn-RS" i="1" dirty="0" smtClean="0"/>
              <a:t> </a:t>
            </a:r>
            <a:r>
              <a:rPr lang="en-US" i="1" dirty="0" smtClean="0"/>
              <a:t>gondolt</a:t>
            </a:r>
            <a:r>
              <a:rPr lang="en-US" dirty="0" smtClean="0"/>
              <a:t>. (86)</a:t>
            </a:r>
          </a:p>
          <a:p>
            <a:pPr>
              <a:buNone/>
            </a:pPr>
            <a:endParaRPr lang="sr-Latn-RS" i="1" dirty="0" smtClean="0"/>
          </a:p>
          <a:p>
            <a:pPr>
              <a:buNone/>
            </a:pPr>
            <a:r>
              <a:rPr lang="en-US" i="1" dirty="0" smtClean="0"/>
              <a:t>На </a:t>
            </a:r>
            <a:r>
              <a:rPr lang="en-US" i="1" dirty="0" smtClean="0"/>
              <a:t>својим шетњама по авлији он тако редовно набаса </a:t>
            </a:r>
            <a:r>
              <a:rPr lang="en-US" i="1" dirty="0" smtClean="0"/>
              <a:t>на</a:t>
            </a:r>
            <a:r>
              <a:rPr lang="sr-Latn-RS" i="1" dirty="0" smtClean="0"/>
              <a:t> </a:t>
            </a:r>
            <a:r>
              <a:rPr lang="en-US" i="1" dirty="0" smtClean="0"/>
              <a:t>Хаима </a:t>
            </a:r>
            <a:r>
              <a:rPr lang="en-US" i="1" dirty="0" smtClean="0"/>
              <a:t>који</a:t>
            </a:r>
            <a:r>
              <a:rPr lang="en-US" b="1" i="1" dirty="0" smtClean="0">
                <a:solidFill>
                  <a:srgbClr val="FF0000"/>
                </a:solidFill>
              </a:rPr>
              <a:t>,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гоњен</a:t>
            </a:r>
            <a:endParaRPr lang="sr-Latn-RS" i="1" dirty="0" smtClean="0"/>
          </a:p>
          <a:p>
            <a:pPr>
              <a:buNone/>
            </a:pPr>
            <a:r>
              <a:rPr lang="en-US" i="1" dirty="0" smtClean="0"/>
              <a:t>немиром </a:t>
            </a:r>
            <a:r>
              <a:rPr lang="en-US" i="1" dirty="0" smtClean="0"/>
              <a:t>и сав устрептао, </a:t>
            </a:r>
            <a:r>
              <a:rPr lang="en-US" i="1" dirty="0" smtClean="0"/>
              <a:t>непрестаномења </a:t>
            </a:r>
            <a:r>
              <a:rPr lang="en-US" i="1" dirty="0" smtClean="0"/>
              <a:t>место</a:t>
            </a:r>
            <a:r>
              <a:rPr lang="en-US" dirty="0" smtClean="0"/>
              <a:t>. (92) </a:t>
            </a:r>
          </a:p>
          <a:p>
            <a:pPr>
              <a:buNone/>
            </a:pPr>
            <a:r>
              <a:rPr lang="en-US" i="1" dirty="0" smtClean="0"/>
              <a:t>Mialatt </a:t>
            </a:r>
            <a:r>
              <a:rPr lang="en-US" i="1" dirty="0" smtClean="0"/>
              <a:t>az udvaron sétálgatott, a szerzetes rendszerint így ütközött </a:t>
            </a:r>
            <a:r>
              <a:rPr lang="en-US" i="1" dirty="0" smtClean="0"/>
              <a:t>bele</a:t>
            </a:r>
            <a:r>
              <a:rPr lang="sr-Latn-RS" i="1" dirty="0" smtClean="0"/>
              <a:t> </a:t>
            </a:r>
            <a:r>
              <a:rPr lang="en-US" i="1" dirty="0" smtClean="0"/>
              <a:t>Haimba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  <a:endParaRPr lang="sr-Latn-RS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i="1" dirty="0" smtClean="0"/>
              <a:t>Nyugtalanságtól </a:t>
            </a:r>
            <a:r>
              <a:rPr lang="en-US" i="1" dirty="0" smtClean="0"/>
              <a:t>űzve, egész belsejében remegve, Haim </a:t>
            </a:r>
            <a:r>
              <a:rPr lang="en-US" i="1" dirty="0" smtClean="0"/>
              <a:t>állandóan</a:t>
            </a:r>
            <a:r>
              <a:rPr lang="sr-Latn-RS" i="1" dirty="0" smtClean="0"/>
              <a:t> </a:t>
            </a:r>
            <a:r>
              <a:rPr lang="en-US" i="1" dirty="0" smtClean="0"/>
              <a:t>helyet</a:t>
            </a:r>
            <a:endParaRPr lang="sr-Latn-RS" i="1" dirty="0" smtClean="0"/>
          </a:p>
          <a:p>
            <a:pPr>
              <a:buNone/>
            </a:pPr>
            <a:r>
              <a:rPr lang="en-US" i="1" dirty="0" smtClean="0"/>
              <a:t>változtatott</a:t>
            </a:r>
            <a:r>
              <a:rPr lang="en-US" dirty="0" smtClean="0"/>
              <a:t>. (100)</a:t>
            </a:r>
          </a:p>
          <a:p>
            <a:pPr algn="ctr">
              <a:buNone/>
            </a:pPr>
            <a:endParaRPr lang="sr-Latn-RS" dirty="0" smtClean="0"/>
          </a:p>
          <a:p>
            <a:pPr algn="ctr">
              <a:buNone/>
            </a:pPr>
            <a:r>
              <a:rPr lang="sr-Cyrl-RS" sz="3100" dirty="0" smtClean="0"/>
              <a:t>Антонимијско превођење</a:t>
            </a:r>
          </a:p>
          <a:p>
            <a:pPr>
              <a:buNone/>
            </a:pPr>
            <a:endParaRPr lang="sr-Latn-RS" i="1" dirty="0" smtClean="0"/>
          </a:p>
          <a:p>
            <a:pPr>
              <a:buNone/>
            </a:pPr>
            <a:r>
              <a:rPr lang="en-US" i="1" dirty="0" smtClean="0"/>
              <a:t>Због </a:t>
            </a:r>
            <a:r>
              <a:rPr lang="en-US" i="1" dirty="0" smtClean="0"/>
              <a:t>свега тога Авлија брзо а неосетно савије човека и потчини </a:t>
            </a:r>
            <a:r>
              <a:rPr lang="en-US" i="1" dirty="0" smtClean="0"/>
              <a:t>га</a:t>
            </a:r>
            <a:endParaRPr lang="sr-Latn-RS" i="1" dirty="0" smtClean="0"/>
          </a:p>
          <a:p>
            <a:pPr>
              <a:buNone/>
            </a:pPr>
            <a:r>
              <a:rPr lang="en-US" i="1" dirty="0" smtClean="0"/>
              <a:t>себи</a:t>
            </a:r>
            <a:r>
              <a:rPr lang="en-US" i="1" dirty="0" smtClean="0"/>
              <a:t>, тако да стане да</a:t>
            </a:r>
            <a:r>
              <a:rPr lang="en-US" dirty="0" smtClean="0"/>
              <a:t> </a:t>
            </a:r>
            <a:r>
              <a:rPr lang="en-US" b="1" i="1" dirty="0" smtClean="0"/>
              <a:t>се губи.</a:t>
            </a:r>
            <a:r>
              <a:rPr lang="en-US" dirty="0" smtClean="0"/>
              <a:t> (16)</a:t>
            </a:r>
          </a:p>
          <a:p>
            <a:pPr>
              <a:buNone/>
            </a:pPr>
            <a:r>
              <a:rPr lang="en-US" i="1" dirty="0" smtClean="0"/>
              <a:t>Mindezeknél fogva az Elátkozott udvar gyorsan és észrevétlenül </a:t>
            </a:r>
            <a:r>
              <a:rPr lang="en-US" i="1" dirty="0" smtClean="0"/>
              <a:t>megtöri</a:t>
            </a:r>
            <a:endParaRPr lang="sr-Latn-RS" i="1" dirty="0" smtClean="0"/>
          </a:p>
          <a:p>
            <a:pPr>
              <a:buNone/>
            </a:pPr>
            <a:r>
              <a:rPr lang="en-US" i="1" dirty="0" smtClean="0"/>
              <a:t>az </a:t>
            </a:r>
            <a:r>
              <a:rPr lang="en-US" i="1" dirty="0" smtClean="0"/>
              <a:t>embert, hatalmába keríti, úgyhogy az már</a:t>
            </a:r>
            <a:r>
              <a:rPr lang="en-US" dirty="0" smtClean="0"/>
              <a:t> </a:t>
            </a:r>
            <a:r>
              <a:rPr lang="en-US" b="1" i="1" dirty="0" smtClean="0"/>
              <a:t>nem is talál magára</a:t>
            </a:r>
            <a:r>
              <a:rPr lang="en-US" dirty="0" smtClean="0"/>
              <a:t>. (23) </a:t>
            </a:r>
          </a:p>
          <a:p>
            <a:pPr>
              <a:buNone/>
            </a:pPr>
            <a:r>
              <a:rPr lang="sr-Latn-RS" dirty="0" smtClean="0"/>
              <a:t> 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pPr algn="ctr"/>
            <a:r>
              <a:rPr lang="sr-Cyrl-RS" sz="2800" dirty="0" smtClean="0"/>
              <a:t>Додавање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sr-Cyrl-RS" dirty="0" smtClean="0"/>
              <a:t>1. </a:t>
            </a:r>
            <a:r>
              <a:rPr lang="en-US" i="1" dirty="0" smtClean="0"/>
              <a:t>Тако човек </a:t>
            </a:r>
            <a:r>
              <a:rPr lang="en-US" b="1" i="1" dirty="0" smtClean="0"/>
              <a:t>странац</a:t>
            </a:r>
            <a:r>
              <a:rPr lang="en-US" i="1" dirty="0" smtClean="0"/>
              <a:t> има стално осећање да је негде на неком ђаволском </a:t>
            </a:r>
            <a:r>
              <a:rPr lang="en-US" i="1" dirty="0" smtClean="0"/>
              <a:t>острву, изван свега што је дотада значило за њега живот, а без наде да ће </a:t>
            </a:r>
            <a:r>
              <a:rPr lang="en-US" b="1" i="1" dirty="0" smtClean="0"/>
              <a:t>га</a:t>
            </a:r>
            <a:r>
              <a:rPr lang="en-US" i="1" dirty="0" smtClean="0"/>
              <a:t> скоро угледати</a:t>
            </a:r>
            <a:r>
              <a:rPr lang="en-US" dirty="0" smtClean="0"/>
              <a:t>. (</a:t>
            </a:r>
            <a:r>
              <a:rPr lang="en-US" dirty="0" smtClean="0"/>
              <a:t>15)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en-US" i="1" dirty="0" smtClean="0"/>
              <a:t>Így </a:t>
            </a:r>
            <a:r>
              <a:rPr lang="en-US" i="1" dirty="0" smtClean="0"/>
              <a:t>a </a:t>
            </a:r>
            <a:r>
              <a:rPr lang="en-US" b="1" i="1" dirty="0" smtClean="0"/>
              <a:t>messziről idevetődött embernek</a:t>
            </a:r>
            <a:r>
              <a:rPr lang="en-US" i="1" dirty="0" smtClean="0"/>
              <a:t> állandóan az az érzése, hogy </a:t>
            </a:r>
            <a:r>
              <a:rPr lang="en-US" b="1" i="1" dirty="0" smtClean="0"/>
              <a:t>isten tudja</a:t>
            </a:r>
            <a:r>
              <a:rPr lang="en-US" i="1" dirty="0" smtClean="0"/>
              <a:t>, hol van, valami ördögi </a:t>
            </a:r>
            <a:r>
              <a:rPr lang="en-US" i="1" dirty="0" smtClean="0"/>
              <a:t>szigeten, </a:t>
            </a:r>
            <a:r>
              <a:rPr lang="en-US" i="1" dirty="0" smtClean="0"/>
              <a:t>kívül mindazon, ami eddig néki az életet jelentette, s annak reménye nélkül, hogy </a:t>
            </a:r>
            <a:r>
              <a:rPr lang="en-US" b="1" i="1" dirty="0" smtClean="0"/>
              <a:t>ezt az életet</a:t>
            </a:r>
            <a:r>
              <a:rPr lang="en-US" i="1" dirty="0" smtClean="0"/>
              <a:t> hamarosan megláthatja.</a:t>
            </a:r>
            <a:r>
              <a:rPr lang="en-US" dirty="0" smtClean="0"/>
              <a:t> (23)</a:t>
            </a:r>
          </a:p>
          <a:p>
            <a:pPr lvl="0">
              <a:buNone/>
            </a:pPr>
            <a:r>
              <a:rPr lang="sr-Cyrl-RS" dirty="0" smtClean="0"/>
              <a:t>2. </a:t>
            </a:r>
            <a:r>
              <a:rPr lang="en-US" i="1" dirty="0" smtClean="0"/>
              <a:t>Он је и својим изгледом и свима својим особинама </a:t>
            </a:r>
            <a:r>
              <a:rPr lang="en-US" b="1" i="1" dirty="0" smtClean="0"/>
              <a:t>њено</a:t>
            </a:r>
            <a:r>
              <a:rPr lang="en-US" i="1" dirty="0" smtClean="0"/>
              <a:t> оличење.</a:t>
            </a:r>
            <a:r>
              <a:rPr lang="en-US" dirty="0" smtClean="0"/>
              <a:t> (18) 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en-US" i="1" dirty="0" smtClean="0"/>
              <a:t>Az </a:t>
            </a:r>
            <a:r>
              <a:rPr lang="en-US" i="1" dirty="0" smtClean="0"/>
              <a:t>igazgató nemcsak külsejével, hanem minden tulajdonságával </a:t>
            </a:r>
            <a:r>
              <a:rPr lang="en-US" b="1" i="1" dirty="0" smtClean="0"/>
              <a:t>ennek az intézménynek</a:t>
            </a:r>
            <a:r>
              <a:rPr lang="en-US" i="1" dirty="0" smtClean="0"/>
              <a:t> a megszemélyesítője</a:t>
            </a:r>
            <a:r>
              <a:rPr lang="en-US" dirty="0" smtClean="0"/>
              <a:t>. (25)</a:t>
            </a:r>
          </a:p>
          <a:p>
            <a:pPr>
              <a:buNone/>
            </a:pPr>
            <a:r>
              <a:rPr lang="sr-Cyrl-RS" b="1" i="1" dirty="0" smtClean="0"/>
              <a:t>	</a:t>
            </a:r>
            <a:r>
              <a:rPr lang="en-US" b="1" i="1" dirty="0" smtClean="0"/>
              <a:t>Он</a:t>
            </a:r>
            <a:r>
              <a:rPr lang="en-US" dirty="0" smtClean="0"/>
              <a:t> </a:t>
            </a:r>
            <a:r>
              <a:rPr lang="en-US" i="1" dirty="0" smtClean="0"/>
              <a:t>је део њиховог проклетства</a:t>
            </a:r>
            <a:r>
              <a:rPr lang="en-US" dirty="0" smtClean="0"/>
              <a:t>.(27)</a:t>
            </a:r>
          </a:p>
          <a:p>
            <a:pPr>
              <a:buNone/>
            </a:pPr>
            <a:r>
              <a:rPr lang="sr-Cyrl-RS" b="1" dirty="0" smtClean="0"/>
              <a:t>	</a:t>
            </a:r>
            <a:r>
              <a:rPr lang="en-US" b="1" dirty="0" smtClean="0"/>
              <a:t>Karagöz </a:t>
            </a:r>
            <a:r>
              <a:rPr lang="en-US" i="1" dirty="0" smtClean="0"/>
              <a:t>átkozott életük része</a:t>
            </a:r>
            <a:r>
              <a:rPr lang="en-US" dirty="0" smtClean="0"/>
              <a:t>. (36</a:t>
            </a:r>
            <a:r>
              <a:rPr lang="en-US" dirty="0" smtClean="0"/>
              <a:t>)</a:t>
            </a:r>
            <a:endParaRPr lang="sr-Cyrl-RS" dirty="0" smtClean="0"/>
          </a:p>
          <a:p>
            <a:pPr lvl="0">
              <a:buNone/>
            </a:pPr>
            <a:r>
              <a:rPr lang="sr-Cyrl-RS" dirty="0" smtClean="0"/>
              <a:t>3. </a:t>
            </a:r>
            <a:r>
              <a:rPr lang="en-US" i="1" dirty="0" smtClean="0"/>
              <a:t>Отац девојчин, иначе</a:t>
            </a:r>
            <a:r>
              <a:rPr lang="en-US" dirty="0" smtClean="0"/>
              <a:t> </a:t>
            </a:r>
            <a:r>
              <a:rPr lang="en-US" b="1" i="1" dirty="0" smtClean="0"/>
              <a:t>ћифтица ситан растом и духом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(48)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en-US" i="1" dirty="0" smtClean="0"/>
              <a:t>A </a:t>
            </a:r>
            <a:r>
              <a:rPr lang="en-US" i="1" dirty="0" smtClean="0"/>
              <a:t>lány édesapja, egyébként</a:t>
            </a:r>
            <a:r>
              <a:rPr lang="en-US" dirty="0" smtClean="0"/>
              <a:t> </a:t>
            </a:r>
            <a:r>
              <a:rPr lang="en-US" b="1" i="1" dirty="0" smtClean="0"/>
              <a:t>termetre alacsony, lélekben alantas, fösvény szatócs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(56</a:t>
            </a:r>
            <a:r>
              <a:rPr lang="en-US" dirty="0" smtClean="0"/>
              <a:t>)</a:t>
            </a:r>
            <a:endParaRPr lang="sr-Cyrl-R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-571500"/>
            <a:ext cx="8229600" cy="71435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sr-Cyrl-RS" dirty="0" smtClean="0"/>
              <a:t>4. </a:t>
            </a:r>
            <a:r>
              <a:rPr lang="en-US" i="1" dirty="0" smtClean="0"/>
              <a:t>И све тако</a:t>
            </a:r>
            <a:r>
              <a:rPr lang="en-US" dirty="0" smtClean="0"/>
              <a:t>. (48) 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en-US" i="1" dirty="0" smtClean="0"/>
              <a:t>S </a:t>
            </a:r>
            <a:r>
              <a:rPr lang="en-US" i="1" dirty="0" smtClean="0"/>
              <a:t>egyre csak</a:t>
            </a:r>
            <a:r>
              <a:rPr lang="en-US" dirty="0" smtClean="0"/>
              <a:t> </a:t>
            </a:r>
            <a:r>
              <a:rPr lang="en-US" b="1" i="1" dirty="0" smtClean="0"/>
              <a:t>ezt hajtogatta</a:t>
            </a:r>
            <a:r>
              <a:rPr lang="en-US" dirty="0" smtClean="0"/>
              <a:t>.(56)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	</a:t>
            </a:r>
            <a:r>
              <a:rPr lang="en-US" i="1" dirty="0" smtClean="0"/>
              <a:t>И </a:t>
            </a:r>
            <a:r>
              <a:rPr lang="en-US" i="1" dirty="0" smtClean="0"/>
              <a:t>јесте пространа. Много кућа и много народа</a:t>
            </a:r>
            <a:r>
              <a:rPr lang="en-US" dirty="0" smtClean="0"/>
              <a:t>. (49) 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	</a:t>
            </a:r>
            <a:r>
              <a:rPr lang="en-US" i="1" dirty="0" smtClean="0"/>
              <a:t>És </a:t>
            </a:r>
            <a:r>
              <a:rPr lang="en-US" i="1" dirty="0" smtClean="0"/>
              <a:t>valóban nagy </a:t>
            </a:r>
            <a:r>
              <a:rPr lang="en-US" b="1" i="1" dirty="0" smtClean="0"/>
              <a:t>kiterjedésű</a:t>
            </a:r>
            <a:r>
              <a:rPr lang="en-US" i="1" dirty="0" smtClean="0"/>
              <a:t>. Sok ház </a:t>
            </a:r>
            <a:r>
              <a:rPr lang="en-US" b="1" i="1" dirty="0" smtClean="0"/>
              <a:t>áll</a:t>
            </a:r>
            <a:r>
              <a:rPr lang="en-US" i="1" dirty="0" smtClean="0"/>
              <a:t> és sok nép </a:t>
            </a:r>
            <a:r>
              <a:rPr lang="en-US" b="1" i="1" dirty="0" smtClean="0"/>
              <a:t>él</a:t>
            </a:r>
            <a:r>
              <a:rPr lang="en-US" i="1" dirty="0" smtClean="0"/>
              <a:t> benne</a:t>
            </a:r>
            <a:r>
              <a:rPr lang="en-US" dirty="0" smtClean="0"/>
              <a:t>.(58)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en-US" i="1" dirty="0" smtClean="0"/>
              <a:t>Бајазитов </a:t>
            </a:r>
            <a:r>
              <a:rPr lang="en-US" i="1" dirty="0" smtClean="0"/>
              <a:t>изасланик, Грк и хришћанин Антонио Рерико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(67) 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en-US" i="1" dirty="0" smtClean="0"/>
              <a:t>Bajazid </a:t>
            </a:r>
            <a:r>
              <a:rPr lang="en-US" i="1" dirty="0" smtClean="0"/>
              <a:t>szultán követe, a görög </a:t>
            </a:r>
            <a:r>
              <a:rPr lang="en-US" b="1" i="1" dirty="0" smtClean="0"/>
              <a:t>származású</a:t>
            </a:r>
            <a:r>
              <a:rPr lang="en-US" i="1" dirty="0" smtClean="0"/>
              <a:t> és keresztény </a:t>
            </a:r>
            <a:r>
              <a:rPr lang="en-US" b="1" i="1" dirty="0" smtClean="0"/>
              <a:t>vallású</a:t>
            </a:r>
            <a:r>
              <a:rPr lang="en-US" i="1" dirty="0" smtClean="0"/>
              <a:t> Antonio Rerico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(76) </a:t>
            </a:r>
          </a:p>
          <a:p>
            <a:pPr>
              <a:buNone/>
            </a:pPr>
            <a:r>
              <a:rPr lang="sr-Cyrl-RS" dirty="0" smtClean="0"/>
              <a:t>	</a:t>
            </a:r>
            <a:r>
              <a:rPr lang="sr-Cyrl-RS" dirty="0" smtClean="0"/>
              <a:t>	</a:t>
            </a: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i="1" dirty="0" smtClean="0"/>
              <a:t>нема за њега прибежишта</a:t>
            </a:r>
            <a:r>
              <a:rPr lang="en-US" dirty="0" smtClean="0"/>
              <a:t>. (79) </a:t>
            </a:r>
          </a:p>
          <a:p>
            <a:pPr>
              <a:buNone/>
            </a:pPr>
            <a:r>
              <a:rPr lang="sr-Cyrl-RS" dirty="0" smtClean="0"/>
              <a:t>	</a:t>
            </a:r>
            <a:r>
              <a:rPr lang="sr-Latn-RS" dirty="0" smtClean="0"/>
              <a:t>	</a:t>
            </a: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i="1" dirty="0" smtClean="0"/>
              <a:t>az ő számára nincs hajlék</a:t>
            </a:r>
            <a:r>
              <a:rPr lang="en-US" b="1" i="1" dirty="0" smtClean="0"/>
              <a:t>, ahol a fejét lehajthassa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en-US" i="1" dirty="0" smtClean="0"/>
              <a:t>И </a:t>
            </a:r>
            <a:r>
              <a:rPr lang="en-US" i="1" dirty="0" smtClean="0"/>
              <a:t>почело је.</a:t>
            </a:r>
            <a:r>
              <a:rPr lang="en-US" dirty="0" smtClean="0"/>
              <a:t> (83) </a:t>
            </a:r>
          </a:p>
          <a:p>
            <a:pPr>
              <a:buNone/>
            </a:pPr>
            <a:r>
              <a:rPr lang="sr-Cyrl-RS" dirty="0" smtClean="0"/>
              <a:t>	</a:t>
            </a:r>
            <a:r>
              <a:rPr lang="en-US" dirty="0" smtClean="0"/>
              <a:t>S </a:t>
            </a:r>
            <a:r>
              <a:rPr lang="en-US" b="1" i="1" dirty="0" smtClean="0"/>
              <a:t>ezzel</a:t>
            </a:r>
            <a:r>
              <a:rPr lang="en-US" dirty="0" smtClean="0"/>
              <a:t> megkezdődött </a:t>
            </a:r>
            <a:r>
              <a:rPr lang="en-US" b="1" i="1" dirty="0" smtClean="0"/>
              <a:t>a kihallgatás</a:t>
            </a:r>
            <a:r>
              <a:rPr lang="en-US" dirty="0" smtClean="0"/>
              <a:t>. (91) 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	</a:t>
            </a:r>
            <a:r>
              <a:rPr lang="en-US" i="1" dirty="0" smtClean="0"/>
              <a:t>Нигдје </a:t>
            </a:r>
            <a:r>
              <a:rPr lang="en-US" i="1" dirty="0" smtClean="0"/>
              <a:t>човјека да поразговарам сњим, а уби ме нерад и </a:t>
            </a:r>
            <a:r>
              <a:rPr lang="sr-Latn-RS" i="1" dirty="0" smtClean="0"/>
              <a:t>	</a:t>
            </a:r>
            <a:r>
              <a:rPr lang="en-US" i="1" dirty="0" smtClean="0"/>
              <a:t>беспослица</a:t>
            </a:r>
            <a:r>
              <a:rPr lang="en-US" i="1" dirty="0" smtClean="0"/>
              <a:t>. Распитивао сам се има ли каква посла за мене</a:t>
            </a:r>
            <a:r>
              <a:rPr lang="en-US" dirty="0" smtClean="0"/>
              <a:t> </a:t>
            </a:r>
            <a:r>
              <a:rPr lang="sr-Latn-RS" dirty="0" smtClean="0"/>
              <a:t>	</a:t>
            </a:r>
            <a:r>
              <a:rPr lang="en-US" dirty="0" smtClean="0"/>
              <a:t>[</a:t>
            </a:r>
            <a:r>
              <a:rPr lang="sr-Cyrl-RS" dirty="0" smtClean="0"/>
              <a:t>...</a:t>
            </a:r>
            <a:r>
              <a:rPr lang="en-US" dirty="0" smtClean="0"/>
              <a:t>] (94) 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	</a:t>
            </a:r>
            <a:r>
              <a:rPr lang="en-US" i="1" dirty="0" smtClean="0"/>
              <a:t>Sehol </a:t>
            </a:r>
            <a:r>
              <a:rPr lang="en-US" i="1" dirty="0" smtClean="0"/>
              <a:t>egyetlen ember, akivel szóba ereszkedhetnék, s csak gyilkolt </a:t>
            </a:r>
            <a:r>
              <a:rPr lang="sr-Latn-RS" i="1" dirty="0" smtClean="0"/>
              <a:t>	</a:t>
            </a:r>
            <a:r>
              <a:rPr lang="en-US" i="1" dirty="0" smtClean="0"/>
              <a:t>a </a:t>
            </a:r>
            <a:r>
              <a:rPr lang="en-US" i="1" dirty="0" smtClean="0"/>
              <a:t>tétlenség, a semmittevés. </a:t>
            </a:r>
            <a:r>
              <a:rPr lang="en-US" b="1" i="1" dirty="0" smtClean="0"/>
              <a:t>Ez volt a legrosszabb. Nem tudtam </a:t>
            </a:r>
            <a:r>
              <a:rPr lang="sr-Latn-RS" b="1" i="1" dirty="0" smtClean="0"/>
              <a:t>	</a:t>
            </a:r>
            <a:r>
              <a:rPr lang="en-US" b="1" i="1" dirty="0" smtClean="0"/>
              <a:t>megszokni</a:t>
            </a:r>
            <a:r>
              <a:rPr lang="en-US" b="1" i="1" dirty="0" smtClean="0"/>
              <a:t>. Se könyv, se szerszám.</a:t>
            </a:r>
            <a:r>
              <a:rPr lang="en-US" i="1" dirty="0" smtClean="0"/>
              <a:t> Kérdezősködtem, nem </a:t>
            </a:r>
            <a:r>
              <a:rPr lang="en-US" i="1" dirty="0" smtClean="0"/>
              <a:t>akad-</a:t>
            </a:r>
            <a:r>
              <a:rPr lang="sr-Latn-RS" i="1" dirty="0" smtClean="0"/>
              <a:t>	</a:t>
            </a:r>
            <a:r>
              <a:rPr lang="en-US" i="1" dirty="0" smtClean="0"/>
              <a:t>e </a:t>
            </a:r>
            <a:r>
              <a:rPr lang="en-US" i="1" dirty="0" smtClean="0"/>
              <a:t>valami munka a számomra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(103)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sr-Cyrl-RS" sz="2800" dirty="0" smtClean="0"/>
              <a:t>Пермутације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0006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Cyrl-RS" i="1" dirty="0" smtClean="0"/>
              <a:t>1. </a:t>
            </a:r>
            <a:r>
              <a:rPr lang="en-US" i="1" dirty="0" smtClean="0"/>
              <a:t>После </a:t>
            </a:r>
            <a:r>
              <a:rPr lang="en-US" i="1" dirty="0" smtClean="0"/>
              <a:t>тога Ћамил је провео две године на неким </a:t>
            </a:r>
            <a:r>
              <a:rPr lang="en-US" i="1" dirty="0" smtClean="0"/>
              <a:t>студијама </a:t>
            </a:r>
            <a:r>
              <a:rPr lang="en-US" i="1" dirty="0" smtClean="0"/>
              <a:t>у Цариграду. Вратио се у Смирну измењен и много старији на изглед</a:t>
            </a:r>
            <a:r>
              <a:rPr lang="en-US" dirty="0" smtClean="0"/>
              <a:t>. (48)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en-US" i="1" dirty="0" smtClean="0"/>
              <a:t>Kamil </a:t>
            </a:r>
            <a:r>
              <a:rPr lang="en-US" i="1" dirty="0" smtClean="0"/>
              <a:t>ezután két esztendőt konstantinápolyi tanulmányaival töltött. Egészen megváltozva, jóval öregebb külsővel tért vissza Szmirnába</a:t>
            </a:r>
            <a:r>
              <a:rPr lang="en-US" dirty="0" smtClean="0"/>
              <a:t>. (56)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en-US" i="1" dirty="0" smtClean="0"/>
              <a:t>Кућа </a:t>
            </a:r>
            <a:r>
              <a:rPr lang="en-US" i="1" dirty="0" smtClean="0"/>
              <a:t>је имала велико преимућство да је и врло </a:t>
            </a:r>
            <a:r>
              <a:rPr lang="en-US" b="1" i="1" dirty="0" smtClean="0"/>
              <a:t>удаљена</a:t>
            </a:r>
            <a:r>
              <a:rPr lang="en-US" i="1" dirty="0" smtClean="0"/>
              <a:t> од Проклете авлије и врло </a:t>
            </a:r>
            <a:r>
              <a:rPr lang="en-US" b="1" i="1" dirty="0" smtClean="0"/>
              <a:t>близу</a:t>
            </a:r>
            <a:r>
              <a:rPr lang="en-US" i="1" dirty="0" smtClean="0"/>
              <a:t> њој.</a:t>
            </a:r>
            <a:r>
              <a:rPr lang="en-US" dirty="0" smtClean="0"/>
              <a:t> (20)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en-US" i="1" dirty="0" smtClean="0"/>
              <a:t>A </a:t>
            </a:r>
            <a:r>
              <a:rPr lang="en-US" i="1" dirty="0" smtClean="0"/>
              <a:t>háznak így az a nagy előnye volt, hogy egészen </a:t>
            </a:r>
            <a:r>
              <a:rPr lang="en-US" b="1" i="1" dirty="0" smtClean="0"/>
              <a:t>közel</a:t>
            </a:r>
            <a:r>
              <a:rPr lang="en-US" i="1" dirty="0" smtClean="0"/>
              <a:t> esett az Elátkozott udvarhoz, s mégis nagyon </a:t>
            </a:r>
            <a:r>
              <a:rPr lang="en-US" b="1" i="1" dirty="0" smtClean="0"/>
              <a:t>távol</a:t>
            </a:r>
            <a:r>
              <a:rPr lang="en-US" i="1" dirty="0" smtClean="0"/>
              <a:t> volt tőle</a:t>
            </a:r>
            <a:r>
              <a:rPr lang="en-US" dirty="0" smtClean="0"/>
              <a:t>. (28) </a:t>
            </a:r>
          </a:p>
          <a:p>
            <a:pPr>
              <a:buNone/>
            </a:pPr>
            <a:r>
              <a:rPr lang="sr-Cyrl-RS" dirty="0" smtClean="0"/>
              <a:t>2. </a:t>
            </a:r>
            <a:r>
              <a:rPr lang="sr-Latn-RS" i="1" dirty="0" smtClean="0"/>
              <a:t>Џем је тражио свој део царства, у Азији</a:t>
            </a:r>
            <a:r>
              <a:rPr lang="sr-Latn-RS" dirty="0" smtClean="0"/>
              <a:t> (65) 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Dzsem </a:t>
            </a:r>
            <a:r>
              <a:rPr lang="sr-Latn-RS" i="1" dirty="0" smtClean="0"/>
              <a:t>Ázsiában követelte részét a birodalomból</a:t>
            </a:r>
            <a:r>
              <a:rPr lang="sr-Latn-RS" dirty="0" smtClean="0"/>
              <a:t>. (73) </a:t>
            </a:r>
            <a:endParaRPr lang="sr-Cyrl-RS" dirty="0" smtClean="0"/>
          </a:p>
          <a:p>
            <a:pPr>
              <a:buNone/>
            </a:pPr>
            <a:r>
              <a:rPr lang="sr-Cyrl-RS" dirty="0" smtClean="0"/>
              <a:t>3. </a:t>
            </a:r>
            <a:r>
              <a:rPr lang="sr-Latn-RS" i="1" dirty="0" smtClean="0"/>
              <a:t>А било је у том причању и њему потпуно неразумљивих ствари, као што су Џемови стихови о судбини, о вину и пијанству, о лепим дечацима и девојкама</a:t>
            </a:r>
            <a:r>
              <a:rPr lang="sr-Latn-RS" dirty="0" smtClean="0"/>
              <a:t>. (74) 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S </a:t>
            </a:r>
            <a:r>
              <a:rPr lang="sr-Latn-RS" i="1" dirty="0" smtClean="0"/>
              <a:t>voltak ebben az elbeszélésben olyan dolgok, amelyeket egyáltalában nem értett, </a:t>
            </a:r>
            <a:r>
              <a:rPr lang="sr-Latn-RS" b="1" i="1" dirty="0" smtClean="0"/>
              <a:t>mint például Dzsem versei, melyeket a sorsról, a borról és a részegségről írt, szép fiúkról és szép lányokról.</a:t>
            </a:r>
            <a:r>
              <a:rPr lang="sr-Latn-RS" dirty="0" smtClean="0"/>
              <a:t> (82)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sr-Cyrl-RS" sz="2800" dirty="0" smtClean="0"/>
              <a:t>Пропусти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85791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sr-Cyrl-RS" sz="7200" dirty="0" smtClean="0"/>
              <a:t>1. </a:t>
            </a:r>
            <a:r>
              <a:rPr lang="sr-Cyrl-RS" sz="7200" u="sng" dirty="0" smtClean="0"/>
              <a:t>Употреба везника </a:t>
            </a:r>
            <a:r>
              <a:rPr lang="hu-HU" sz="7200" i="1" u="sng" dirty="0" smtClean="0"/>
              <a:t>ha</a:t>
            </a:r>
            <a:endParaRPr lang="sr-Cyrl-RS" sz="7200" i="1" u="sng" dirty="0" smtClean="0"/>
          </a:p>
          <a:p>
            <a:pPr>
              <a:buNone/>
            </a:pPr>
            <a:r>
              <a:rPr lang="sr-Cyrl-RS" sz="7200" i="1" dirty="0" smtClean="0"/>
              <a:t>	</a:t>
            </a:r>
            <a:r>
              <a:rPr lang="sr-Latn-RS" sz="7200" i="1" dirty="0" smtClean="0"/>
              <a:t>Кад </a:t>
            </a:r>
            <a:r>
              <a:rPr lang="sr-Latn-RS" sz="7200" i="1" dirty="0" smtClean="0"/>
              <a:t>сване дан</a:t>
            </a:r>
            <a:r>
              <a:rPr lang="sr-Latn-RS" sz="7200" dirty="0" smtClean="0"/>
              <a:t> 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(12) </a:t>
            </a:r>
            <a:endParaRPr lang="en-US" sz="7200" dirty="0" smtClean="0"/>
          </a:p>
          <a:p>
            <a:pPr>
              <a:buNone/>
            </a:pPr>
            <a:r>
              <a:rPr lang="sr-Cyrl-RS" sz="7200" i="1" dirty="0" smtClean="0"/>
              <a:t>	</a:t>
            </a:r>
            <a:r>
              <a:rPr lang="sr-Latn-RS" sz="7200" i="1" dirty="0" smtClean="0"/>
              <a:t>Ha </a:t>
            </a:r>
            <a:r>
              <a:rPr lang="sr-Latn-RS" sz="7200" i="1" dirty="0" smtClean="0"/>
              <a:t>megvirrad</a:t>
            </a:r>
            <a:r>
              <a:rPr lang="sr-Latn-RS" sz="7200" dirty="0" smtClean="0"/>
              <a:t> 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(18)</a:t>
            </a:r>
            <a:endParaRPr lang="en-US" sz="7200" dirty="0" smtClean="0"/>
          </a:p>
          <a:p>
            <a:pPr>
              <a:buNone/>
            </a:pPr>
            <a:r>
              <a:rPr lang="sr-Cyrl-RS" sz="7200" i="1" dirty="0" smtClean="0"/>
              <a:t>	</a:t>
            </a:r>
            <a:r>
              <a:rPr lang="sr-Latn-RS" sz="7200" i="1" dirty="0" smtClean="0"/>
              <a:t>	А </a:t>
            </a:r>
            <a:r>
              <a:rPr lang="sr-Latn-RS" sz="7200" i="1" dirty="0" smtClean="0"/>
              <a:t>кад здрави северни ветрови заиста надвладају југо и кад се мало </a:t>
            </a:r>
            <a:r>
              <a:rPr lang="sr-Latn-RS" sz="7200" i="1" dirty="0" smtClean="0"/>
              <a:t>	разведри</a:t>
            </a:r>
            <a:r>
              <a:rPr lang="sr-Latn-RS" sz="7200" dirty="0" smtClean="0"/>
              <a:t> </a:t>
            </a:r>
            <a:r>
              <a:rPr lang="sr-Latn-RS" sz="7200" dirty="0" smtClean="0"/>
              <a:t>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(17) </a:t>
            </a:r>
            <a:endParaRPr lang="en-US" sz="7200" dirty="0" smtClean="0"/>
          </a:p>
          <a:p>
            <a:pPr>
              <a:buNone/>
            </a:pPr>
            <a:r>
              <a:rPr lang="sr-Cyrl-RS" sz="7200" i="1" dirty="0" smtClean="0"/>
              <a:t>	</a:t>
            </a:r>
            <a:r>
              <a:rPr lang="sr-Latn-RS" sz="7200" i="1" dirty="0" smtClean="0"/>
              <a:t>	Ha </a:t>
            </a:r>
            <a:r>
              <a:rPr lang="sr-Latn-RS" sz="7200" i="1" dirty="0" smtClean="0"/>
              <a:t>aztán az egészséges északi légáramlások valóban legyűrik a déli </a:t>
            </a:r>
            <a:r>
              <a:rPr lang="sr-Latn-RS" sz="7200" i="1" dirty="0" smtClean="0"/>
              <a:t>	szelet</a:t>
            </a:r>
            <a:r>
              <a:rPr lang="sr-Latn-RS" sz="7200" i="1" dirty="0" smtClean="0"/>
              <a:t>, az égbolt kissé kiderül </a:t>
            </a:r>
            <a:r>
              <a:rPr lang="sr-Latn-RS" sz="7200" dirty="0" smtClean="0"/>
              <a:t>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(25)</a:t>
            </a:r>
            <a:endParaRPr lang="en-US" sz="7200" dirty="0" smtClean="0"/>
          </a:p>
          <a:p>
            <a:pPr>
              <a:buNone/>
            </a:pPr>
            <a:r>
              <a:rPr lang="sr-Cyrl-RS" sz="7200" i="1" dirty="0" smtClean="0"/>
              <a:t>	</a:t>
            </a:r>
            <a:r>
              <a:rPr lang="sr-Latn-RS" sz="7200" i="1" dirty="0" smtClean="0"/>
              <a:t>Кад </a:t>
            </a:r>
            <a:r>
              <a:rPr lang="sr-Latn-RS" sz="7200" i="1" dirty="0" smtClean="0"/>
              <a:t>би се увече одвојио од Ћамил</a:t>
            </a:r>
            <a:r>
              <a:rPr lang="sr-Latn-RS" sz="7200" dirty="0" smtClean="0"/>
              <a:t>а 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(76) </a:t>
            </a:r>
            <a:endParaRPr lang="en-US" sz="7200" dirty="0" smtClean="0"/>
          </a:p>
          <a:p>
            <a:pPr>
              <a:buNone/>
            </a:pPr>
            <a:r>
              <a:rPr lang="sr-Cyrl-RS" sz="7200" i="1" dirty="0" smtClean="0"/>
              <a:t>	</a:t>
            </a:r>
            <a:r>
              <a:rPr lang="sr-Latn-RS" sz="7200" i="1" dirty="0" smtClean="0"/>
              <a:t>Ha </a:t>
            </a:r>
            <a:r>
              <a:rPr lang="sr-Latn-RS" sz="7200" i="1" dirty="0" smtClean="0"/>
              <a:t>esténként elvált Kamiltól</a:t>
            </a:r>
            <a:r>
              <a:rPr lang="sr-Latn-RS" sz="7200" dirty="0" smtClean="0"/>
              <a:t> 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(85)</a:t>
            </a:r>
            <a:endParaRPr lang="en-US" sz="7200" dirty="0" smtClean="0"/>
          </a:p>
          <a:p>
            <a:pPr>
              <a:buNone/>
            </a:pPr>
            <a:r>
              <a:rPr lang="sr-Cyrl-RS" sz="7200" i="1" dirty="0" smtClean="0"/>
              <a:t>	</a:t>
            </a:r>
            <a:r>
              <a:rPr lang="sr-Latn-RS" sz="7200" i="1" dirty="0" smtClean="0"/>
              <a:t>	Па </a:t>
            </a:r>
            <a:r>
              <a:rPr lang="sr-Latn-RS" sz="7200" i="1" dirty="0" smtClean="0"/>
              <a:t>ипак, кад би се сутрадан поново нашли</a:t>
            </a:r>
            <a:r>
              <a:rPr lang="sr-Latn-RS" sz="7200" dirty="0" smtClean="0"/>
              <a:t> 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(76) </a:t>
            </a:r>
            <a:endParaRPr lang="en-US" sz="7200" dirty="0" smtClean="0"/>
          </a:p>
          <a:p>
            <a:pPr>
              <a:buNone/>
            </a:pPr>
            <a:r>
              <a:rPr lang="sr-Cyrl-RS" sz="7200" i="1" dirty="0" smtClean="0"/>
              <a:t>	</a:t>
            </a:r>
            <a:r>
              <a:rPr lang="sr-Latn-RS" sz="7200" i="1" dirty="0" smtClean="0"/>
              <a:t>	S </a:t>
            </a:r>
            <a:r>
              <a:rPr lang="sr-Latn-RS" sz="7200" i="1" dirty="0" smtClean="0"/>
              <a:t>mégis, ha másnap újra találkoztak</a:t>
            </a:r>
            <a:r>
              <a:rPr lang="sr-Latn-RS" sz="7200" dirty="0" smtClean="0"/>
              <a:t> 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(85)</a:t>
            </a:r>
            <a:r>
              <a:rPr lang="sr-Latn-RS" sz="7200" b="1" dirty="0" smtClean="0"/>
              <a:t> </a:t>
            </a:r>
            <a:endParaRPr lang="sr-Latn-RS" sz="7200" b="1" dirty="0" smtClean="0"/>
          </a:p>
          <a:p>
            <a:pPr>
              <a:buNone/>
            </a:pPr>
            <a:r>
              <a:rPr lang="sr-Cyrl-RS" sz="7200" dirty="0" smtClean="0"/>
              <a:t>2. </a:t>
            </a:r>
            <a:r>
              <a:rPr lang="sr-Cyrl-RS" sz="7200" u="sng" dirty="0" smtClean="0"/>
              <a:t>Лексичке непрецизности</a:t>
            </a:r>
          </a:p>
          <a:p>
            <a:pPr>
              <a:buNone/>
            </a:pPr>
            <a:r>
              <a:rPr lang="sr-Cyrl-RS" sz="7200" i="1" dirty="0" smtClean="0"/>
              <a:t>	</a:t>
            </a:r>
            <a:r>
              <a:rPr lang="sr-Latn-RS" sz="7200" i="1" dirty="0" smtClean="0"/>
              <a:t>Као </a:t>
            </a:r>
            <a:r>
              <a:rPr lang="sr-Latn-RS" sz="7200" i="1" dirty="0" smtClean="0"/>
              <a:t>да је мало </a:t>
            </a:r>
            <a:r>
              <a:rPr lang="sr-Latn-RS" sz="7200" b="1" i="1" dirty="0" smtClean="0"/>
              <a:t>ложено</a:t>
            </a:r>
            <a:r>
              <a:rPr lang="sr-Latn-RS" sz="7200" i="1" dirty="0" smtClean="0"/>
              <a:t> и </a:t>
            </a:r>
            <a:r>
              <a:rPr lang="sr-Latn-RS" sz="7200" b="1" i="1" dirty="0" smtClean="0"/>
              <a:t>потрошено</a:t>
            </a:r>
            <a:r>
              <a:rPr lang="sr-Latn-RS" sz="7200" i="1" dirty="0" smtClean="0"/>
              <a:t> ове зиме</a:t>
            </a:r>
            <a:r>
              <a:rPr lang="sr-Latn-RS" sz="7200" dirty="0" smtClean="0"/>
              <a:t>! (6)</a:t>
            </a:r>
            <a:endParaRPr lang="en-US" sz="7200" dirty="0" smtClean="0"/>
          </a:p>
          <a:p>
            <a:pPr>
              <a:buNone/>
            </a:pPr>
            <a:r>
              <a:rPr lang="sr-Cyrl-RS" sz="7200" i="1" dirty="0" smtClean="0"/>
              <a:t>	</a:t>
            </a:r>
            <a:r>
              <a:rPr lang="en-US" sz="7200" i="1" dirty="0" smtClean="0"/>
              <a:t>Mintha </a:t>
            </a:r>
            <a:r>
              <a:rPr lang="en-US" sz="7200" i="1" dirty="0" smtClean="0"/>
              <a:t>keveset </a:t>
            </a:r>
            <a:r>
              <a:rPr lang="en-US" sz="7200" b="1" i="1" dirty="0" smtClean="0"/>
              <a:t>f</a:t>
            </a:r>
            <a:r>
              <a:rPr lang="sr-Latn-RS" sz="7200" b="1" i="1" dirty="0" smtClean="0"/>
              <a:t>ű</a:t>
            </a:r>
            <a:r>
              <a:rPr lang="en-US" sz="7200" b="1" i="1" dirty="0" smtClean="0"/>
              <a:t>t</a:t>
            </a:r>
            <a:r>
              <a:rPr lang="sr-Latn-RS" sz="7200" b="1" i="1" dirty="0" smtClean="0"/>
              <a:t>ö</a:t>
            </a:r>
            <a:r>
              <a:rPr lang="en-US" sz="7200" b="1" i="1" dirty="0" smtClean="0"/>
              <a:t>tt</a:t>
            </a:r>
            <a:r>
              <a:rPr lang="sr-Latn-RS" sz="7200" b="1" i="1" dirty="0" smtClean="0"/>
              <a:t>ü</a:t>
            </a:r>
            <a:r>
              <a:rPr lang="en-US" sz="7200" b="1" i="1" dirty="0" smtClean="0"/>
              <a:t>nk</a:t>
            </a:r>
            <a:r>
              <a:rPr lang="en-US" sz="7200" i="1" dirty="0" smtClean="0"/>
              <a:t> volna</a:t>
            </a:r>
            <a:r>
              <a:rPr lang="sr-Latn-RS" sz="7200" i="1" dirty="0" smtClean="0"/>
              <a:t>, </a:t>
            </a:r>
            <a:r>
              <a:rPr lang="en-US" sz="7200" i="1" dirty="0" smtClean="0"/>
              <a:t>s keveset </a:t>
            </a:r>
            <a:r>
              <a:rPr lang="en-US" sz="7200" b="1" i="1" dirty="0" smtClean="0"/>
              <a:t>k</a:t>
            </a:r>
            <a:r>
              <a:rPr lang="sr-Latn-RS" sz="7200" b="1" i="1" dirty="0" smtClean="0"/>
              <a:t>ö</a:t>
            </a:r>
            <a:r>
              <a:rPr lang="en-US" sz="7200" b="1" i="1" dirty="0" smtClean="0"/>
              <a:t>lt</a:t>
            </a:r>
            <a:r>
              <a:rPr lang="sr-Latn-RS" sz="7200" b="1" i="1" dirty="0" smtClean="0"/>
              <a:t>ö</a:t>
            </a:r>
            <a:r>
              <a:rPr lang="en-US" sz="7200" b="1" i="1" dirty="0" smtClean="0"/>
              <a:t>tt</a:t>
            </a:r>
            <a:r>
              <a:rPr lang="sr-Latn-RS" sz="7200" b="1" i="1" dirty="0" smtClean="0"/>
              <a:t>ü</a:t>
            </a:r>
            <a:r>
              <a:rPr lang="en-US" sz="7200" b="1" i="1" dirty="0" smtClean="0"/>
              <a:t>nk volna f</a:t>
            </a:r>
            <a:r>
              <a:rPr lang="sr-Latn-RS" sz="7200" b="1" i="1" dirty="0" smtClean="0"/>
              <a:t>ű</a:t>
            </a:r>
            <a:r>
              <a:rPr lang="en-US" sz="7200" b="1" i="1" dirty="0" smtClean="0"/>
              <a:t>t</a:t>
            </a:r>
            <a:r>
              <a:rPr lang="sr-Latn-RS" sz="7200" b="1" i="1" dirty="0" smtClean="0"/>
              <a:t>é</a:t>
            </a:r>
            <a:r>
              <a:rPr lang="en-US" sz="7200" b="1" i="1" dirty="0" smtClean="0"/>
              <a:t>sre</a:t>
            </a:r>
            <a:r>
              <a:rPr lang="en-US" sz="7200" i="1" dirty="0" smtClean="0"/>
              <a:t> ezen a t</a:t>
            </a:r>
            <a:r>
              <a:rPr lang="sr-Latn-RS" sz="7200" i="1" dirty="0" smtClean="0"/>
              <a:t>é</a:t>
            </a:r>
            <a:r>
              <a:rPr lang="en-US" sz="7200" i="1" dirty="0" smtClean="0"/>
              <a:t>len</a:t>
            </a:r>
            <a:r>
              <a:rPr lang="sr-Latn-RS" sz="7200" dirty="0" smtClean="0"/>
              <a:t>! </a:t>
            </a:r>
            <a:r>
              <a:rPr lang="ru-RU" sz="7200" dirty="0" smtClean="0"/>
              <a:t>(12</a:t>
            </a:r>
            <a:r>
              <a:rPr lang="ru-RU" sz="7200" dirty="0" smtClean="0"/>
              <a:t>)</a:t>
            </a:r>
          </a:p>
          <a:p>
            <a:pPr>
              <a:buNone/>
            </a:pPr>
            <a:r>
              <a:rPr lang="sr-Cyrl-RS" sz="7200" dirty="0" smtClean="0"/>
              <a:t>	</a:t>
            </a:r>
            <a:r>
              <a:rPr lang="sr-Latn-RS" sz="7200" dirty="0" smtClean="0"/>
              <a:t>	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</a:t>
            </a:r>
            <a:r>
              <a:rPr lang="sr-Latn-RS" sz="7200" i="1" dirty="0" smtClean="0"/>
              <a:t>и људи ме поштовали и</a:t>
            </a:r>
            <a:r>
              <a:rPr lang="sr-Latn-RS" sz="7200" dirty="0" smtClean="0"/>
              <a:t> </a:t>
            </a:r>
            <a:r>
              <a:rPr lang="sr-Latn-RS" sz="7200" b="1" i="1" dirty="0" smtClean="0"/>
              <a:t>признавали</a:t>
            </a:r>
            <a:r>
              <a:rPr lang="sr-Latn-RS" sz="7200" dirty="0" smtClean="0"/>
              <a:t> 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(13)</a:t>
            </a:r>
            <a:endParaRPr lang="en-US" sz="7200" dirty="0" smtClean="0"/>
          </a:p>
          <a:p>
            <a:pPr>
              <a:buNone/>
            </a:pPr>
            <a:r>
              <a:rPr lang="sr-Cyrl-RS" sz="7200" dirty="0" smtClean="0"/>
              <a:t>	</a:t>
            </a:r>
            <a:r>
              <a:rPr lang="sr-Latn-RS" sz="7200" dirty="0" smtClean="0"/>
              <a:t>	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</a:t>
            </a:r>
            <a:r>
              <a:rPr lang="sr-Latn-RS" sz="7200" i="1" dirty="0" smtClean="0"/>
              <a:t>az emberek megbecsültek</a:t>
            </a:r>
            <a:r>
              <a:rPr lang="sr-Latn-RS" sz="7200" dirty="0" smtClean="0"/>
              <a:t>, </a:t>
            </a:r>
            <a:r>
              <a:rPr lang="sr-Latn-RS" sz="7200" b="1" i="1" dirty="0" smtClean="0"/>
              <a:t>meghívtak magukhoz</a:t>
            </a:r>
            <a:r>
              <a:rPr lang="sr-Latn-RS" sz="7200" dirty="0" smtClean="0"/>
              <a:t> 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(19) </a:t>
            </a:r>
            <a:endParaRPr lang="en-US" sz="7200" dirty="0" smtClean="0"/>
          </a:p>
          <a:p>
            <a:pPr>
              <a:buNone/>
            </a:pPr>
            <a:r>
              <a:rPr lang="sr-Cyrl-RS" sz="7200" dirty="0" smtClean="0"/>
              <a:t>	</a:t>
            </a:r>
            <a:r>
              <a:rPr lang="sr-Latn-RS" sz="7200" dirty="0" smtClean="0"/>
              <a:t>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</a:t>
            </a:r>
            <a:r>
              <a:rPr lang="sr-Latn-RS" sz="7200" i="1" dirty="0" smtClean="0"/>
              <a:t>као огромна дечја </a:t>
            </a:r>
            <a:r>
              <a:rPr lang="sr-Latn-RS" sz="7200" b="1" i="1" dirty="0" smtClean="0"/>
              <a:t>чегртаљка</a:t>
            </a:r>
            <a:r>
              <a:rPr lang="sr-Latn-RS" sz="7200" i="1" dirty="0" smtClean="0"/>
              <a:t> у џиновској руци</a:t>
            </a:r>
            <a:r>
              <a:rPr lang="sr-Latn-RS" sz="7200" dirty="0" smtClean="0"/>
              <a:t> 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 (17) </a:t>
            </a:r>
            <a:endParaRPr lang="en-US" sz="7200" dirty="0" smtClean="0"/>
          </a:p>
          <a:p>
            <a:pPr>
              <a:buNone/>
            </a:pPr>
            <a:r>
              <a:rPr lang="sr-Cyrl-RS" sz="7200" dirty="0" smtClean="0"/>
              <a:t>	</a:t>
            </a:r>
            <a:r>
              <a:rPr lang="sr-Latn-RS" sz="7200" dirty="0" smtClean="0"/>
              <a:t>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</a:t>
            </a:r>
            <a:r>
              <a:rPr lang="sr-Latn-RS" sz="7200" i="1" dirty="0" smtClean="0"/>
              <a:t>mintha valami hatalmas </a:t>
            </a:r>
            <a:r>
              <a:rPr lang="sr-Latn-RS" sz="7200" b="1" i="1" dirty="0" smtClean="0"/>
              <a:t>gyermekcsörgő</a:t>
            </a:r>
            <a:r>
              <a:rPr lang="sr-Latn-RS" sz="7200" i="1" dirty="0" smtClean="0"/>
              <a:t> volna, melyet egy óriás keze </a:t>
            </a:r>
            <a:r>
              <a:rPr lang="sr-Latn-RS" sz="7200" i="1" dirty="0" smtClean="0"/>
              <a:t>ráz</a:t>
            </a:r>
            <a:r>
              <a:rPr lang="sr-Latn-RS" sz="7200" dirty="0" smtClean="0"/>
              <a:t> [</a:t>
            </a:r>
            <a:r>
              <a:rPr lang="sr-Cyrl-RS" sz="7200" dirty="0" smtClean="0"/>
              <a:t>...</a:t>
            </a:r>
            <a:r>
              <a:rPr lang="sr-Latn-RS" sz="7200" dirty="0" smtClean="0"/>
              <a:t>] (24)</a:t>
            </a:r>
            <a:endParaRPr lang="sr-Cyrl-RS" sz="7200" dirty="0" smtClean="0"/>
          </a:p>
          <a:p>
            <a:pPr>
              <a:buNone/>
            </a:pPr>
            <a:r>
              <a:rPr lang="sr-Cyrl-RS" sz="7200" i="1" dirty="0" smtClean="0"/>
              <a:t>	</a:t>
            </a:r>
            <a:r>
              <a:rPr lang="sr-Latn-RS" sz="7200" i="1" dirty="0" smtClean="0"/>
              <a:t>	</a:t>
            </a:r>
            <a:r>
              <a:rPr lang="sr-Cyrl-RS" sz="7200" i="1" dirty="0" smtClean="0"/>
              <a:t>	</a:t>
            </a:r>
            <a:endParaRPr lang="en-US" sz="7200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Cyrl-RS" sz="4000" dirty="0" smtClean="0"/>
              <a:t>Проклета авлија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221365"/>
          </a:xfrm>
        </p:spPr>
        <p:txBody>
          <a:bodyPr/>
          <a:lstStyle/>
          <a:p>
            <a:r>
              <a:rPr lang="sr-Cyrl-RS" sz="2400" dirty="0" smtClean="0"/>
              <a:t>Оригинал објављен</a:t>
            </a:r>
            <a:r>
              <a:rPr lang="sr-Latn-RS" sz="2400" dirty="0" smtClean="0"/>
              <a:t>: 1945.</a:t>
            </a:r>
          </a:p>
          <a:p>
            <a:r>
              <a:rPr lang="sr-Cyrl-RS" sz="2400" dirty="0" smtClean="0"/>
              <a:t>Наслов на мађарском</a:t>
            </a:r>
            <a:r>
              <a:rPr lang="sr-Latn-RS" sz="2400" dirty="0" smtClean="0"/>
              <a:t>: </a:t>
            </a:r>
            <a:r>
              <a:rPr lang="sr-Cyrl-RS" sz="2400" dirty="0" smtClean="0"/>
              <a:t>	</a:t>
            </a:r>
            <a:r>
              <a:rPr lang="sr-Latn-RS" sz="2800" i="1" dirty="0" smtClean="0"/>
              <a:t>El</a:t>
            </a:r>
            <a:r>
              <a:rPr lang="hu-HU" sz="2800" i="1" dirty="0" smtClean="0"/>
              <a:t>átkozott udvar</a:t>
            </a:r>
          </a:p>
          <a:p>
            <a:pPr lvl="4"/>
            <a:r>
              <a:rPr lang="sr-Cyrl-RS" dirty="0" smtClean="0"/>
              <a:t>Преводилац</a:t>
            </a:r>
            <a:r>
              <a:rPr lang="hu-HU" dirty="0" smtClean="0"/>
              <a:t>: </a:t>
            </a:r>
            <a:r>
              <a:rPr lang="sr-Cyrl-RS" dirty="0" smtClean="0"/>
              <a:t>	Золтан Чука</a:t>
            </a:r>
          </a:p>
          <a:p>
            <a:pPr lvl="4"/>
            <a:r>
              <a:rPr lang="sr-Cyrl-RS" dirty="0" smtClean="0"/>
              <a:t>Прво издање:</a:t>
            </a:r>
          </a:p>
          <a:p>
            <a:pPr lvl="7"/>
            <a:r>
              <a:rPr lang="sr-Cyrl-RS" dirty="0" smtClean="0"/>
              <a:t>Година</a:t>
            </a:r>
            <a:r>
              <a:rPr lang="sr-Latn-RS" dirty="0" smtClean="0"/>
              <a:t>: 1959.</a:t>
            </a:r>
          </a:p>
          <a:p>
            <a:pPr lvl="7"/>
            <a:r>
              <a:rPr lang="sr-Cyrl-RS" dirty="0" smtClean="0"/>
              <a:t>Издавач</a:t>
            </a:r>
            <a:r>
              <a:rPr lang="sr-Latn-RS" dirty="0" smtClean="0"/>
              <a:t>: “</a:t>
            </a:r>
            <a:r>
              <a:rPr lang="hu-HU" dirty="0" smtClean="0"/>
              <a:t>Szépirodalmi Könyvkiadó”</a:t>
            </a:r>
          </a:p>
          <a:p>
            <a:pPr lvl="7"/>
            <a:r>
              <a:rPr lang="sr-Cyrl-RS" dirty="0" smtClean="0"/>
              <a:t>Место</a:t>
            </a:r>
            <a:r>
              <a:rPr lang="hu-HU" dirty="0" smtClean="0"/>
              <a:t>: Budimpe</a:t>
            </a:r>
            <a:r>
              <a:rPr lang="sr-Latn-RS" dirty="0" smtClean="0"/>
              <a:t>šta</a:t>
            </a:r>
          </a:p>
          <a:p>
            <a:pPr lvl="4"/>
            <a:endParaRPr lang="sr-Latn-RS" dirty="0" smtClean="0"/>
          </a:p>
          <a:p>
            <a:pPr lvl="4"/>
            <a:r>
              <a:rPr lang="sr-Cyrl-RS" dirty="0" smtClean="0"/>
              <a:t>Каснија издања</a:t>
            </a:r>
            <a:r>
              <a:rPr lang="sr-Latn-RS" dirty="0" smtClean="0"/>
              <a:t>:</a:t>
            </a:r>
          </a:p>
          <a:p>
            <a:pPr lvl="8"/>
            <a:r>
              <a:rPr lang="sr-Latn-RS" dirty="0" smtClean="0"/>
              <a:t>1962. </a:t>
            </a:r>
            <a:r>
              <a:rPr lang="sr-Cyrl-RS" dirty="0" smtClean="0"/>
              <a:t>ИП</a:t>
            </a:r>
            <a:r>
              <a:rPr lang="sr-Latn-RS" dirty="0" smtClean="0"/>
              <a:t> “</a:t>
            </a:r>
            <a:r>
              <a:rPr lang="sr-Cyrl-RS" dirty="0" smtClean="0"/>
              <a:t>Форум</a:t>
            </a:r>
            <a:r>
              <a:rPr lang="sr-Latn-RS" dirty="0" smtClean="0"/>
              <a:t>”, </a:t>
            </a:r>
            <a:r>
              <a:rPr lang="sr-Cyrl-RS" dirty="0" smtClean="0"/>
              <a:t>Нови Сад</a:t>
            </a:r>
            <a:endParaRPr lang="sr-Latn-RS" dirty="0" smtClean="0"/>
          </a:p>
          <a:p>
            <a:pPr lvl="8"/>
            <a:r>
              <a:rPr lang="sr-Latn-RS" dirty="0" smtClean="0"/>
              <a:t>1998. “Terebess Kiadó”, Budapest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i="1" dirty="0" smtClean="0"/>
              <a:t>	</a:t>
            </a:r>
            <a:r>
              <a:rPr lang="sr-Latn-RS" b="1" i="1" dirty="0" smtClean="0"/>
              <a:t>Мрзи ме</a:t>
            </a:r>
            <a:r>
              <a:rPr lang="sr-Latn-RS" dirty="0" smtClean="0"/>
              <a:t>, </a:t>
            </a:r>
            <a:r>
              <a:rPr lang="sr-Latn-RS" i="1" dirty="0" smtClean="0"/>
              <a:t>море, да говорим</a:t>
            </a:r>
            <a:r>
              <a:rPr lang="sr-Cyrl-RS" dirty="0" smtClean="0"/>
              <a:t>.</a:t>
            </a:r>
            <a:r>
              <a:rPr lang="sr-Latn-RS" dirty="0" smtClean="0"/>
              <a:t> (91) </a:t>
            </a:r>
            <a:endParaRPr lang="en-US" dirty="0" smtClean="0"/>
          </a:p>
          <a:p>
            <a:pPr>
              <a:buNone/>
            </a:pPr>
            <a:r>
              <a:rPr lang="sr-Cyrl-RS" b="1" i="1" dirty="0" smtClean="0"/>
              <a:t>	</a:t>
            </a:r>
            <a:r>
              <a:rPr lang="sr-Latn-RS" b="1" i="1" dirty="0" smtClean="0"/>
              <a:t>Utálok</a:t>
            </a:r>
            <a:r>
              <a:rPr lang="sr-Latn-RS" dirty="0" smtClean="0"/>
              <a:t> </a:t>
            </a:r>
            <a:r>
              <a:rPr lang="sr-Latn-RS" i="1" dirty="0" smtClean="0"/>
              <a:t>beszélni, barátom</a:t>
            </a:r>
            <a:r>
              <a:rPr lang="sr-Latn-RS" dirty="0" smtClean="0"/>
              <a:t>. (99)</a:t>
            </a:r>
            <a:endParaRPr lang="en-US" dirty="0" smtClean="0"/>
          </a:p>
          <a:p>
            <a:pPr>
              <a:buNone/>
            </a:pPr>
            <a:r>
              <a:rPr lang="sr-Latn-RS" i="1" dirty="0" smtClean="0"/>
              <a:t>		Упорно </a:t>
            </a:r>
            <a:r>
              <a:rPr lang="sr-Latn-RS" i="1" dirty="0" smtClean="0"/>
              <a:t>је</a:t>
            </a:r>
            <a:r>
              <a:rPr lang="sr-Latn-RS" dirty="0" smtClean="0"/>
              <a:t> </a:t>
            </a:r>
            <a:r>
              <a:rPr lang="sr-Latn-RS" b="1" i="1" dirty="0" smtClean="0"/>
              <a:t>захтевала</a:t>
            </a:r>
            <a:r>
              <a:rPr lang="sr-Latn-RS" dirty="0" smtClean="0"/>
              <a:t> [</a:t>
            </a:r>
            <a:r>
              <a:rPr lang="sr-Cyrl-RS" dirty="0" smtClean="0"/>
              <a:t>...</a:t>
            </a:r>
            <a:r>
              <a:rPr lang="sr-Latn-RS" dirty="0" smtClean="0"/>
              <a:t>] (45) 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	Makacsul </a:t>
            </a:r>
            <a:r>
              <a:rPr lang="sr-Latn-RS" i="1" dirty="0" smtClean="0"/>
              <a:t>azt</a:t>
            </a:r>
            <a:r>
              <a:rPr lang="sr-Latn-RS" dirty="0" smtClean="0"/>
              <a:t> </a:t>
            </a:r>
            <a:r>
              <a:rPr lang="sr-Latn-RS" b="1" i="1" dirty="0" smtClean="0"/>
              <a:t>kívánta</a:t>
            </a:r>
            <a:r>
              <a:rPr lang="sr-Latn-RS" dirty="0" smtClean="0"/>
              <a:t> [</a:t>
            </a:r>
            <a:r>
              <a:rPr lang="sr-Cyrl-RS" dirty="0" smtClean="0"/>
              <a:t>...</a:t>
            </a:r>
            <a:r>
              <a:rPr lang="sr-Latn-RS" dirty="0" smtClean="0"/>
              <a:t>] (53)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[</a:t>
            </a:r>
            <a:r>
              <a:rPr lang="sr-Cyrl-RS" dirty="0" smtClean="0"/>
              <a:t>...</a:t>
            </a:r>
            <a:r>
              <a:rPr lang="sr-Latn-RS" dirty="0" smtClean="0"/>
              <a:t>] </a:t>
            </a:r>
            <a:r>
              <a:rPr lang="sr-Latn-RS" i="1" dirty="0" smtClean="0"/>
              <a:t>тај Тахирпаша је живео повучено, лети на имању крај Смирне, а зими у својој великој кући у граду</a:t>
            </a:r>
            <a:r>
              <a:rPr lang="sr-Latn-RS" dirty="0" smtClean="0"/>
              <a:t>. (46)</a:t>
            </a:r>
            <a:endParaRPr lang="en-US" dirty="0" smtClean="0"/>
          </a:p>
          <a:p>
            <a:pPr>
              <a:buNone/>
            </a:pPr>
            <a:r>
              <a:rPr lang="sr-Cyrl-RS" dirty="0" smtClean="0"/>
              <a:t>	</a:t>
            </a:r>
            <a:r>
              <a:rPr lang="sr-Latn-RS" dirty="0" smtClean="0"/>
              <a:t>[</a:t>
            </a:r>
            <a:r>
              <a:rPr lang="sr-Cyrl-RS" dirty="0" smtClean="0"/>
              <a:t>...</a:t>
            </a:r>
            <a:r>
              <a:rPr lang="sr-Latn-RS" dirty="0" smtClean="0"/>
              <a:t>] </a:t>
            </a:r>
            <a:r>
              <a:rPr lang="sr-Latn-RS" i="1" dirty="0" smtClean="0"/>
              <a:t>most pedig visszavonultan élt, nyáron Szmirna közelében fekvő birtokán, télen pedig városi nagy</a:t>
            </a:r>
            <a:r>
              <a:rPr lang="sr-Latn-RS" dirty="0" smtClean="0"/>
              <a:t> </a:t>
            </a:r>
            <a:r>
              <a:rPr lang="sr-Latn-RS" b="1" i="1" dirty="0" smtClean="0"/>
              <a:t>palotájában</a:t>
            </a:r>
            <a:r>
              <a:rPr lang="sr-Latn-RS" dirty="0" smtClean="0"/>
              <a:t>.(54) </a:t>
            </a:r>
            <a:endParaRPr lang="en-US" dirty="0" smtClean="0"/>
          </a:p>
          <a:p>
            <a:pPr>
              <a:buNone/>
            </a:pPr>
            <a:r>
              <a:rPr lang="sr-Cyrl-RS" u="sng" dirty="0" smtClean="0"/>
              <a:t>3. Омашке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Опасно </a:t>
            </a:r>
            <a:r>
              <a:rPr lang="sr-Latn-RS" i="1" dirty="0" smtClean="0"/>
              <a:t>меким гласом дебели чиновник је рекао да је прво саслушање било више </a:t>
            </a:r>
            <a:r>
              <a:rPr lang="sr-Latn-RS" b="1" i="1" dirty="0" smtClean="0"/>
              <a:t>формалне</a:t>
            </a:r>
            <a:r>
              <a:rPr lang="sr-Latn-RS" i="1" dirty="0" smtClean="0"/>
              <a:t> природе</a:t>
            </a:r>
            <a:r>
              <a:rPr lang="sr-Latn-RS" dirty="0" smtClean="0"/>
              <a:t> [</a:t>
            </a:r>
            <a:r>
              <a:rPr lang="sr-Cyrl-RS" dirty="0" smtClean="0"/>
              <a:t>...</a:t>
            </a:r>
            <a:r>
              <a:rPr lang="sr-Latn-RS" dirty="0" smtClean="0"/>
              <a:t>] (83) 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A </a:t>
            </a:r>
            <a:r>
              <a:rPr lang="sr-Latn-RS" i="1" dirty="0" smtClean="0"/>
              <a:t>kövér hivatalnok veszedelmesen lágy hangon azt mondta, hogy az első kihallgatás inkább csak </a:t>
            </a:r>
            <a:r>
              <a:rPr lang="sr-Latn-RS" b="1" i="1" dirty="0" smtClean="0"/>
              <a:t>alaki</a:t>
            </a:r>
            <a:r>
              <a:rPr lang="sr-Latn-RS" i="1" dirty="0" smtClean="0"/>
              <a:t> </a:t>
            </a:r>
            <a:r>
              <a:rPr lang="sr-Latn-RS" b="1" i="1" dirty="0" smtClean="0"/>
              <a:t>természetű</a:t>
            </a:r>
            <a:r>
              <a:rPr lang="sr-Latn-RS" i="1" dirty="0" smtClean="0"/>
              <a:t> volt</a:t>
            </a:r>
            <a:r>
              <a:rPr lang="sr-Latn-RS" dirty="0" smtClean="0"/>
              <a:t> [</a:t>
            </a:r>
            <a:r>
              <a:rPr lang="sr-Cyrl-RS" dirty="0" smtClean="0"/>
              <a:t>...</a:t>
            </a:r>
            <a:r>
              <a:rPr lang="sr-Latn-RS" dirty="0" smtClean="0"/>
              <a:t>] (91) 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	Попустили </a:t>
            </a:r>
            <a:r>
              <a:rPr lang="sr-Latn-RS" i="1" dirty="0" smtClean="0"/>
              <a:t>обручи и </a:t>
            </a:r>
            <a:r>
              <a:rPr lang="sr-Latn-RS" b="1" i="1" dirty="0" smtClean="0"/>
              <a:t>видите</a:t>
            </a:r>
            <a:r>
              <a:rPr lang="sr-Latn-RS" i="1" dirty="0" smtClean="0"/>
              <a:t> да цури на све стране</a:t>
            </a:r>
            <a:r>
              <a:rPr lang="sr-Latn-RS" dirty="0" smtClean="0"/>
              <a:t>. (93) 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	Megereszkedtek </a:t>
            </a:r>
            <a:r>
              <a:rPr lang="sr-Latn-RS" i="1" dirty="0" smtClean="0"/>
              <a:t>az abroncsok, s látjátok, hogy folyik belőle minden </a:t>
            </a:r>
            <a:r>
              <a:rPr lang="sr-Latn-RS" i="1" dirty="0" smtClean="0"/>
              <a:t>	oldalról</a:t>
            </a:r>
            <a:r>
              <a:rPr lang="sr-Latn-RS" dirty="0" smtClean="0"/>
              <a:t>. (101)</a:t>
            </a:r>
            <a:r>
              <a:rPr lang="sr-Latn-RS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И </a:t>
            </a:r>
            <a:r>
              <a:rPr lang="sr-Latn-RS" i="1" dirty="0" smtClean="0"/>
              <a:t>набрајао је шта се све пита; а питао се свашта.</a:t>
            </a:r>
            <a:r>
              <a:rPr lang="sr-Latn-RS" dirty="0" smtClean="0"/>
              <a:t> (40) 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S </a:t>
            </a:r>
            <a:r>
              <a:rPr lang="sr-Latn-RS" i="1" dirty="0" smtClean="0"/>
              <a:t>felsorolta, hogy mi mindent kérdez; márpedig kérdezett tücsköt-bogarat.</a:t>
            </a:r>
            <a:r>
              <a:rPr lang="sr-Latn-RS" dirty="0" smtClean="0"/>
              <a:t> (49)</a:t>
            </a:r>
            <a:r>
              <a:rPr lang="sr-Latn-RS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sr-Cyrl-RS" dirty="0" smtClean="0"/>
              <a:t>	</a:t>
            </a:r>
            <a:r>
              <a:rPr lang="sr-Latn-RS" dirty="0" smtClean="0"/>
              <a:t>	</a:t>
            </a:r>
            <a:r>
              <a:rPr lang="sr-Cyrl-RS" dirty="0" smtClean="0"/>
              <a:t>- </a:t>
            </a:r>
            <a:r>
              <a:rPr lang="sr-Latn-RS" i="1" dirty="0" smtClean="0"/>
              <a:t>Не прекидајте човека, нек прича!– траже други</a:t>
            </a:r>
            <a:r>
              <a:rPr lang="sr-Latn-RS" dirty="0" smtClean="0"/>
              <a:t>. (91) </a:t>
            </a:r>
            <a:endParaRPr lang="en-US" dirty="0" smtClean="0"/>
          </a:p>
          <a:p>
            <a:pPr>
              <a:buNone/>
            </a:pPr>
            <a:r>
              <a:rPr lang="sr-Cyrl-RS" dirty="0" smtClean="0"/>
              <a:t>	</a:t>
            </a:r>
            <a:r>
              <a:rPr lang="sr-Latn-RS" dirty="0" smtClean="0"/>
              <a:t>	- </a:t>
            </a:r>
            <a:r>
              <a:rPr lang="sr-Latn-RS" i="1" dirty="0" smtClean="0"/>
              <a:t>Ne szakítsátok félbe </a:t>
            </a:r>
            <a:r>
              <a:rPr lang="sr-Latn-RS" b="1" i="1" dirty="0" smtClean="0"/>
              <a:t>azt</a:t>
            </a:r>
            <a:r>
              <a:rPr lang="sr-Latn-RS" i="1" dirty="0" smtClean="0"/>
              <a:t> az embert, </a:t>
            </a:r>
            <a:r>
              <a:rPr lang="sr-Latn-RS" b="1" i="1" dirty="0" smtClean="0"/>
              <a:t>hagyjátok</a:t>
            </a:r>
            <a:r>
              <a:rPr lang="sr-Latn-RS" i="1" dirty="0" smtClean="0"/>
              <a:t>, hadd beszéljen! - </a:t>
            </a:r>
            <a:r>
              <a:rPr lang="sr-Latn-RS" i="1" dirty="0" smtClean="0"/>
              <a:t>	követelik </a:t>
            </a:r>
            <a:r>
              <a:rPr lang="sr-Latn-RS" i="1" dirty="0" smtClean="0"/>
              <a:t>a többiek</a:t>
            </a:r>
            <a:r>
              <a:rPr lang="sr-Latn-RS" dirty="0" smtClean="0"/>
              <a:t>. (99)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28575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Cyrl-RS" dirty="0" smtClean="0"/>
              <a:t>4</a:t>
            </a:r>
            <a:r>
              <a:rPr lang="sr-Cyrl-RS" u="sng" dirty="0" smtClean="0"/>
              <a:t>. Дослован превод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А </a:t>
            </a:r>
            <a:r>
              <a:rPr lang="sr-Latn-RS" i="1" dirty="0" smtClean="0"/>
              <a:t>у Смирни се </a:t>
            </a:r>
            <a:r>
              <a:rPr lang="sr-Latn-RS" b="1" i="1" dirty="0" smtClean="0"/>
              <a:t>прича и препричава</a:t>
            </a:r>
            <a:r>
              <a:rPr lang="sr-Latn-RS" i="1" dirty="0" smtClean="0"/>
              <a:t> и оговара</a:t>
            </a:r>
            <a:r>
              <a:rPr lang="sr-Latn-RS" dirty="0" smtClean="0"/>
              <a:t> [</a:t>
            </a:r>
            <a:r>
              <a:rPr lang="sr-Cyrl-RS" dirty="0" smtClean="0"/>
              <a:t>...</a:t>
            </a:r>
            <a:r>
              <a:rPr lang="sr-Latn-RS" dirty="0" smtClean="0"/>
              <a:t>] (50) 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Szmirnában </a:t>
            </a:r>
            <a:r>
              <a:rPr lang="sr-Latn-RS" i="1" dirty="0" smtClean="0"/>
              <a:t>pedig </a:t>
            </a:r>
            <a:r>
              <a:rPr lang="sr-Latn-RS" b="1" i="1" dirty="0" smtClean="0"/>
              <a:t>mesélnek és mindent tovább mesélnek</a:t>
            </a:r>
            <a:r>
              <a:rPr lang="sr-Latn-RS" i="1" dirty="0" smtClean="0"/>
              <a:t> az emberek, megszólnak mindenkit </a:t>
            </a:r>
            <a:r>
              <a:rPr lang="sr-Latn-RS" dirty="0" smtClean="0"/>
              <a:t>[</a:t>
            </a:r>
            <a:r>
              <a:rPr lang="sr-Cyrl-RS" dirty="0" smtClean="0"/>
              <a:t>...</a:t>
            </a:r>
            <a:r>
              <a:rPr lang="sr-Latn-RS" dirty="0" smtClean="0"/>
              <a:t>] (58</a:t>
            </a:r>
            <a:r>
              <a:rPr lang="sr-Latn-RS" dirty="0" smtClean="0"/>
              <a:t>)</a:t>
            </a:r>
            <a:endParaRPr lang="sr-Cyrl-R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Cyrl-RS" i="1" dirty="0" smtClean="0"/>
              <a:t>	</a:t>
            </a:r>
            <a:r>
              <a:rPr lang="sr-Latn-RS" i="1" dirty="0" smtClean="0"/>
              <a:t>На </a:t>
            </a:r>
            <a:r>
              <a:rPr lang="sr-Latn-RS" i="1" dirty="0" smtClean="0"/>
              <a:t>једној тераси где је </a:t>
            </a:r>
            <a:r>
              <a:rPr lang="sr-Latn-RS" b="1" i="1" dirty="0" smtClean="0"/>
              <a:t>десетак</a:t>
            </a:r>
            <a:r>
              <a:rPr lang="sr-Latn-RS" i="1" dirty="0" smtClean="0"/>
              <a:t> отмених младића пило</a:t>
            </a:r>
            <a:r>
              <a:rPr lang="sr-Latn-RS" dirty="0" smtClean="0"/>
              <a:t> [</a:t>
            </a:r>
            <a:r>
              <a:rPr lang="sr-Cyrl-RS" dirty="0" smtClean="0"/>
              <a:t>...</a:t>
            </a:r>
            <a:r>
              <a:rPr lang="sr-Latn-RS" dirty="0" smtClean="0"/>
              <a:t>]  </a:t>
            </a:r>
            <a:r>
              <a:rPr lang="sr-Latn-RS" dirty="0" smtClean="0"/>
              <a:t>	(</a:t>
            </a:r>
            <a:r>
              <a:rPr lang="sr-Latn-RS" dirty="0" smtClean="0"/>
              <a:t>50)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	Egyik </a:t>
            </a:r>
            <a:r>
              <a:rPr lang="sr-Latn-RS" i="1" dirty="0" smtClean="0"/>
              <a:t>teraszon, ahol </a:t>
            </a:r>
            <a:r>
              <a:rPr lang="sr-Latn-RS" b="1" i="1" dirty="0" smtClean="0"/>
              <a:t>vagy egy tucat</a:t>
            </a:r>
            <a:r>
              <a:rPr lang="sr-Latn-RS" i="1" dirty="0" smtClean="0"/>
              <a:t> előkelő fiatalember iddogált</a:t>
            </a:r>
            <a:r>
              <a:rPr lang="sr-Latn-RS" dirty="0" smtClean="0"/>
              <a:t> </a:t>
            </a:r>
            <a:r>
              <a:rPr lang="sr-Latn-RS" dirty="0" smtClean="0"/>
              <a:t>	[</a:t>
            </a:r>
            <a:r>
              <a:rPr lang="sr-Cyrl-RS" dirty="0" smtClean="0"/>
              <a:t>...</a:t>
            </a:r>
            <a:r>
              <a:rPr lang="sr-Latn-RS" dirty="0" smtClean="0"/>
              <a:t>] (58)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На </a:t>
            </a:r>
            <a:r>
              <a:rPr lang="sr-Latn-RS" i="1" dirty="0" smtClean="0"/>
              <a:t>својим шетњама по авлији он </a:t>
            </a:r>
            <a:r>
              <a:rPr lang="sr-Latn-RS" b="1" i="1" dirty="0" smtClean="0"/>
              <a:t>тако</a:t>
            </a:r>
            <a:r>
              <a:rPr lang="sr-Latn-RS" i="1" dirty="0" smtClean="0"/>
              <a:t> редовно набаса на Хаима</a:t>
            </a:r>
            <a:r>
              <a:rPr lang="sr-Latn-RS" dirty="0" smtClean="0"/>
              <a:t> (92) 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Mialatt </a:t>
            </a:r>
            <a:r>
              <a:rPr lang="sr-Latn-RS" i="1" dirty="0" smtClean="0"/>
              <a:t>az udvaron sétálgatott, a szerzetes rendszerint </a:t>
            </a:r>
            <a:r>
              <a:rPr lang="sr-Latn-RS" b="1" i="1" dirty="0" smtClean="0"/>
              <a:t>így</a:t>
            </a:r>
            <a:r>
              <a:rPr lang="sr-Latn-RS" i="1" dirty="0" smtClean="0"/>
              <a:t> ütközött bele Haimba</a:t>
            </a:r>
            <a:r>
              <a:rPr lang="sr-Latn-RS" dirty="0" smtClean="0"/>
              <a:t>.(100)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Cyrl-RS" i="1" dirty="0" smtClean="0"/>
              <a:t>	</a:t>
            </a:r>
            <a:r>
              <a:rPr lang="sr-Latn-RS" i="1" dirty="0" smtClean="0"/>
              <a:t>То </a:t>
            </a:r>
            <a:r>
              <a:rPr lang="sr-Latn-RS" i="1" dirty="0" smtClean="0"/>
              <a:t>је био дебељушан човјек, </a:t>
            </a:r>
            <a:r>
              <a:rPr lang="sr-Latn-RS" b="1" i="1" dirty="0" smtClean="0"/>
              <a:t>шири него дужи</a:t>
            </a:r>
            <a:r>
              <a:rPr lang="sr-Latn-RS" dirty="0" smtClean="0"/>
              <a:t> [</a:t>
            </a:r>
            <a:r>
              <a:rPr lang="sr-Cyrl-RS" dirty="0" smtClean="0"/>
              <a:t>...</a:t>
            </a:r>
            <a:r>
              <a:rPr lang="sr-Latn-RS" dirty="0" smtClean="0"/>
              <a:t>] (100) 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	Ez </a:t>
            </a:r>
            <a:r>
              <a:rPr lang="sr-Latn-RS" i="1" dirty="0" smtClean="0"/>
              <a:t>egy pocakos ember volt, </a:t>
            </a:r>
            <a:r>
              <a:rPr lang="sr-Latn-RS" b="1" i="1" dirty="0" smtClean="0"/>
              <a:t>szélesebb, mint amilyen </a:t>
            </a:r>
            <a:r>
              <a:rPr lang="sr-Latn-RS" b="1" i="1" dirty="0" smtClean="0"/>
              <a:t>	hosszú</a:t>
            </a:r>
            <a:r>
              <a:rPr lang="sr-Latn-RS" dirty="0" smtClean="0"/>
              <a:t> </a:t>
            </a:r>
            <a:r>
              <a:rPr lang="sr-Latn-RS" dirty="0" smtClean="0"/>
              <a:t>[</a:t>
            </a:r>
            <a:r>
              <a:rPr lang="sr-Cyrl-RS" dirty="0" smtClean="0"/>
              <a:t>...</a:t>
            </a:r>
            <a:r>
              <a:rPr lang="sr-Latn-RS" dirty="0" smtClean="0"/>
              <a:t>] </a:t>
            </a:r>
            <a:r>
              <a:rPr lang="sr-Latn-RS" dirty="0" smtClean="0"/>
              <a:t>(</a:t>
            </a:r>
            <a:r>
              <a:rPr lang="sr-Latn-RS" dirty="0" smtClean="0"/>
              <a:t>109) </a:t>
            </a:r>
            <a:endParaRPr lang="en-US" dirty="0" smtClean="0"/>
          </a:p>
          <a:p>
            <a:pPr>
              <a:buNone/>
            </a:pPr>
            <a:r>
              <a:rPr lang="sr-Cyrl-RS" dirty="0" smtClean="0"/>
              <a:t>	</a:t>
            </a:r>
            <a:r>
              <a:rPr lang="sr-Latn-RS" dirty="0" smtClean="0"/>
              <a:t>[</a:t>
            </a:r>
            <a:r>
              <a:rPr lang="sr-Cyrl-RS" dirty="0" smtClean="0"/>
              <a:t>...</a:t>
            </a:r>
            <a:r>
              <a:rPr lang="sr-Latn-RS" dirty="0" smtClean="0"/>
              <a:t>] </a:t>
            </a:r>
            <a:r>
              <a:rPr lang="sr-Latn-RS" i="1" dirty="0" smtClean="0"/>
              <a:t>који га подмукло варају, уцењују, </a:t>
            </a:r>
            <a:r>
              <a:rPr lang="sr-Latn-RS" b="1" i="1" dirty="0" smtClean="0"/>
              <a:t>продају и препродају</a:t>
            </a:r>
            <a:r>
              <a:rPr lang="sr-Latn-RS" dirty="0" smtClean="0"/>
              <a:t>. (73) </a:t>
            </a:r>
            <a:endParaRPr lang="en-US" dirty="0" smtClean="0"/>
          </a:p>
          <a:p>
            <a:pPr>
              <a:buNone/>
            </a:pPr>
            <a:r>
              <a:rPr lang="sr-Cyrl-RS" dirty="0" smtClean="0"/>
              <a:t>	</a:t>
            </a:r>
            <a:r>
              <a:rPr lang="sr-Latn-RS" dirty="0" smtClean="0"/>
              <a:t>[</a:t>
            </a:r>
            <a:r>
              <a:rPr lang="sr-Cyrl-RS" dirty="0" smtClean="0"/>
              <a:t>...</a:t>
            </a:r>
            <a:r>
              <a:rPr lang="sr-Latn-RS" dirty="0" smtClean="0"/>
              <a:t>] </a:t>
            </a:r>
            <a:r>
              <a:rPr lang="sr-Latn-RS" i="1" dirty="0" smtClean="0"/>
              <a:t>akik aljasul becsapják, megzsarolják, és kalmár módra</a:t>
            </a:r>
            <a:r>
              <a:rPr lang="sr-Latn-RS" dirty="0" smtClean="0"/>
              <a:t> </a:t>
            </a:r>
            <a:r>
              <a:rPr lang="sr-Latn-RS" b="1" i="1" dirty="0" smtClean="0"/>
              <a:t>adják-veszik</a:t>
            </a:r>
            <a:r>
              <a:rPr lang="sr-Latn-RS" dirty="0" smtClean="0"/>
              <a:t>. (82)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sr-Cyrl-RS" sz="2800" dirty="0" smtClean="0"/>
              <a:t>Добра решења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r-Cyrl-RS" dirty="0" smtClean="0"/>
              <a:t>1. </a:t>
            </a:r>
            <a:r>
              <a:rPr lang="ru-RU" i="1" dirty="0" smtClean="0"/>
              <a:t>Ти си </a:t>
            </a:r>
            <a:r>
              <a:rPr lang="ru-RU" b="1" i="1" dirty="0" smtClean="0"/>
              <a:t>мало</a:t>
            </a:r>
            <a:r>
              <a:rPr lang="ru-RU" i="1" dirty="0" smtClean="0"/>
              <a:t>летан, и </a:t>
            </a:r>
            <a:r>
              <a:rPr lang="ru-RU" b="1" i="1" dirty="0" smtClean="0"/>
              <a:t>мало</a:t>
            </a:r>
            <a:r>
              <a:rPr lang="ru-RU" i="1" dirty="0" smtClean="0"/>
              <a:t>уман, </a:t>
            </a:r>
            <a:r>
              <a:rPr lang="ru-RU" b="1" i="1" dirty="0" smtClean="0"/>
              <a:t>мало</a:t>
            </a:r>
            <a:r>
              <a:rPr lang="ru-RU" i="1" dirty="0" smtClean="0"/>
              <a:t>крван и </a:t>
            </a:r>
            <a:r>
              <a:rPr lang="ru-RU" b="1" i="1" dirty="0" smtClean="0"/>
              <a:t>мало</a:t>
            </a:r>
            <a:r>
              <a:rPr lang="ru-RU" i="1" dirty="0" smtClean="0"/>
              <a:t>душан, и уопште си све што је – </a:t>
            </a:r>
            <a:r>
              <a:rPr lang="ru-RU" b="1" i="1" dirty="0" smtClean="0"/>
              <a:t>мало</a:t>
            </a:r>
            <a:r>
              <a:rPr lang="ru-RU" i="1" dirty="0" smtClean="0"/>
              <a:t>.</a:t>
            </a:r>
            <a:r>
              <a:rPr lang="ru-RU" dirty="0" smtClean="0"/>
              <a:t> [</a:t>
            </a:r>
            <a:r>
              <a:rPr lang="sr-Cyrl-RS" dirty="0" smtClean="0"/>
              <a:t>...</a:t>
            </a:r>
            <a:r>
              <a:rPr lang="ru-RU" dirty="0" smtClean="0"/>
              <a:t>] – </a:t>
            </a:r>
            <a:r>
              <a:rPr lang="ru-RU" i="1" dirty="0" smtClean="0"/>
              <a:t>А ти си све што је »много«– каже суво и недуховито ситни човек</a:t>
            </a:r>
            <a:r>
              <a:rPr lang="ru-RU" dirty="0" smtClean="0"/>
              <a:t> [</a:t>
            </a:r>
            <a:r>
              <a:rPr lang="sr-Cyrl-RS" dirty="0" smtClean="0"/>
              <a:t>...</a:t>
            </a:r>
            <a:r>
              <a:rPr lang="ru-RU" dirty="0" smtClean="0"/>
              <a:t>] (59)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en-US" i="1" dirty="0" smtClean="0"/>
              <a:t>Te </a:t>
            </a:r>
            <a:r>
              <a:rPr lang="en-US" b="1" i="1" dirty="0" smtClean="0"/>
              <a:t>kis</a:t>
            </a:r>
            <a:r>
              <a:rPr lang="en-US" i="1" dirty="0" smtClean="0"/>
              <a:t>kor</a:t>
            </a:r>
            <a:r>
              <a:rPr lang="ru-RU" i="1" dirty="0" smtClean="0"/>
              <a:t>ú </a:t>
            </a:r>
            <a:r>
              <a:rPr lang="en-US" i="1" dirty="0" smtClean="0"/>
              <a:t>vagy</a:t>
            </a:r>
            <a:r>
              <a:rPr lang="ru-RU" i="1" dirty="0" smtClean="0"/>
              <a:t> é</a:t>
            </a:r>
            <a:r>
              <a:rPr lang="en-US" i="1" dirty="0" smtClean="0"/>
              <a:t>s </a:t>
            </a:r>
            <a:r>
              <a:rPr lang="en-US" b="1" i="1" dirty="0" smtClean="0"/>
              <a:t>kis</a:t>
            </a:r>
            <a:r>
              <a:rPr lang="en-US" i="1" dirty="0" smtClean="0"/>
              <a:t>esz</a:t>
            </a:r>
            <a:r>
              <a:rPr lang="ru-RU" i="1" dirty="0" smtClean="0"/>
              <a:t>ű, </a:t>
            </a:r>
            <a:r>
              <a:rPr lang="en-US" b="1" i="1" dirty="0" smtClean="0"/>
              <a:t>kis</a:t>
            </a:r>
            <a:r>
              <a:rPr lang="en-US" i="1" dirty="0" smtClean="0"/>
              <a:t>hit</a:t>
            </a:r>
            <a:r>
              <a:rPr lang="ru-RU" i="1" dirty="0" smtClean="0"/>
              <a:t>ű é</a:t>
            </a:r>
            <a:r>
              <a:rPr lang="en-US" i="1" dirty="0" smtClean="0"/>
              <a:t>s </a:t>
            </a:r>
            <a:r>
              <a:rPr lang="en-US" b="1" i="1" dirty="0" smtClean="0"/>
              <a:t>kis</a:t>
            </a:r>
            <a:r>
              <a:rPr lang="en-US" i="1" dirty="0" smtClean="0"/>
              <a:t>lelk</a:t>
            </a:r>
            <a:r>
              <a:rPr lang="ru-RU" i="1" dirty="0" smtClean="0"/>
              <a:t>ű, </a:t>
            </a:r>
            <a:r>
              <a:rPr lang="en-US" i="1" dirty="0" smtClean="0"/>
              <a:t>s</a:t>
            </a:r>
            <a:r>
              <a:rPr lang="ru-RU" i="1" dirty="0" smtClean="0"/>
              <a:t> á</a:t>
            </a:r>
            <a:r>
              <a:rPr lang="en-US" i="1" dirty="0" smtClean="0"/>
              <a:t>ltal</a:t>
            </a:r>
            <a:r>
              <a:rPr lang="ru-RU" i="1" dirty="0" smtClean="0"/>
              <a:t>á</a:t>
            </a:r>
            <a:r>
              <a:rPr lang="en-US" i="1" dirty="0" smtClean="0"/>
              <a:t>ban minden vagy</a:t>
            </a:r>
            <a:r>
              <a:rPr lang="ru-RU" i="1" dirty="0" smtClean="0"/>
              <a:t>, </a:t>
            </a:r>
            <a:r>
              <a:rPr lang="en-US" i="1" dirty="0" smtClean="0"/>
              <a:t>ami</a:t>
            </a:r>
            <a:r>
              <a:rPr lang="ru-RU" i="1" dirty="0" smtClean="0"/>
              <a:t> - </a:t>
            </a:r>
            <a:r>
              <a:rPr lang="en-US" b="1" i="1" dirty="0" smtClean="0"/>
              <a:t>kicsi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r>
              <a:rPr lang="es-CL" dirty="0" smtClean="0"/>
              <a:t>[</a:t>
            </a:r>
            <a:r>
              <a:rPr lang="sr-Cyrl-RS" dirty="0" smtClean="0"/>
              <a:t>...</a:t>
            </a:r>
            <a:r>
              <a:rPr lang="es-CL" dirty="0" smtClean="0"/>
              <a:t>] </a:t>
            </a:r>
            <a:r>
              <a:rPr lang="sr-Cyrl-RS" dirty="0" smtClean="0"/>
              <a:t>– </a:t>
            </a:r>
            <a:r>
              <a:rPr lang="es-CL" i="1" dirty="0" smtClean="0"/>
              <a:t>Te pedig minden vagy, ami "</a:t>
            </a:r>
            <a:r>
              <a:rPr lang="es-CL" b="1" i="1" dirty="0" smtClean="0"/>
              <a:t>nagy</a:t>
            </a:r>
            <a:r>
              <a:rPr lang="es-CL" i="1" dirty="0" smtClean="0"/>
              <a:t>" - mondja szárazon és szellemtelenül az apró emberke</a:t>
            </a:r>
            <a:r>
              <a:rPr lang="es-CL" dirty="0" smtClean="0"/>
              <a:t> [</a:t>
            </a:r>
            <a:r>
              <a:rPr lang="sr-Cyrl-RS" dirty="0" smtClean="0"/>
              <a:t>...</a:t>
            </a:r>
            <a:r>
              <a:rPr lang="es-CL" dirty="0" smtClean="0"/>
              <a:t>] </a:t>
            </a:r>
            <a:r>
              <a:rPr lang="ru-RU" dirty="0" smtClean="0"/>
              <a:t>(68)</a:t>
            </a:r>
            <a:endParaRPr lang="en-US" dirty="0" smtClean="0"/>
          </a:p>
          <a:p>
            <a:pPr>
              <a:buNone/>
            </a:pPr>
            <a:r>
              <a:rPr lang="sr-Cyrl-RS" dirty="0" smtClean="0"/>
              <a:t>2. </a:t>
            </a:r>
            <a:r>
              <a:rPr lang="sr-Latn-RS" i="1" dirty="0" smtClean="0"/>
              <a:t>У тим часовима општег узбуђења лудило, као зараза и хитар пламен, иде од собе до собе</a:t>
            </a:r>
            <a:r>
              <a:rPr lang="sr-Latn-RS" dirty="0" smtClean="0"/>
              <a:t> [</a:t>
            </a:r>
            <a:r>
              <a:rPr lang="sr-Cyrl-RS" dirty="0" smtClean="0"/>
              <a:t>...</a:t>
            </a:r>
            <a:r>
              <a:rPr lang="sr-Latn-RS" dirty="0" smtClean="0"/>
              <a:t>] (17)</a:t>
            </a:r>
            <a:r>
              <a:rPr lang="sr-Latn-RS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Az </a:t>
            </a:r>
            <a:r>
              <a:rPr lang="sr-Latn-RS" i="1" dirty="0" smtClean="0"/>
              <a:t>általános izgalomnak ezekben az óráiban a téboly, mint valami járvány, </a:t>
            </a:r>
            <a:r>
              <a:rPr lang="sr-Latn-RS" b="1" i="1" dirty="0" smtClean="0"/>
              <a:t>futótűzként</a:t>
            </a:r>
            <a:r>
              <a:rPr lang="sr-Latn-RS" i="1" dirty="0" smtClean="0"/>
              <a:t> terjed zárkáról zárkára</a:t>
            </a:r>
            <a:r>
              <a:rPr lang="sr-Latn-RS" dirty="0" smtClean="0"/>
              <a:t> [</a:t>
            </a:r>
            <a:r>
              <a:rPr lang="sr-Cyrl-RS" dirty="0" smtClean="0"/>
              <a:t>...</a:t>
            </a:r>
            <a:r>
              <a:rPr lang="sr-Latn-RS" dirty="0" smtClean="0"/>
              <a:t>] (24)</a:t>
            </a:r>
            <a:r>
              <a:rPr lang="sr-Latn-RS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sr-Cyrl-RS" dirty="0" smtClean="0"/>
              <a:t>3. </a:t>
            </a:r>
            <a:r>
              <a:rPr lang="sr-Latn-RS" i="1" dirty="0" smtClean="0"/>
              <a:t>Сузе су ми наврле од неке срамоте</a:t>
            </a:r>
            <a:r>
              <a:rPr lang="sr-Latn-RS" dirty="0" smtClean="0"/>
              <a:t>. (95) 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Forró </a:t>
            </a:r>
            <a:r>
              <a:rPr lang="sr-Latn-RS" b="1" i="1" dirty="0" smtClean="0"/>
              <a:t>szégyenkönnyek</a:t>
            </a:r>
            <a:r>
              <a:rPr lang="sr-Latn-RS" i="1" dirty="0" smtClean="0"/>
              <a:t> öntötték el a szemem</a:t>
            </a:r>
            <a:r>
              <a:rPr lang="sr-Latn-RS" dirty="0" smtClean="0"/>
              <a:t>. (103)</a:t>
            </a:r>
            <a:endParaRPr lang="en-US" dirty="0" smtClean="0"/>
          </a:p>
          <a:p>
            <a:pPr>
              <a:buNone/>
            </a:pPr>
            <a:r>
              <a:rPr lang="sr-Cyrl-RS" dirty="0" smtClean="0"/>
              <a:t>4. </a:t>
            </a:r>
            <a:r>
              <a:rPr lang="sr-Latn-RS" dirty="0" smtClean="0"/>
              <a:t>	[</a:t>
            </a:r>
            <a:r>
              <a:rPr lang="sr-Cyrl-RS" dirty="0" smtClean="0"/>
              <a:t>...</a:t>
            </a:r>
            <a:r>
              <a:rPr lang="sr-Latn-RS" dirty="0" smtClean="0"/>
              <a:t>] </a:t>
            </a:r>
            <a:r>
              <a:rPr lang="sr-Latn-RS" i="1" dirty="0" smtClean="0"/>
              <a:t>које се не боје стражара и не </a:t>
            </a:r>
            <a:r>
              <a:rPr lang="sr-Latn-RS" b="1" i="1" dirty="0" smtClean="0"/>
              <a:t>зарезују</a:t>
            </a:r>
            <a:r>
              <a:rPr lang="sr-Latn-RS" i="1" dirty="0" smtClean="0"/>
              <a:t> никог</a:t>
            </a:r>
            <a:r>
              <a:rPr lang="sr-Latn-RS" dirty="0" smtClean="0"/>
              <a:t> [</a:t>
            </a:r>
            <a:r>
              <a:rPr lang="sr-Cyrl-RS" dirty="0" smtClean="0"/>
              <a:t>...</a:t>
            </a:r>
            <a:r>
              <a:rPr lang="sr-Latn-RS" dirty="0" smtClean="0"/>
              <a:t>] (11) </a:t>
            </a:r>
            <a:endParaRPr lang="en-US" dirty="0" smtClean="0"/>
          </a:p>
          <a:p>
            <a:pPr>
              <a:buNone/>
            </a:pPr>
            <a:r>
              <a:rPr lang="sr-Cyrl-RS" dirty="0" smtClean="0"/>
              <a:t>	</a:t>
            </a:r>
            <a:r>
              <a:rPr lang="sr-Latn-RS" dirty="0" smtClean="0"/>
              <a:t>[</a:t>
            </a:r>
            <a:r>
              <a:rPr lang="sr-Cyrl-RS" dirty="0" smtClean="0"/>
              <a:t>...</a:t>
            </a:r>
            <a:r>
              <a:rPr lang="sr-Latn-RS" dirty="0" smtClean="0"/>
              <a:t>] </a:t>
            </a:r>
            <a:r>
              <a:rPr lang="sr-Latn-RS" i="1" dirty="0" smtClean="0"/>
              <a:t>akik nem félnek az őröktől, és senkivel sem törődnek</a:t>
            </a:r>
            <a:r>
              <a:rPr lang="sr-Latn-RS" dirty="0" smtClean="0"/>
              <a:t> [</a:t>
            </a:r>
            <a:r>
              <a:rPr lang="sr-Cyrl-RS" dirty="0" smtClean="0"/>
              <a:t>...</a:t>
            </a:r>
            <a:r>
              <a:rPr lang="sr-Latn-RS" dirty="0" smtClean="0"/>
              <a:t>] (18)</a:t>
            </a:r>
            <a:endParaRPr lang="en-US" dirty="0" smtClean="0"/>
          </a:p>
          <a:p>
            <a:pPr>
              <a:buNone/>
            </a:pPr>
            <a:r>
              <a:rPr lang="sr-Cyrl-RS" dirty="0" smtClean="0"/>
              <a:t>	</a:t>
            </a:r>
            <a:r>
              <a:rPr lang="sr-Latn-RS" dirty="0" smtClean="0"/>
              <a:t>[</a:t>
            </a:r>
            <a:r>
              <a:rPr lang="sr-Cyrl-RS" dirty="0" smtClean="0"/>
              <a:t>...</a:t>
            </a:r>
            <a:r>
              <a:rPr lang="sr-Latn-RS" dirty="0" smtClean="0"/>
              <a:t>] </a:t>
            </a:r>
            <a:r>
              <a:rPr lang="sr-Latn-RS" i="1" dirty="0" smtClean="0"/>
              <a:t>и гледају, ако могу, да ударе противника још једном, између </a:t>
            </a:r>
            <a:r>
              <a:rPr lang="sr-Latn-RS" i="1" dirty="0" smtClean="0"/>
              <a:t>ужурбаних </a:t>
            </a:r>
            <a:r>
              <a:rPr lang="sr-Latn-RS" i="1" dirty="0" smtClean="0"/>
              <a:t>стражара</a:t>
            </a:r>
            <a:r>
              <a:rPr lang="sr-Latn-RS" dirty="0" smtClean="0"/>
              <a:t>. (12)</a:t>
            </a:r>
            <a:r>
              <a:rPr lang="sr-Latn-RS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sr-Cyrl-RS" dirty="0" smtClean="0"/>
              <a:t>	</a:t>
            </a:r>
            <a:r>
              <a:rPr lang="sr-Latn-RS" dirty="0" smtClean="0"/>
              <a:t>[</a:t>
            </a:r>
            <a:r>
              <a:rPr lang="sr-Cyrl-RS" dirty="0" smtClean="0"/>
              <a:t>...</a:t>
            </a:r>
            <a:r>
              <a:rPr lang="sr-Latn-RS" dirty="0" smtClean="0"/>
              <a:t>] </a:t>
            </a:r>
            <a:r>
              <a:rPr lang="sr-Latn-RS" i="1" dirty="0" smtClean="0"/>
              <a:t>igyekeznek, hogy a sürgő-forgó őrök között lehetőleg még egyet </a:t>
            </a:r>
            <a:r>
              <a:rPr lang="sr-Latn-RS" b="1" i="1" dirty="0" smtClean="0"/>
              <a:t>odasózzanak</a:t>
            </a:r>
            <a:r>
              <a:rPr lang="sr-Latn-RS" i="1" dirty="0" smtClean="0"/>
              <a:t> </a:t>
            </a:r>
            <a:r>
              <a:rPr lang="sr-Latn-RS" i="1" dirty="0" smtClean="0"/>
              <a:t>ellenfelüknek</a:t>
            </a:r>
            <a:r>
              <a:rPr lang="sr-Latn-RS" dirty="0" smtClean="0"/>
              <a:t>. (18)</a:t>
            </a:r>
            <a:r>
              <a:rPr lang="sr-Cyrl-RS" dirty="0" smtClean="0"/>
              <a:t> (приближно: </a:t>
            </a:r>
            <a:r>
              <a:rPr lang="sr-Latn-RS" dirty="0" smtClean="0"/>
              <a:t>‛</a:t>
            </a:r>
            <a:r>
              <a:rPr lang="sr-Cyrl-RS" dirty="0" smtClean="0"/>
              <a:t>одаламити</a:t>
            </a:r>
            <a:r>
              <a:rPr lang="sr-Latn-RS" dirty="0" smtClean="0"/>
              <a:t>’</a:t>
            </a:r>
            <a:r>
              <a:rPr lang="sr-Cyrl-RS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Latn-RS" i="1" dirty="0" smtClean="0"/>
              <a:t>Отац </a:t>
            </a:r>
            <a:r>
              <a:rPr lang="sr-Latn-RS" i="1" dirty="0" smtClean="0"/>
              <a:t>га је вадио неколико пута из затвора</a:t>
            </a:r>
            <a:r>
              <a:rPr lang="sr-Latn-RS" dirty="0" smtClean="0"/>
              <a:t> [</a:t>
            </a:r>
            <a:r>
              <a:rPr lang="sr-Cyrl-RS" dirty="0" smtClean="0"/>
              <a:t>...</a:t>
            </a:r>
            <a:r>
              <a:rPr lang="sr-Latn-RS" dirty="0" smtClean="0"/>
              <a:t>] (18) </a:t>
            </a:r>
            <a:endParaRPr lang="en-US" dirty="0" smtClean="0"/>
          </a:p>
          <a:p>
            <a:pPr>
              <a:buNone/>
            </a:pPr>
            <a:r>
              <a:rPr lang="sr-Cyrl-RS" dirty="0" smtClean="0"/>
              <a:t>	</a:t>
            </a:r>
            <a:r>
              <a:rPr lang="sr-Latn-RS" dirty="0" smtClean="0"/>
              <a:t>[</a:t>
            </a:r>
            <a:r>
              <a:rPr lang="sr-Cyrl-RS" dirty="0" smtClean="0"/>
              <a:t>...</a:t>
            </a:r>
            <a:r>
              <a:rPr lang="sr-Latn-RS" dirty="0" smtClean="0"/>
              <a:t>] </a:t>
            </a:r>
            <a:r>
              <a:rPr lang="sr-Latn-RS" i="1" dirty="0" smtClean="0"/>
              <a:t>nemegyszer húzta ki a </a:t>
            </a:r>
            <a:r>
              <a:rPr lang="sr-Latn-RS" b="1" i="1" dirty="0" smtClean="0"/>
              <a:t>dutyiból</a:t>
            </a:r>
            <a:r>
              <a:rPr lang="sr-Latn-RS" dirty="0" smtClean="0"/>
              <a:t>. (26</a:t>
            </a:r>
            <a:r>
              <a:rPr lang="sr-Latn-RS" dirty="0" smtClean="0"/>
              <a:t>)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Хвала на пажњи!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sr-Cyrl-RS" sz="2800" dirty="0" smtClean="0"/>
              <a:t>Властите именице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401080" cy="479286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sr-Cyrl-RS" sz="2400" dirty="0" smtClean="0"/>
          </a:p>
          <a:p>
            <a:pPr>
              <a:buNone/>
            </a:pPr>
            <a:endParaRPr lang="sr-Cyrl-RS" sz="2400" dirty="0" smtClean="0"/>
          </a:p>
          <a:p>
            <a:pPr>
              <a:buNone/>
            </a:pPr>
            <a:r>
              <a:rPr lang="sr-Cyrl-RS" sz="2400" dirty="0" smtClean="0"/>
              <a:t>фра</a:t>
            </a:r>
            <a:r>
              <a:rPr lang="sr-Latn-RS" sz="2400" dirty="0" smtClean="0"/>
              <a:t> </a:t>
            </a:r>
            <a:r>
              <a:rPr lang="sr-Cyrl-RS" sz="2400" dirty="0" smtClean="0"/>
              <a:t>Петар		</a:t>
            </a:r>
            <a:r>
              <a:rPr lang="sr-Latn-RS" sz="2400" dirty="0" smtClean="0"/>
              <a:t>		Petar </a:t>
            </a:r>
            <a:r>
              <a:rPr lang="sr-Latn-RS" sz="2400" dirty="0" smtClean="0"/>
              <a:t>atya</a:t>
            </a:r>
            <a:endParaRPr lang="en-US" sz="2400" dirty="0" smtClean="0"/>
          </a:p>
          <a:p>
            <a:pPr>
              <a:buNone/>
            </a:pPr>
            <a:r>
              <a:rPr lang="sr-Cyrl-RS" sz="2400" dirty="0" smtClean="0"/>
              <a:t>Латифага	</a:t>
            </a:r>
            <a:r>
              <a:rPr lang="sr-Latn-RS" sz="2400" dirty="0" smtClean="0"/>
              <a:t>	</a:t>
            </a:r>
            <a:r>
              <a:rPr lang="sr-Latn-RS" sz="2400" dirty="0" smtClean="0"/>
              <a:t>		Latif </a:t>
            </a:r>
            <a:r>
              <a:rPr lang="sr-Latn-RS" sz="2400" dirty="0" smtClean="0"/>
              <a:t>aga</a:t>
            </a:r>
            <a:endParaRPr lang="en-US" sz="2400" dirty="0" smtClean="0"/>
          </a:p>
          <a:p>
            <a:pPr>
              <a:buNone/>
            </a:pPr>
            <a:r>
              <a:rPr lang="sr-Cyrl-RS" sz="2400" dirty="0" smtClean="0"/>
              <a:t>Карађоз</a:t>
            </a:r>
            <a:r>
              <a:rPr lang="sr-Latn-RS" sz="2400" dirty="0" smtClean="0"/>
              <a:t>		</a:t>
            </a:r>
            <a:r>
              <a:rPr lang="sr-Cyrl-RS" sz="2400" dirty="0" smtClean="0"/>
              <a:t>	</a:t>
            </a:r>
            <a:r>
              <a:rPr lang="sr-Latn-RS" sz="2400" dirty="0" smtClean="0"/>
              <a:t>		</a:t>
            </a:r>
            <a:r>
              <a:rPr lang="en-US" sz="2400" dirty="0" smtClean="0"/>
              <a:t>Karagöz</a:t>
            </a:r>
            <a:endParaRPr lang="en-US" sz="2400" dirty="0" smtClean="0"/>
          </a:p>
          <a:p>
            <a:pPr>
              <a:buNone/>
            </a:pPr>
            <a:r>
              <a:rPr lang="sr-Cyrl-RS" sz="2400" dirty="0" smtClean="0"/>
              <a:t>Бајазит</a:t>
            </a:r>
            <a:r>
              <a:rPr lang="sr-Latn-RS" sz="2400" dirty="0" smtClean="0"/>
              <a:t>	</a:t>
            </a:r>
            <a:r>
              <a:rPr lang="sr-Cyrl-RS" sz="2400" dirty="0" smtClean="0"/>
              <a:t>	</a:t>
            </a:r>
            <a:r>
              <a:rPr lang="sr-Latn-RS" sz="2400" dirty="0" smtClean="0"/>
              <a:t>	</a:t>
            </a:r>
            <a:r>
              <a:rPr lang="sr-Latn-RS" sz="2400" dirty="0" smtClean="0"/>
              <a:t>		</a:t>
            </a:r>
            <a:r>
              <a:rPr lang="sr-Cyrl-RS" sz="2400" dirty="0" smtClean="0"/>
              <a:t>Bajazid</a:t>
            </a:r>
            <a:endParaRPr lang="en-US" sz="2400" dirty="0" smtClean="0"/>
          </a:p>
          <a:p>
            <a:pPr>
              <a:buNone/>
            </a:pPr>
            <a:r>
              <a:rPr lang="sr-Cyrl-RS" sz="2400" dirty="0" smtClean="0"/>
              <a:t>Џем </a:t>
            </a:r>
            <a:r>
              <a:rPr lang="sr-Cyrl-RS" sz="2400" dirty="0" smtClean="0"/>
              <a:t>султан</a:t>
            </a:r>
            <a:r>
              <a:rPr lang="sr-Latn-RS" sz="2400" dirty="0" smtClean="0"/>
              <a:t>	</a:t>
            </a:r>
            <a:r>
              <a:rPr lang="sr-Cyrl-RS" sz="2400" dirty="0" smtClean="0"/>
              <a:t>	</a:t>
            </a:r>
            <a:r>
              <a:rPr lang="sr-Latn-RS" sz="2400" dirty="0" smtClean="0"/>
              <a:t>	</a:t>
            </a:r>
            <a:r>
              <a:rPr lang="sr-Latn-RS" sz="2400" dirty="0" smtClean="0"/>
              <a:t>	</a:t>
            </a:r>
            <a:r>
              <a:rPr lang="hu-HU" sz="2400" dirty="0" smtClean="0"/>
              <a:t>Dzsem </a:t>
            </a:r>
            <a:r>
              <a:rPr lang="hu-HU" sz="2400" dirty="0" smtClean="0"/>
              <a:t>szultán</a:t>
            </a:r>
            <a:endParaRPr lang="en-US" sz="2400" dirty="0" smtClean="0"/>
          </a:p>
          <a:p>
            <a:pPr>
              <a:buNone/>
            </a:pPr>
            <a:r>
              <a:rPr lang="sr-Cyrl-RS" sz="2400" dirty="0" smtClean="0"/>
              <a:t>Ћамил </a:t>
            </a:r>
            <a:r>
              <a:rPr lang="sr-Latn-RS" sz="2400" dirty="0" smtClean="0"/>
              <a:t>	</a:t>
            </a:r>
            <a:r>
              <a:rPr lang="sr-Latn-RS" sz="2400" dirty="0" smtClean="0"/>
              <a:t>	</a:t>
            </a:r>
            <a:r>
              <a:rPr lang="sr-Latn-RS" sz="2400" dirty="0" smtClean="0"/>
              <a:t>	</a:t>
            </a:r>
            <a:r>
              <a:rPr lang="sr-Cyrl-RS" sz="2400" dirty="0" smtClean="0"/>
              <a:t>	</a:t>
            </a:r>
            <a:r>
              <a:rPr lang="sr-Latn-RS" sz="2400" dirty="0" smtClean="0"/>
              <a:t>	</a:t>
            </a:r>
            <a:r>
              <a:rPr lang="hu-HU" sz="2400" dirty="0" smtClean="0"/>
              <a:t>Kamil</a:t>
            </a:r>
            <a:endParaRPr lang="sr-Cyrl-RS" sz="2400" dirty="0" smtClean="0"/>
          </a:p>
          <a:p>
            <a:pPr algn="ctr">
              <a:buNone/>
            </a:pPr>
            <a:r>
              <a:rPr lang="sr-Cyrl-RS" sz="2800" b="1" i="1" dirty="0" smtClean="0"/>
              <a:t>Историјска имена</a:t>
            </a:r>
            <a:r>
              <a:rPr lang="sr-Latn-RS" sz="2400" dirty="0" smtClean="0"/>
              <a:t>	</a:t>
            </a:r>
            <a:endParaRPr lang="en-US" sz="2400" dirty="0" smtClean="0"/>
          </a:p>
          <a:p>
            <a:pPr>
              <a:buNone/>
            </a:pPr>
            <a:r>
              <a:rPr lang="sr-Cyrl-RS" sz="2400" dirty="0" smtClean="0"/>
              <a:t>Мехмед </a:t>
            </a:r>
            <a:r>
              <a:rPr lang="en-US" sz="2400" dirty="0" smtClean="0"/>
              <a:t>II Освајач	 </a:t>
            </a:r>
            <a:r>
              <a:rPr lang="hu-HU" sz="2400" dirty="0" smtClean="0"/>
              <a:t>		</a:t>
            </a:r>
            <a:r>
              <a:rPr lang="en-US" sz="2400" dirty="0" smtClean="0"/>
              <a:t>Hódító II. Mohamed szultán</a:t>
            </a:r>
          </a:p>
          <a:p>
            <a:pPr>
              <a:buNone/>
            </a:pPr>
            <a:r>
              <a:rPr lang="en-US" sz="2400" dirty="0" smtClean="0"/>
              <a:t>Матија Корвин, </a:t>
            </a:r>
            <a:r>
              <a:rPr lang="en-US" sz="2400" dirty="0" smtClean="0"/>
              <a:t>краљ </a:t>
            </a:r>
            <a:r>
              <a:rPr lang="en-US" sz="2400" dirty="0" smtClean="0"/>
              <a:t>Угарске</a:t>
            </a:r>
            <a:r>
              <a:rPr lang="hu-HU" sz="2400" dirty="0" smtClean="0"/>
              <a:t>		Korvin </a:t>
            </a:r>
            <a:r>
              <a:rPr lang="hu-HU" sz="2400" dirty="0" smtClean="0"/>
              <a:t>Mátyás </a:t>
            </a:r>
            <a:r>
              <a:rPr lang="hu-HU" sz="2400" dirty="0" smtClean="0"/>
              <a:t>Magyarország</a:t>
            </a:r>
          </a:p>
          <a:p>
            <a:pPr>
              <a:buNone/>
            </a:pPr>
            <a:r>
              <a:rPr lang="hu-HU" sz="2400" dirty="0" smtClean="0"/>
              <a:t>						királya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папа Инокентије </a:t>
            </a:r>
            <a:r>
              <a:rPr lang="hu-HU" sz="2400" dirty="0" smtClean="0"/>
              <a:t>VIII	</a:t>
            </a:r>
            <a:r>
              <a:rPr lang="hu-HU" sz="2400" dirty="0" smtClean="0"/>
              <a:t>		VIII</a:t>
            </a:r>
            <a:r>
              <a:rPr lang="hu-HU" sz="2400" dirty="0" smtClean="0"/>
              <a:t>. Ince pápa,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папа Александар </a:t>
            </a:r>
            <a:r>
              <a:rPr lang="hu-HU" sz="2400" dirty="0" smtClean="0"/>
              <a:t>VI </a:t>
            </a:r>
            <a:r>
              <a:rPr lang="sr-Latn-RS" sz="2400" dirty="0" smtClean="0"/>
              <a:t>		</a:t>
            </a:r>
            <a:r>
              <a:rPr lang="sr-Latn-RS" sz="2400" dirty="0" smtClean="0"/>
              <a:t>	</a:t>
            </a:r>
            <a:r>
              <a:rPr lang="hu-HU" sz="2400" dirty="0" smtClean="0"/>
              <a:t>VI</a:t>
            </a:r>
            <a:r>
              <a:rPr lang="hu-HU" sz="2400" dirty="0" smtClean="0"/>
              <a:t>. Sándor pápa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кардинал Родриго Борџија </a:t>
            </a:r>
            <a:r>
              <a:rPr lang="sr-Latn-RS" sz="2400" dirty="0" smtClean="0"/>
              <a:t>	</a:t>
            </a:r>
            <a:r>
              <a:rPr lang="sr-Latn-RS" sz="2400" dirty="0" smtClean="0"/>
              <a:t> 	</a:t>
            </a:r>
            <a:r>
              <a:rPr lang="hu-HU" sz="2400" dirty="0" smtClean="0"/>
              <a:t>Rodrigo </a:t>
            </a:r>
            <a:r>
              <a:rPr lang="hu-HU" sz="2400" dirty="0" smtClean="0"/>
              <a:t>Borgia bíboros,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француски краљ Карло </a:t>
            </a:r>
            <a:r>
              <a:rPr lang="hu-HU" sz="2400" dirty="0" smtClean="0"/>
              <a:t>VIII 	</a:t>
            </a:r>
            <a:r>
              <a:rPr lang="hu-HU" sz="2400" dirty="0" smtClean="0"/>
              <a:t> 	VIII</a:t>
            </a:r>
            <a:r>
              <a:rPr lang="hu-HU" sz="2400" dirty="0" smtClean="0"/>
              <a:t>. Károly, francia </a:t>
            </a:r>
            <a:r>
              <a:rPr lang="hu-HU" sz="2400" dirty="0" smtClean="0"/>
              <a:t>király</a:t>
            </a:r>
            <a:endParaRPr lang="sr-Cyrl-R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Cyrl-RS" sz="2400" b="1" i="1" dirty="0" smtClean="0"/>
              <a:t>Друга </a:t>
            </a:r>
            <a:r>
              <a:rPr lang="sr-Cyrl-RS" sz="2400" b="1" i="1" dirty="0" smtClean="0"/>
              <a:t>имена</a:t>
            </a:r>
          </a:p>
          <a:p>
            <a:pPr algn="ctr">
              <a:buNone/>
            </a:pPr>
            <a:endParaRPr lang="en-US" sz="2400" b="1" i="1" dirty="0" smtClean="0"/>
          </a:p>
          <a:p>
            <a:pPr>
              <a:buNone/>
            </a:pPr>
            <a:r>
              <a:rPr lang="en-US" sz="1900" dirty="0" smtClean="0"/>
              <a:t>Пјер Д’Обисон </a:t>
            </a:r>
            <a:r>
              <a:rPr lang="hu-HU" sz="1900" dirty="0" smtClean="0"/>
              <a:t>		 		Pierre d</a:t>
            </a:r>
            <a:r>
              <a:rPr lang="en-US" sz="1900" dirty="0" smtClean="0"/>
              <a:t>’</a:t>
            </a:r>
            <a:r>
              <a:rPr lang="hu-HU" sz="1900" dirty="0" smtClean="0"/>
              <a:t> Aubusson</a:t>
            </a:r>
            <a:r>
              <a:rPr lang="sr-Cyrl-RS" sz="1900" dirty="0" smtClean="0"/>
              <a:t>,</a:t>
            </a:r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Антонио Рерико		 </a:t>
            </a:r>
            <a:r>
              <a:rPr lang="hu-HU" sz="1900" dirty="0" smtClean="0"/>
              <a:t>		</a:t>
            </a:r>
            <a:r>
              <a:rPr lang="sr-Cyrl-RS" sz="1900" dirty="0" smtClean="0"/>
              <a:t>Antonio </a:t>
            </a:r>
            <a:r>
              <a:rPr lang="sr-Cyrl-RS" sz="1900" dirty="0" smtClean="0"/>
              <a:t>Rerico</a:t>
            </a:r>
          </a:p>
          <a:p>
            <a:pPr>
              <a:buNone/>
            </a:pPr>
            <a:endParaRPr lang="en-US" sz="1900" dirty="0" smtClean="0"/>
          </a:p>
          <a:p>
            <a:pPr algn="ctr">
              <a:buNone/>
            </a:pPr>
            <a:r>
              <a:rPr lang="sr-Cyrl-RS" sz="2400" b="1" i="1" dirty="0" smtClean="0"/>
              <a:t>Географска имена</a:t>
            </a:r>
          </a:p>
          <a:p>
            <a:pPr>
              <a:buNone/>
            </a:pPr>
            <a:r>
              <a:rPr lang="en-US" sz="1900" dirty="0" smtClean="0"/>
              <a:t>Амасијa </a:t>
            </a:r>
            <a:r>
              <a:rPr lang="sr-Latn-RS" sz="1900" dirty="0" smtClean="0"/>
              <a:t>	</a:t>
            </a:r>
            <a:r>
              <a:rPr lang="sr-Cyrl-RS" sz="1900" dirty="0" smtClean="0"/>
              <a:t>			</a:t>
            </a:r>
            <a:r>
              <a:rPr lang="en-US" sz="1900" dirty="0" smtClean="0"/>
              <a:t>Amasya </a:t>
            </a:r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Караманиј</a:t>
            </a:r>
            <a:r>
              <a:rPr lang="sr-Cyrl-RS" sz="1900" dirty="0" smtClean="0"/>
              <a:t>а </a:t>
            </a:r>
            <a:r>
              <a:rPr lang="sr-Latn-RS" sz="1900" dirty="0" smtClean="0"/>
              <a:t>	</a:t>
            </a:r>
            <a:r>
              <a:rPr lang="sr-Cyrl-RS" sz="1900" dirty="0" smtClean="0"/>
              <a:t>			</a:t>
            </a:r>
            <a:r>
              <a:rPr lang="en-US" sz="1900" dirty="0" smtClean="0"/>
              <a:t>Karamánia </a:t>
            </a:r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Конији 	</a:t>
            </a:r>
            <a:r>
              <a:rPr lang="sr-Cyrl-RS" sz="1900" dirty="0" smtClean="0"/>
              <a:t>				</a:t>
            </a:r>
            <a:r>
              <a:rPr lang="en-US" sz="1900" dirty="0" smtClean="0"/>
              <a:t>Koni</a:t>
            </a:r>
            <a:r>
              <a:rPr lang="sr-Cyrl-RS" sz="1900" dirty="0" smtClean="0"/>
              <a:t>а</a:t>
            </a:r>
            <a:endParaRPr lang="en-US" sz="1900" dirty="0" smtClean="0"/>
          </a:p>
          <a:p>
            <a:pPr>
              <a:buNone/>
            </a:pPr>
            <a:r>
              <a:rPr lang="sr-Cyrl-RS" sz="1900" dirty="0" smtClean="0"/>
              <a:t>Тулон </a:t>
            </a:r>
            <a:r>
              <a:rPr lang="hu-HU" sz="1900" dirty="0" smtClean="0"/>
              <a:t>		</a:t>
            </a:r>
            <a:r>
              <a:rPr lang="sr-Cyrl-RS" sz="1900" dirty="0" smtClean="0"/>
              <a:t>			</a:t>
            </a:r>
            <a:r>
              <a:rPr lang="hu-HU" sz="1900" dirty="0" smtClean="0"/>
              <a:t>Toulon</a:t>
            </a:r>
            <a:endParaRPr lang="en-US" sz="1900" dirty="0" smtClean="0"/>
          </a:p>
          <a:p>
            <a:pPr>
              <a:buNone/>
            </a:pPr>
            <a:r>
              <a:rPr lang="sr-Cyrl-RS" sz="1900" dirty="0" smtClean="0"/>
              <a:t>Рим </a:t>
            </a:r>
            <a:r>
              <a:rPr lang="sr-Latn-RS" sz="1900" dirty="0" smtClean="0"/>
              <a:t>		</a:t>
            </a:r>
            <a:r>
              <a:rPr lang="sr-Cyrl-RS" sz="1900" dirty="0" smtClean="0"/>
              <a:t>			</a:t>
            </a:r>
            <a:r>
              <a:rPr lang="hu-HU" sz="1900" dirty="0" smtClean="0"/>
              <a:t>Róma</a:t>
            </a:r>
            <a:endParaRPr lang="en-US" sz="1900" dirty="0" smtClean="0"/>
          </a:p>
          <a:p>
            <a:pPr>
              <a:buNone/>
            </a:pPr>
            <a:r>
              <a:rPr lang="sr-Cyrl-RS" sz="1900" dirty="0" smtClean="0"/>
              <a:t>Род</a:t>
            </a:r>
            <a:r>
              <a:rPr lang="sr-Latn-RS" sz="1900" dirty="0" smtClean="0"/>
              <a:t>		 </a:t>
            </a:r>
            <a:r>
              <a:rPr lang="sr-Cyrl-RS" sz="1900" dirty="0" smtClean="0"/>
              <a:t>			</a:t>
            </a:r>
            <a:r>
              <a:rPr lang="hu-HU" sz="1900" dirty="0" smtClean="0"/>
              <a:t>Rhodosz</a:t>
            </a:r>
            <a:endParaRPr lang="en-US" sz="1900" dirty="0" smtClean="0"/>
          </a:p>
          <a:p>
            <a:pPr>
              <a:buNone/>
            </a:pPr>
            <a:r>
              <a:rPr lang="sr-Cyrl-RS" sz="1900" dirty="0" smtClean="0"/>
              <a:t>Стамбол </a:t>
            </a:r>
            <a:r>
              <a:rPr lang="sr-Latn-RS" sz="1900" dirty="0" smtClean="0"/>
              <a:t>	</a:t>
            </a:r>
            <a:r>
              <a:rPr lang="sr-Cyrl-RS" sz="1900" dirty="0" smtClean="0"/>
              <a:t>			</a:t>
            </a:r>
            <a:r>
              <a:rPr lang="hu-HU" sz="1900" dirty="0" smtClean="0"/>
              <a:t>Sztambul</a:t>
            </a:r>
            <a:r>
              <a:rPr lang="hu-HU" sz="1900" dirty="0" smtClean="0"/>
              <a:t>	</a:t>
            </a:r>
            <a:endParaRPr lang="en-US" sz="1900" dirty="0" smtClean="0"/>
          </a:p>
          <a:p>
            <a:pPr>
              <a:buNone/>
            </a:pPr>
            <a:r>
              <a:rPr lang="sr-Cyrl-RS" sz="1900" dirty="0" smtClean="0"/>
              <a:t>Цариград </a:t>
            </a:r>
            <a:r>
              <a:rPr lang="sr-Latn-RS" sz="1900" dirty="0" smtClean="0"/>
              <a:t>	</a:t>
            </a:r>
            <a:r>
              <a:rPr lang="sr-Cyrl-RS" sz="1900" dirty="0" smtClean="0"/>
              <a:t>			Konstantinápoly</a:t>
            </a:r>
            <a:endParaRPr lang="en-US" sz="19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sr-Cyrl-RS" sz="2800" dirty="0" smtClean="0"/>
              <a:t>Турцизми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I 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i="1" dirty="0" smtClean="0"/>
              <a:t>настави да </a:t>
            </a:r>
            <a:r>
              <a:rPr lang="en-US" sz="3300" b="1" i="1" dirty="0" smtClean="0"/>
              <a:t>кара</a:t>
            </a:r>
            <a:r>
              <a:rPr lang="en-US" sz="3300" i="1" dirty="0" smtClean="0"/>
              <a:t> младића</a:t>
            </a:r>
            <a:r>
              <a:rPr lang="en-US" sz="3300" dirty="0" smtClean="0"/>
              <a:t> (6) </a:t>
            </a:r>
            <a:endParaRPr lang="sr-Cyrl-RS" sz="3300" dirty="0" smtClean="0"/>
          </a:p>
          <a:p>
            <a:pPr>
              <a:buNone/>
            </a:pPr>
            <a:r>
              <a:rPr lang="sr-Cyrl-RS" sz="3300" dirty="0" smtClean="0"/>
              <a:t>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i="1" dirty="0" smtClean="0"/>
              <a:t>tovább</a:t>
            </a:r>
            <a:r>
              <a:rPr lang="en-US" sz="3300" b="1" i="1" dirty="0" smtClean="0"/>
              <a:t> pirongassa </a:t>
            </a:r>
            <a:r>
              <a:rPr lang="en-US" sz="3300" i="1" dirty="0" smtClean="0"/>
              <a:t>az ifjút</a:t>
            </a:r>
            <a:r>
              <a:rPr lang="en-US" sz="3300" dirty="0" smtClean="0"/>
              <a:t>. (12)</a:t>
            </a:r>
          </a:p>
          <a:p>
            <a:pPr>
              <a:buNone/>
            </a:pPr>
            <a:r>
              <a:rPr lang="sr-Cyrl-RS" sz="3300" dirty="0" smtClean="0"/>
              <a:t>	</a:t>
            </a:r>
            <a:r>
              <a:rPr lang="sr-Latn-RS" sz="3300" dirty="0" smtClean="0"/>
              <a:t>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b="1" i="1" dirty="0" smtClean="0"/>
              <a:t>механски</a:t>
            </a:r>
            <a:r>
              <a:rPr lang="en-US" sz="3300" dirty="0" smtClean="0"/>
              <a:t> </a:t>
            </a:r>
            <a:r>
              <a:rPr lang="en-US" sz="3300" i="1" dirty="0" smtClean="0"/>
              <a:t>разбијачи и укољице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 (10) </a:t>
            </a:r>
          </a:p>
          <a:p>
            <a:pPr>
              <a:buNone/>
            </a:pPr>
            <a:r>
              <a:rPr lang="sr-Cyrl-RS" sz="3300" dirty="0" smtClean="0"/>
              <a:t>	</a:t>
            </a:r>
            <a:r>
              <a:rPr lang="sr-Latn-RS" sz="3300" dirty="0" smtClean="0"/>
              <a:t>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i="1" dirty="0" smtClean="0"/>
              <a:t>avagy </a:t>
            </a:r>
            <a:r>
              <a:rPr lang="en-US" sz="3300" b="1" i="1" dirty="0" smtClean="0"/>
              <a:t>kocsmai</a:t>
            </a:r>
            <a:r>
              <a:rPr lang="en-US" sz="3300" i="1" dirty="0" smtClean="0"/>
              <a:t> duhajkodók és verekedők</a:t>
            </a:r>
            <a:r>
              <a:rPr lang="en-US" sz="3300" b="1" dirty="0" smtClean="0"/>
              <a:t> 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</a:t>
            </a:r>
            <a:r>
              <a:rPr lang="sr-Cyrl-RS" sz="3300" dirty="0" smtClean="0"/>
              <a:t> (16)</a:t>
            </a:r>
            <a:endParaRPr lang="en-US" sz="3300" dirty="0" smtClean="0"/>
          </a:p>
          <a:p>
            <a:pPr>
              <a:buNone/>
            </a:pPr>
            <a:r>
              <a:rPr lang="sr-Cyrl-RS" sz="3300" dirty="0" smtClean="0"/>
              <a:t> </a:t>
            </a:r>
            <a:r>
              <a:rPr lang="en-US" sz="3300" dirty="0" smtClean="0"/>
              <a:t>	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i="1" dirty="0" smtClean="0"/>
              <a:t>продао велику, лепу очинску кућу у Новој </a:t>
            </a:r>
            <a:r>
              <a:rPr lang="en-US" sz="3300" b="1" i="1" dirty="0" smtClean="0"/>
              <a:t>махали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 (20) </a:t>
            </a:r>
          </a:p>
          <a:p>
            <a:pPr>
              <a:buNone/>
            </a:pPr>
            <a:r>
              <a:rPr lang="sr-Cyrl-RS" sz="3300" dirty="0" smtClean="0"/>
              <a:t>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i="1" dirty="0" smtClean="0"/>
              <a:t>eladta az Új </a:t>
            </a:r>
            <a:r>
              <a:rPr lang="en-US" sz="3300" b="1" i="1" dirty="0" smtClean="0"/>
              <a:t>Negyedben</a:t>
            </a:r>
            <a:r>
              <a:rPr lang="en-US" sz="3300" i="1" dirty="0" smtClean="0"/>
              <a:t> fekvő apai házat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 (28)</a:t>
            </a:r>
          </a:p>
          <a:p>
            <a:pPr>
              <a:buNone/>
            </a:pPr>
            <a:r>
              <a:rPr lang="sr-Cyrl-RS" sz="3300" dirty="0" smtClean="0"/>
              <a:t>	</a:t>
            </a:r>
            <a:r>
              <a:rPr lang="sr-Latn-RS" sz="3300" dirty="0" smtClean="0"/>
              <a:t>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i="1" dirty="0" smtClean="0"/>
              <a:t>доклегод се покрадено не нађе и не врати у царску </a:t>
            </a:r>
            <a:r>
              <a:rPr lang="en-US" sz="3300" b="1" i="1" dirty="0" smtClean="0"/>
              <a:t>азну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 (29) </a:t>
            </a:r>
          </a:p>
          <a:p>
            <a:pPr>
              <a:buNone/>
            </a:pPr>
            <a:r>
              <a:rPr lang="sr-Cyrl-RS" sz="3300" dirty="0" smtClean="0"/>
              <a:t>	</a:t>
            </a:r>
            <a:r>
              <a:rPr lang="sr-Latn-RS" sz="3300" dirty="0" smtClean="0"/>
              <a:t>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i="1" dirty="0" smtClean="0"/>
              <a:t>a lopott holmi elő nem kerül, s nem folyik be az állam </a:t>
            </a:r>
            <a:r>
              <a:rPr lang="en-US" sz="3300" b="1" i="1" dirty="0" smtClean="0"/>
              <a:t>kincstárába</a:t>
            </a:r>
            <a:r>
              <a:rPr lang="en-US" sz="3300" dirty="0" smtClean="0"/>
              <a:t> </a:t>
            </a:r>
            <a:r>
              <a:rPr lang="sr-Latn-RS" sz="3300" dirty="0" smtClean="0"/>
              <a:t>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(38)</a:t>
            </a:r>
          </a:p>
          <a:p>
            <a:pPr>
              <a:buNone/>
            </a:pPr>
            <a:r>
              <a:rPr lang="sr-Cyrl-RS" sz="3300" i="1" dirty="0" smtClean="0"/>
              <a:t>	</a:t>
            </a:r>
            <a:r>
              <a:rPr lang="en-US" sz="3300" i="1" dirty="0" smtClean="0"/>
              <a:t>Спустио </a:t>
            </a:r>
            <a:r>
              <a:rPr lang="en-US" sz="3300" i="1" dirty="0" smtClean="0"/>
              <a:t>је свој </a:t>
            </a:r>
            <a:r>
              <a:rPr lang="en-US" sz="3300" b="1" i="1" dirty="0" smtClean="0"/>
              <a:t>зембиљ</a:t>
            </a:r>
            <a:r>
              <a:rPr lang="en-US" sz="3300" i="1" dirty="0" smtClean="0"/>
              <a:t> од плетеног рогоза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 (40)</a:t>
            </a:r>
            <a:r>
              <a:rPr lang="en-US" sz="3300" b="1" dirty="0" smtClean="0"/>
              <a:t> </a:t>
            </a:r>
            <a:endParaRPr lang="en-US" sz="3300" dirty="0" smtClean="0"/>
          </a:p>
          <a:p>
            <a:pPr>
              <a:buNone/>
            </a:pPr>
            <a:r>
              <a:rPr lang="sr-Cyrl-RS" sz="3300" i="1" dirty="0" smtClean="0"/>
              <a:t>	</a:t>
            </a:r>
            <a:r>
              <a:rPr lang="en-US" sz="3300" i="1" dirty="0" smtClean="0"/>
              <a:t>Letette </a:t>
            </a:r>
            <a:r>
              <a:rPr lang="en-US" sz="3300" i="1" dirty="0" smtClean="0"/>
              <a:t>gyékényből font </a:t>
            </a:r>
            <a:r>
              <a:rPr lang="en-US" sz="3300" b="1" i="1" dirty="0" smtClean="0"/>
              <a:t>kosárkáját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 (48)</a:t>
            </a:r>
          </a:p>
          <a:p>
            <a:pPr>
              <a:buNone/>
            </a:pPr>
            <a:r>
              <a:rPr lang="en-US" sz="3300" dirty="0" smtClean="0"/>
              <a:t> </a:t>
            </a:r>
            <a:r>
              <a:rPr lang="sr-Cyrl-RS" sz="3300" dirty="0" smtClean="0"/>
              <a:t>	</a:t>
            </a:r>
            <a:r>
              <a:rPr lang="sr-Latn-RS" sz="3300" dirty="0" smtClean="0"/>
              <a:t>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i="1" dirty="0" smtClean="0"/>
              <a:t>ја сам помало на мог </a:t>
            </a:r>
            <a:r>
              <a:rPr lang="en-US" sz="3300" b="1" i="1" dirty="0" smtClean="0"/>
              <a:t>амиџу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 (40) </a:t>
            </a:r>
          </a:p>
          <a:p>
            <a:pPr>
              <a:buNone/>
            </a:pPr>
            <a:r>
              <a:rPr lang="sr-Cyrl-RS" sz="3300" dirty="0" smtClean="0"/>
              <a:t>	</a:t>
            </a:r>
            <a:r>
              <a:rPr lang="sr-Latn-RS" sz="3300" dirty="0" smtClean="0"/>
              <a:t>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i="1" dirty="0" smtClean="0"/>
              <a:t>én egy kicsit a </a:t>
            </a:r>
            <a:r>
              <a:rPr lang="en-US" sz="3300" b="1" i="1" dirty="0" smtClean="0"/>
              <a:t>nagybácsimra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i="1" dirty="0" smtClean="0"/>
              <a:t>hasonlítok</a:t>
            </a:r>
            <a:r>
              <a:rPr lang="sr-Cyrl-RS" sz="3300" dirty="0" smtClean="0"/>
              <a:t>.</a:t>
            </a:r>
            <a:r>
              <a:rPr lang="en-US" sz="3300" dirty="0" smtClean="0"/>
              <a:t> (49)</a:t>
            </a:r>
          </a:p>
          <a:p>
            <a:pPr>
              <a:buNone/>
            </a:pPr>
            <a:r>
              <a:rPr lang="sr-Cyrl-RS" sz="3300" i="1" dirty="0" smtClean="0"/>
              <a:t>	</a:t>
            </a:r>
            <a:r>
              <a:rPr lang="en-US" sz="3300" i="1" dirty="0" smtClean="0"/>
              <a:t>Али </a:t>
            </a:r>
            <a:r>
              <a:rPr lang="en-US" sz="3300" i="1" dirty="0" smtClean="0"/>
              <a:t>ви сте </a:t>
            </a:r>
            <a:r>
              <a:rPr lang="en-US" sz="3300" b="1" i="1" dirty="0" smtClean="0"/>
              <a:t>јатаци</a:t>
            </a:r>
            <a:r>
              <a:rPr lang="sr-Cyrl-RS" sz="3300" dirty="0" smtClean="0"/>
              <a:t>.</a:t>
            </a:r>
            <a:r>
              <a:rPr lang="en-US" sz="3300" dirty="0" smtClean="0"/>
              <a:t> (29) </a:t>
            </a:r>
          </a:p>
          <a:p>
            <a:pPr>
              <a:buNone/>
            </a:pPr>
            <a:r>
              <a:rPr lang="sr-Cyrl-RS" sz="3300" i="1" dirty="0" smtClean="0"/>
              <a:t>	</a:t>
            </a:r>
            <a:r>
              <a:rPr lang="en-US" sz="3300" i="1" dirty="0" smtClean="0"/>
              <a:t>De </a:t>
            </a:r>
            <a:r>
              <a:rPr lang="en-US" sz="3300" i="1" dirty="0" smtClean="0"/>
              <a:t>ti vagytok az</a:t>
            </a:r>
            <a:r>
              <a:rPr lang="en-US" sz="3300" dirty="0" smtClean="0"/>
              <a:t> </a:t>
            </a:r>
            <a:r>
              <a:rPr lang="en-US" sz="3300" b="1" i="1" dirty="0" smtClean="0"/>
              <a:t>orgazdák</a:t>
            </a:r>
            <a:r>
              <a:rPr lang="sr-Cyrl-RS" sz="3300" dirty="0" smtClean="0"/>
              <a:t>.</a:t>
            </a:r>
            <a:r>
              <a:rPr lang="en-US" sz="3300" dirty="0" smtClean="0"/>
              <a:t> (38)</a:t>
            </a:r>
          </a:p>
          <a:p>
            <a:pPr>
              <a:buNone/>
            </a:pPr>
            <a:r>
              <a:rPr lang="en-US" sz="3300" dirty="0" smtClean="0"/>
              <a:t>II 	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b="1" i="1" dirty="0" smtClean="0"/>
              <a:t>ханумицa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](6)</a:t>
            </a:r>
          </a:p>
          <a:p>
            <a:pPr>
              <a:buNone/>
            </a:pPr>
            <a:r>
              <a:rPr lang="sr-Cyrl-RS" sz="3300" dirty="0" smtClean="0"/>
              <a:t>	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</a:t>
            </a:r>
            <a:r>
              <a:rPr lang="en-US" sz="3300" b="1" i="1" dirty="0" smtClean="0"/>
              <a:t>török hölgyek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 (12)</a:t>
            </a:r>
          </a:p>
          <a:p>
            <a:pPr>
              <a:buNone/>
            </a:pPr>
            <a:r>
              <a:rPr lang="sr-Cyrl-RS" sz="3300" i="1" dirty="0" smtClean="0"/>
              <a:t>	</a:t>
            </a:r>
            <a:r>
              <a:rPr lang="sr-Latn-RS" sz="3300" i="1" dirty="0" smtClean="0"/>
              <a:t>	</a:t>
            </a:r>
            <a:r>
              <a:rPr lang="en-US" sz="3300" i="1" dirty="0" smtClean="0"/>
              <a:t>Све </a:t>
            </a:r>
            <a:r>
              <a:rPr lang="en-US" sz="3300" i="1" dirty="0" smtClean="0"/>
              <a:t>до пре три дана на том пошироком</a:t>
            </a:r>
            <a:r>
              <a:rPr lang="en-US" sz="3300" dirty="0" smtClean="0"/>
              <a:t> </a:t>
            </a:r>
            <a:r>
              <a:rPr lang="en-US" sz="3300" b="1" i="1" dirty="0" smtClean="0"/>
              <a:t>миндерлуку </a:t>
            </a:r>
            <a:r>
              <a:rPr lang="en-US" sz="3300" dirty="0" smtClean="0"/>
              <a:t>[</a:t>
            </a:r>
            <a:r>
              <a:rPr lang="sr-Cyrl-RS" sz="3300" dirty="0" smtClean="0"/>
              <a:t>...</a:t>
            </a:r>
            <a:r>
              <a:rPr lang="en-US" sz="3300" dirty="0" smtClean="0"/>
              <a:t>] (7) </a:t>
            </a:r>
          </a:p>
          <a:p>
            <a:pPr>
              <a:buNone/>
            </a:pPr>
            <a:r>
              <a:rPr lang="sr-Cyrl-RS" sz="3300" i="1" dirty="0" smtClean="0"/>
              <a:t>	</a:t>
            </a:r>
            <a:r>
              <a:rPr lang="sr-Latn-RS" sz="3300" i="1" dirty="0" smtClean="0"/>
              <a:t>	</a:t>
            </a:r>
            <a:r>
              <a:rPr lang="en-US" sz="3300" i="1" dirty="0" smtClean="0"/>
              <a:t>Ezen </a:t>
            </a:r>
            <a:r>
              <a:rPr lang="en-US" sz="3300" i="1" dirty="0" smtClean="0"/>
              <a:t>a meglehetősen széles</a:t>
            </a:r>
            <a:r>
              <a:rPr lang="en-US" sz="3300" dirty="0" smtClean="0"/>
              <a:t> </a:t>
            </a:r>
            <a:r>
              <a:rPr lang="en-US" sz="3300" b="1" i="1" dirty="0" smtClean="0"/>
              <a:t>török pamlagon</a:t>
            </a:r>
            <a:r>
              <a:rPr lang="en-US" sz="3300" dirty="0" smtClean="0"/>
              <a:t> [</a:t>
            </a:r>
            <a:r>
              <a:rPr lang="sr-Cyrl-RS" sz="3300" dirty="0" smtClean="0"/>
              <a:t>...</a:t>
            </a:r>
            <a:r>
              <a:rPr lang="en-US" sz="3300" dirty="0" smtClean="0"/>
              <a:t>]  (13)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543956" cy="60007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Latn-RS" sz="1800" dirty="0" smtClean="0"/>
              <a:t>III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оно мало више власти око </a:t>
            </a:r>
            <a:r>
              <a:rPr lang="en-US" sz="1800" b="1" i="1" dirty="0" smtClean="0"/>
              <a:t>валије</a:t>
            </a:r>
            <a:r>
              <a:rPr lang="en-US" sz="1800" i="1" dirty="0" smtClean="0"/>
              <a:t> и команданта пристаништа</a:t>
            </a:r>
            <a:r>
              <a:rPr lang="en-US" sz="1800" dirty="0" smtClean="0"/>
              <a:t> [</a:t>
            </a:r>
            <a:r>
              <a:rPr lang="sr-Cyrl-RS" sz="1800" dirty="0" smtClean="0"/>
              <a:t>...</a:t>
            </a:r>
            <a:r>
              <a:rPr lang="en-US" sz="1800" dirty="0" smtClean="0"/>
              <a:t>] (49)</a:t>
            </a:r>
          </a:p>
          <a:p>
            <a:pPr>
              <a:buNone/>
            </a:pPr>
            <a:r>
              <a:rPr lang="sr-Latn-RS" sz="1800" dirty="0" smtClean="0"/>
              <a:t>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a kevés és felsőbb hatóság, a </a:t>
            </a:r>
            <a:r>
              <a:rPr lang="en-US" sz="1800" b="1" i="1" dirty="0" smtClean="0"/>
              <a:t>váli</a:t>
            </a:r>
            <a:r>
              <a:rPr lang="en-US" sz="1800" i="1" dirty="0" smtClean="0"/>
              <a:t> és a kikötő parancsnoka körül</a:t>
            </a:r>
            <a:r>
              <a:rPr lang="en-US" sz="1800" dirty="0" smtClean="0"/>
              <a:t> [</a:t>
            </a:r>
            <a:r>
              <a:rPr lang="sr-Cyrl-RS" sz="1800" dirty="0" smtClean="0"/>
              <a:t>...</a:t>
            </a:r>
            <a:r>
              <a:rPr lang="en-US" sz="1800" dirty="0" smtClean="0"/>
              <a:t>] (58)</a:t>
            </a:r>
            <a:r>
              <a:rPr lang="en-US" sz="1800" b="1" dirty="0" smtClean="0"/>
              <a:t> </a:t>
            </a:r>
            <a:endParaRPr lang="en-US" sz="1800" dirty="0" smtClean="0"/>
          </a:p>
          <a:p>
            <a:pPr>
              <a:buNone/>
            </a:pPr>
            <a:r>
              <a:rPr lang="sr-Latn-RS" sz="1800" b="1" i="1" dirty="0" smtClean="0"/>
              <a:t>		</a:t>
            </a:r>
            <a:r>
              <a:rPr lang="en-US" sz="1800" b="1" i="1" dirty="0" smtClean="0"/>
              <a:t>Валија</a:t>
            </a:r>
            <a:r>
              <a:rPr lang="en-US" sz="1800" i="1" dirty="0" smtClean="0"/>
              <a:t>измирског </a:t>
            </a:r>
            <a:r>
              <a:rPr lang="en-US" sz="1800" b="1" i="1" dirty="0" smtClean="0"/>
              <a:t>вилајета</a:t>
            </a:r>
            <a:r>
              <a:rPr lang="en-US" sz="1800" i="1" dirty="0" smtClean="0"/>
              <a:t> 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](</a:t>
            </a:r>
            <a:r>
              <a:rPr lang="en-US" sz="1800" dirty="0" smtClean="0"/>
              <a:t>51)</a:t>
            </a:r>
          </a:p>
          <a:p>
            <a:pPr>
              <a:buNone/>
            </a:pPr>
            <a:r>
              <a:rPr lang="sr-Latn-RS" sz="1800" i="1" dirty="0" smtClean="0"/>
              <a:t>		</a:t>
            </a:r>
            <a:r>
              <a:rPr lang="en-US" sz="1800" i="1" dirty="0" smtClean="0"/>
              <a:t>Az </a:t>
            </a:r>
            <a:r>
              <a:rPr lang="en-US" sz="1800" i="1" dirty="0" smtClean="0"/>
              <a:t>izmiri </a:t>
            </a:r>
            <a:r>
              <a:rPr lang="en-US" sz="1800" b="1" i="1" dirty="0" smtClean="0"/>
              <a:t>vilajet</a:t>
            </a:r>
            <a:r>
              <a:rPr lang="en-US" sz="1800" i="1" dirty="0" smtClean="0"/>
              <a:t> </a:t>
            </a:r>
            <a:r>
              <a:rPr lang="en-US" sz="1800" b="1" i="1" dirty="0" smtClean="0"/>
              <a:t>főnöke</a:t>
            </a:r>
            <a:r>
              <a:rPr lang="en-US" sz="1800" i="1" dirty="0" smtClean="0"/>
              <a:t> 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](</a:t>
            </a:r>
            <a:r>
              <a:rPr lang="en-US" sz="1800" dirty="0" smtClean="0"/>
              <a:t>59)</a:t>
            </a:r>
          </a:p>
          <a:p>
            <a:pPr>
              <a:buNone/>
            </a:pPr>
            <a:r>
              <a:rPr lang="sr-Latn-RS" sz="1800" i="1" dirty="0" smtClean="0"/>
              <a:t>	</a:t>
            </a:r>
            <a:r>
              <a:rPr lang="en-US" sz="1800" i="1" dirty="0" smtClean="0"/>
              <a:t>Због </a:t>
            </a:r>
            <a:r>
              <a:rPr lang="en-US" sz="1800" i="1" dirty="0" smtClean="0"/>
              <a:t>тога је измирски </a:t>
            </a:r>
            <a:r>
              <a:rPr lang="en-US" sz="1800" b="1" i="1" dirty="0" smtClean="0"/>
              <a:t>кадија</a:t>
            </a:r>
            <a:r>
              <a:rPr lang="en-US" sz="1800" i="1" dirty="0" smtClean="0"/>
              <a:t> и рекао за њега 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dirty="0" smtClean="0"/>
              <a:t>(</a:t>
            </a:r>
            <a:r>
              <a:rPr lang="en-US" sz="1800" dirty="0" smtClean="0"/>
              <a:t>51)</a:t>
            </a:r>
          </a:p>
          <a:p>
            <a:pPr>
              <a:buNone/>
            </a:pPr>
            <a:r>
              <a:rPr lang="sr-Latn-RS" sz="1800" i="1" dirty="0" smtClean="0"/>
              <a:t>	</a:t>
            </a:r>
            <a:r>
              <a:rPr lang="en-US" sz="1800" i="1" dirty="0" smtClean="0"/>
              <a:t>Az </a:t>
            </a:r>
            <a:r>
              <a:rPr lang="en-US" sz="1800" i="1" dirty="0" smtClean="0"/>
              <a:t>izmiri </a:t>
            </a:r>
            <a:r>
              <a:rPr lang="en-US" sz="1800" b="1" i="1" dirty="0" smtClean="0"/>
              <a:t>kádi</a:t>
            </a:r>
            <a:r>
              <a:rPr lang="en-US" sz="1800" i="1" dirty="0" smtClean="0"/>
              <a:t> épp ezért mondta </a:t>
            </a:r>
            <a:r>
              <a:rPr lang="en-US" sz="1800" i="1" dirty="0" smtClean="0"/>
              <a:t>róla</a:t>
            </a:r>
            <a:r>
              <a:rPr lang="en-US" sz="1800" dirty="0" smtClean="0"/>
              <a:t> 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](</a:t>
            </a:r>
            <a:r>
              <a:rPr lang="en-US" sz="1800" dirty="0" smtClean="0"/>
              <a:t>60</a:t>
            </a:r>
            <a:r>
              <a:rPr lang="en-US" sz="1800" dirty="0" smtClean="0"/>
              <a:t>)</a:t>
            </a:r>
            <a:endParaRPr lang="sr-Cyrl-RS" sz="1800" dirty="0" smtClean="0"/>
          </a:p>
          <a:p>
            <a:pPr>
              <a:buNone/>
            </a:pPr>
            <a:r>
              <a:rPr lang="sr-Latn-RS" sz="1800" dirty="0" smtClean="0"/>
              <a:t>	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чији су бели зидови исписани најлепшим </a:t>
            </a:r>
            <a:r>
              <a:rPr lang="en-US" sz="1800" b="1" i="1" dirty="0" smtClean="0"/>
              <a:t>сурама</a:t>
            </a:r>
            <a:r>
              <a:rPr lang="en-US" sz="1800" i="1" dirty="0" smtClean="0"/>
              <a:t> из </a:t>
            </a:r>
            <a:r>
              <a:rPr lang="en-US" sz="1800" b="1" i="1" dirty="0" smtClean="0"/>
              <a:t>Корана</a:t>
            </a:r>
            <a:r>
              <a:rPr lang="en-US" sz="1800" i="1" dirty="0" smtClean="0"/>
              <a:t>, </a:t>
            </a:r>
            <a:r>
              <a:rPr lang="sr-Latn-RS" sz="1800" i="1" dirty="0" smtClean="0"/>
              <a:t>	</a:t>
            </a:r>
            <a:r>
              <a:rPr lang="en-US" sz="1800" b="1" i="1" dirty="0" smtClean="0"/>
              <a:t>калиграфски</a:t>
            </a:r>
            <a:r>
              <a:rPr lang="en-US" sz="1800" i="1" dirty="0" smtClean="0"/>
              <a:t> </a:t>
            </a:r>
            <a:r>
              <a:rPr lang="en-US" sz="1800" i="1" dirty="0" smtClean="0"/>
              <a:t>стилизованим у облику чудних цветова и кристала</a:t>
            </a:r>
            <a:r>
              <a:rPr lang="en-US" sz="1800" dirty="0" smtClean="0"/>
              <a:t>. (75)</a:t>
            </a:r>
          </a:p>
          <a:p>
            <a:pPr>
              <a:buNone/>
            </a:pPr>
            <a:r>
              <a:rPr lang="sr-Latn-RS" sz="1800" dirty="0" smtClean="0"/>
              <a:t>	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melynek falain stilizált </a:t>
            </a:r>
            <a:r>
              <a:rPr lang="en-US" sz="1800" b="1" i="1" dirty="0" smtClean="0"/>
              <a:t>kaligrafiával</a:t>
            </a:r>
            <a:r>
              <a:rPr lang="en-US" sz="1800" i="1" dirty="0" smtClean="0"/>
              <a:t>, csodás virágok és kristályok </a:t>
            </a:r>
            <a:r>
              <a:rPr lang="sr-Latn-RS" sz="1800" i="1" dirty="0" smtClean="0"/>
              <a:t>	</a:t>
            </a:r>
            <a:r>
              <a:rPr lang="en-US" sz="1800" i="1" dirty="0" smtClean="0"/>
              <a:t>formájában </a:t>
            </a:r>
            <a:r>
              <a:rPr lang="en-US" sz="1800" i="1" dirty="0" smtClean="0"/>
              <a:t>a </a:t>
            </a:r>
            <a:r>
              <a:rPr lang="en-US" sz="1800" b="1" i="1" dirty="0" smtClean="0"/>
              <a:t>Korán</a:t>
            </a:r>
            <a:r>
              <a:rPr lang="en-US" sz="1800" i="1" dirty="0" smtClean="0"/>
              <a:t> legszebb </a:t>
            </a:r>
            <a:r>
              <a:rPr lang="en-US" sz="1800" b="1" i="1" dirty="0" smtClean="0"/>
              <a:t>szúráinak</a:t>
            </a:r>
            <a:r>
              <a:rPr lang="en-US" sz="1800" i="1" dirty="0" smtClean="0"/>
              <a:t> sorai tarkállottak</a:t>
            </a:r>
            <a:r>
              <a:rPr lang="en-US" sz="1800" dirty="0" smtClean="0"/>
              <a:t>.(84)</a:t>
            </a:r>
          </a:p>
          <a:p>
            <a:pPr>
              <a:buNone/>
            </a:pPr>
            <a:r>
              <a:rPr lang="sr-Latn-RS" sz="1800" dirty="0" smtClean="0"/>
              <a:t>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видевши да губим углед и </a:t>
            </a:r>
            <a:r>
              <a:rPr lang="en-US" sz="1800" b="1" i="1" dirty="0" smtClean="0"/>
              <a:t>муштерију</a:t>
            </a:r>
            <a:r>
              <a:rPr lang="en-US" sz="1800" dirty="0" smtClean="0"/>
              <a:t> [</a:t>
            </a:r>
            <a:r>
              <a:rPr lang="sr-Cyrl-RS" sz="1800" dirty="0" smtClean="0"/>
              <a:t>...</a:t>
            </a:r>
            <a:r>
              <a:rPr lang="en-US" sz="1800" dirty="0" smtClean="0"/>
              <a:t>] (13) </a:t>
            </a:r>
          </a:p>
          <a:p>
            <a:pPr>
              <a:buNone/>
            </a:pPr>
            <a:r>
              <a:rPr lang="sr-Cyrl-RS" sz="1800" dirty="0" smtClean="0"/>
              <a:t>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elvesztem a tekintélyemet is meg a </a:t>
            </a:r>
            <a:r>
              <a:rPr lang="en-US" sz="1800" b="1" i="1" dirty="0" smtClean="0"/>
              <a:t>mustériát</a:t>
            </a:r>
            <a:r>
              <a:rPr lang="en-US" sz="1800" i="1" dirty="0" smtClean="0"/>
              <a:t> is</a:t>
            </a:r>
            <a:r>
              <a:rPr lang="en-US" sz="1800" dirty="0" smtClean="0"/>
              <a:t> [</a:t>
            </a:r>
            <a:r>
              <a:rPr lang="sr-Cyrl-RS" sz="1800" dirty="0" smtClean="0"/>
              <a:t>...</a:t>
            </a:r>
            <a:r>
              <a:rPr lang="en-US" sz="1800" dirty="0" smtClean="0"/>
              <a:t>]  (20) </a:t>
            </a:r>
          </a:p>
          <a:p>
            <a:pPr>
              <a:buNone/>
            </a:pPr>
            <a:r>
              <a:rPr lang="sr-Latn-RS" sz="1800" dirty="0" smtClean="0"/>
              <a:t>IV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да се </a:t>
            </a:r>
            <a:r>
              <a:rPr lang="en-US" sz="1800" b="1" i="1" dirty="0" smtClean="0"/>
              <a:t>курише</a:t>
            </a:r>
            <a:r>
              <a:rPr lang="en-US" sz="1800" i="1" dirty="0" smtClean="0"/>
              <a:t> неки сахат</a:t>
            </a:r>
            <a:r>
              <a:rPr lang="en-US" sz="1800" dirty="0" smtClean="0"/>
              <a:t>. (94) </a:t>
            </a:r>
          </a:p>
          <a:p>
            <a:pPr>
              <a:buNone/>
            </a:pPr>
            <a:r>
              <a:rPr lang="sr-Latn-RS" sz="1800" dirty="0" smtClean="0"/>
              <a:t>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b="1" i="1" dirty="0" smtClean="0"/>
              <a:t>megreparálni</a:t>
            </a:r>
            <a:r>
              <a:rPr lang="en-US" sz="1800" dirty="0" smtClean="0"/>
              <a:t> </a:t>
            </a:r>
            <a:r>
              <a:rPr lang="en-US" sz="1800" i="1" dirty="0" smtClean="0"/>
              <a:t>valami órát.</a:t>
            </a:r>
            <a:r>
              <a:rPr lang="en-US" sz="1800" dirty="0" smtClean="0"/>
              <a:t> (103)</a:t>
            </a:r>
          </a:p>
          <a:p>
            <a:pPr>
              <a:buNone/>
            </a:pPr>
            <a:r>
              <a:rPr lang="sr-Latn-RS" sz="1800" dirty="0" smtClean="0"/>
              <a:t>V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није га спречавала да прима обилно </a:t>
            </a:r>
            <a:r>
              <a:rPr lang="en-US" sz="1800" b="1" i="1" dirty="0" smtClean="0"/>
              <a:t>мито</a:t>
            </a:r>
            <a:r>
              <a:rPr lang="en-US" sz="1800" i="1" dirty="0" smtClean="0"/>
              <a:t> од трговаца и </a:t>
            </a:r>
            <a:r>
              <a:rPr lang="en-US" sz="1800" i="1" dirty="0" smtClean="0"/>
              <a:t>бродовласника</a:t>
            </a:r>
            <a:r>
              <a:rPr lang="en-US" sz="1800" dirty="0" smtClean="0"/>
              <a:t>. </a:t>
            </a:r>
            <a:endParaRPr lang="en-US" sz="1800" dirty="0" smtClean="0"/>
          </a:p>
          <a:p>
            <a:pPr>
              <a:buNone/>
            </a:pPr>
            <a:r>
              <a:rPr lang="sr-Latn-RS" sz="1800" dirty="0" smtClean="0"/>
              <a:t>	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nem akadályozta abban, hogy a kereskedőktől és hajótulajdonosoktól gazdag </a:t>
            </a:r>
            <a:r>
              <a:rPr lang="en-US" sz="1800" b="1" i="1" dirty="0" smtClean="0"/>
              <a:t>baksisokat</a:t>
            </a:r>
            <a:r>
              <a:rPr lang="en-US" sz="1800" i="1" dirty="0" smtClean="0"/>
              <a:t> el ne fogadjon</a:t>
            </a:r>
            <a:r>
              <a:rPr lang="en-US" sz="1800" dirty="0" smtClean="0"/>
              <a:t>. (60)</a:t>
            </a:r>
          </a:p>
          <a:p>
            <a:pPr>
              <a:buNone/>
            </a:pPr>
            <a:r>
              <a:rPr lang="sr-Cyrl-RS" sz="1800" i="1" dirty="0" smtClean="0"/>
              <a:t>	</a:t>
            </a:r>
            <a:r>
              <a:rPr lang="sr-Latn-RS" sz="1800" i="1" dirty="0" smtClean="0"/>
              <a:t>	</a:t>
            </a:r>
            <a:r>
              <a:rPr lang="en-US" sz="1800" i="1" dirty="0" smtClean="0"/>
              <a:t>Сви </a:t>
            </a:r>
            <a:r>
              <a:rPr lang="en-US" sz="1800" i="1" dirty="0" smtClean="0"/>
              <a:t>покушаји да побегне 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остају</a:t>
            </a:r>
            <a:r>
              <a:rPr lang="en-US" sz="1800" dirty="0" smtClean="0"/>
              <a:t> </a:t>
            </a:r>
            <a:r>
              <a:rPr lang="en-US" sz="1800" b="1" i="1" dirty="0" smtClean="0"/>
              <a:t>без успеха</a:t>
            </a:r>
            <a:r>
              <a:rPr lang="en-US" sz="1800" dirty="0" smtClean="0"/>
              <a:t>. (67)</a:t>
            </a:r>
            <a:r>
              <a:rPr lang="en-US" sz="1800" b="1" dirty="0" smtClean="0"/>
              <a:t> </a:t>
            </a:r>
            <a:endParaRPr lang="en-US" sz="1800" dirty="0" smtClean="0"/>
          </a:p>
          <a:p>
            <a:pPr>
              <a:buNone/>
            </a:pPr>
            <a:r>
              <a:rPr lang="sr-Cyrl-RS" sz="1800" i="1" dirty="0" smtClean="0"/>
              <a:t>	</a:t>
            </a:r>
            <a:r>
              <a:rPr lang="sr-Latn-RS" sz="1800" i="1" dirty="0" smtClean="0"/>
              <a:t>	</a:t>
            </a:r>
            <a:r>
              <a:rPr lang="en-US" sz="1800" i="1" dirty="0" smtClean="0"/>
              <a:t>Minden </a:t>
            </a:r>
            <a:r>
              <a:rPr lang="en-US" sz="1800" i="1" dirty="0" smtClean="0"/>
              <a:t>szökési kísérlete </a:t>
            </a:r>
            <a:r>
              <a:rPr lang="en-US" sz="1800" dirty="0" smtClean="0"/>
              <a:t>[</a:t>
            </a:r>
            <a:r>
              <a:rPr lang="sr-Cyrl-RS" sz="1800" dirty="0" smtClean="0"/>
              <a:t>...</a:t>
            </a:r>
            <a:r>
              <a:rPr lang="en-US" sz="1800" dirty="0" smtClean="0"/>
              <a:t>] </a:t>
            </a:r>
            <a:r>
              <a:rPr lang="en-US" sz="1800" i="1" dirty="0" smtClean="0"/>
              <a:t> </a:t>
            </a:r>
            <a:r>
              <a:rPr lang="en-US" sz="1800" b="1" i="1" dirty="0" smtClean="0"/>
              <a:t>fiaskót</a:t>
            </a:r>
            <a:r>
              <a:rPr lang="en-US" sz="1800" i="1" dirty="0" smtClean="0"/>
              <a:t> vallott</a:t>
            </a:r>
            <a:r>
              <a:rPr lang="en-US" sz="1800" dirty="0" smtClean="0"/>
              <a:t>. (75</a:t>
            </a:r>
            <a:r>
              <a:rPr lang="en-US" sz="1800" dirty="0" smtClean="0"/>
              <a:t>)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2800" dirty="0" smtClean="0"/>
              <a:t>Звуци – ономатопејски изрази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686800" cy="59293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i="1" dirty="0" smtClean="0"/>
              <a:t>Час се јави необично </a:t>
            </a:r>
            <a:r>
              <a:rPr lang="en-US" sz="1600" b="1" i="1" dirty="0" smtClean="0"/>
              <a:t>кликтање</a:t>
            </a:r>
            <a:r>
              <a:rPr lang="en-US" sz="1600" i="1" dirty="0" smtClean="0"/>
              <a:t>, час уздаси</a:t>
            </a:r>
            <a:r>
              <a:rPr lang="en-US" sz="1600" dirty="0" smtClean="0"/>
              <a:t> [</a:t>
            </a:r>
            <a:r>
              <a:rPr lang="sr-Cyrl-RS" sz="1600" dirty="0" smtClean="0"/>
              <a:t>...</a:t>
            </a:r>
            <a:r>
              <a:rPr lang="en-US" sz="1600" dirty="0" smtClean="0"/>
              <a:t>] (11)</a:t>
            </a:r>
          </a:p>
          <a:p>
            <a:pPr>
              <a:buNone/>
            </a:pPr>
            <a:r>
              <a:rPr lang="en-US" sz="1600" i="1" dirty="0" smtClean="0"/>
              <a:t>Hol különös </a:t>
            </a:r>
            <a:r>
              <a:rPr lang="en-US" sz="1600" b="1" i="1" dirty="0" smtClean="0"/>
              <a:t>ujjongás</a:t>
            </a:r>
            <a:r>
              <a:rPr lang="en-US" sz="1600" i="1" dirty="0" smtClean="0"/>
              <a:t>, hol fohászkodás</a:t>
            </a:r>
            <a:r>
              <a:rPr lang="en-US" sz="1600" dirty="0" smtClean="0"/>
              <a:t> [</a:t>
            </a:r>
            <a:r>
              <a:rPr lang="sr-Cyrl-RS" sz="1600" dirty="0" smtClean="0"/>
              <a:t>...</a:t>
            </a:r>
            <a:r>
              <a:rPr lang="en-US" sz="1600" dirty="0" smtClean="0"/>
              <a:t>] (18)</a:t>
            </a:r>
          </a:p>
          <a:p>
            <a:pPr>
              <a:buNone/>
            </a:pPr>
            <a:r>
              <a:rPr lang="sr-Latn-RS" sz="1600" i="1" dirty="0" smtClean="0"/>
              <a:t>		</a:t>
            </a:r>
            <a:r>
              <a:rPr lang="en-US" sz="1600" i="1" dirty="0" smtClean="0"/>
              <a:t>У </a:t>
            </a:r>
            <a:r>
              <a:rPr lang="en-US" sz="1600" i="1" dirty="0" smtClean="0"/>
              <a:t>таквим часовима цела та Проклета авлија </a:t>
            </a:r>
            <a:r>
              <a:rPr lang="en-US" sz="1600" b="1" i="1" dirty="0" smtClean="0"/>
              <a:t>јечи</a:t>
            </a:r>
            <a:r>
              <a:rPr lang="en-US" sz="1600" i="1" dirty="0" smtClean="0"/>
              <a:t> и</a:t>
            </a:r>
            <a:r>
              <a:rPr lang="en-US" sz="1600" dirty="0" smtClean="0"/>
              <a:t> </a:t>
            </a:r>
            <a:r>
              <a:rPr lang="en-US" sz="1600" b="1" i="1" dirty="0" smtClean="0"/>
              <a:t>трешти</a:t>
            </a:r>
            <a:r>
              <a:rPr lang="en-US" sz="1600" dirty="0" smtClean="0"/>
              <a:t> [</a:t>
            </a:r>
            <a:r>
              <a:rPr lang="sr-Cyrl-RS" sz="1600" dirty="0" smtClean="0"/>
              <a:t>...</a:t>
            </a:r>
            <a:r>
              <a:rPr lang="en-US" sz="1600" dirty="0" smtClean="0"/>
              <a:t>] (17) </a:t>
            </a:r>
          </a:p>
          <a:p>
            <a:pPr>
              <a:buNone/>
            </a:pPr>
            <a:r>
              <a:rPr lang="sr-Latn-RS" sz="1600" i="1" dirty="0" smtClean="0"/>
              <a:t>		</a:t>
            </a:r>
            <a:r>
              <a:rPr lang="en-US" sz="1600" i="1" dirty="0" smtClean="0"/>
              <a:t>Ilyenkor </a:t>
            </a:r>
            <a:r>
              <a:rPr lang="en-US" sz="1600" i="1" dirty="0" smtClean="0"/>
              <a:t>az egész Elátkozott udvar úgy </a:t>
            </a:r>
            <a:r>
              <a:rPr lang="en-US" sz="1600" b="1" i="1" dirty="0" smtClean="0"/>
              <a:t>harsog</a:t>
            </a:r>
            <a:r>
              <a:rPr lang="en-US" sz="1600" i="1" dirty="0" smtClean="0"/>
              <a:t> és</a:t>
            </a:r>
            <a:r>
              <a:rPr lang="en-US" sz="1600" dirty="0" smtClean="0"/>
              <a:t> </a:t>
            </a:r>
            <a:r>
              <a:rPr lang="en-US" sz="1600" b="1" i="1" dirty="0" smtClean="0"/>
              <a:t>csattog</a:t>
            </a:r>
            <a:r>
              <a:rPr lang="en-US" sz="1600" dirty="0" smtClean="0"/>
              <a:t> [</a:t>
            </a:r>
            <a:r>
              <a:rPr lang="sr-Cyrl-RS" sz="1600" dirty="0" smtClean="0"/>
              <a:t>...</a:t>
            </a:r>
            <a:r>
              <a:rPr lang="en-US" sz="1600" dirty="0" smtClean="0"/>
              <a:t>] (25)</a:t>
            </a:r>
          </a:p>
          <a:p>
            <a:pPr>
              <a:buNone/>
            </a:pPr>
            <a:r>
              <a:rPr lang="en-US" sz="1600" b="1" i="1" dirty="0" smtClean="0"/>
              <a:t>Хуји</a:t>
            </a:r>
            <a:r>
              <a:rPr lang="en-US" sz="1600" dirty="0" smtClean="0"/>
              <a:t> </a:t>
            </a:r>
            <a:r>
              <a:rPr lang="en-US" sz="1600" i="1" dirty="0" smtClean="0"/>
              <a:t>ветар</a:t>
            </a:r>
            <a:r>
              <a:rPr lang="en-US" sz="1600" dirty="0" smtClean="0"/>
              <a:t> [</a:t>
            </a:r>
            <a:r>
              <a:rPr lang="sr-Cyrl-RS" sz="1600" dirty="0" smtClean="0"/>
              <a:t>...</a:t>
            </a:r>
            <a:r>
              <a:rPr lang="en-US" sz="1600" dirty="0" smtClean="0"/>
              <a:t>] (16)</a:t>
            </a:r>
          </a:p>
          <a:p>
            <a:pPr>
              <a:buNone/>
            </a:pPr>
            <a:r>
              <a:rPr lang="en-US" sz="1600" b="1" i="1" dirty="0" smtClean="0"/>
              <a:t>Zúg</a:t>
            </a:r>
            <a:r>
              <a:rPr lang="en-US" sz="1600" dirty="0" smtClean="0"/>
              <a:t> </a:t>
            </a:r>
            <a:r>
              <a:rPr lang="en-US" sz="1600" i="1" dirty="0" smtClean="0"/>
              <a:t>a szél</a:t>
            </a:r>
            <a:r>
              <a:rPr lang="en-US" sz="1600" dirty="0" smtClean="0"/>
              <a:t> [</a:t>
            </a:r>
            <a:r>
              <a:rPr lang="sr-Cyrl-RS" sz="1600" dirty="0" smtClean="0"/>
              <a:t>...</a:t>
            </a:r>
            <a:r>
              <a:rPr lang="en-US" sz="1600" dirty="0" smtClean="0"/>
              <a:t>]</a:t>
            </a:r>
          </a:p>
          <a:p>
            <a:pPr>
              <a:buNone/>
            </a:pPr>
            <a:r>
              <a:rPr lang="sr-Latn-RS" sz="1600" dirty="0" smtClean="0"/>
              <a:t>		</a:t>
            </a: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 </a:t>
            </a:r>
            <a:r>
              <a:rPr lang="en-US" sz="1600" i="1" dirty="0" smtClean="0"/>
              <a:t>сва авлија трепти и </a:t>
            </a:r>
            <a:r>
              <a:rPr lang="en-US" sz="1600" b="1" i="1" dirty="0" smtClean="0"/>
              <a:t>одјекује</a:t>
            </a:r>
            <a:r>
              <a:rPr lang="en-US" sz="1600" dirty="0" smtClean="0"/>
              <a:t>. (17) </a:t>
            </a:r>
          </a:p>
          <a:p>
            <a:pPr>
              <a:buNone/>
            </a:pPr>
            <a:r>
              <a:rPr lang="sr-Latn-RS" sz="1600" dirty="0" smtClean="0"/>
              <a:t>		</a:t>
            </a: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 </a:t>
            </a:r>
            <a:r>
              <a:rPr lang="en-US" sz="1600" i="1" dirty="0" smtClean="0"/>
              <a:t>az egész udvar csak úgy </a:t>
            </a:r>
            <a:r>
              <a:rPr lang="en-US" sz="1600" b="1" i="1" dirty="0" smtClean="0"/>
              <a:t>zeng</a:t>
            </a:r>
            <a:r>
              <a:rPr lang="en-US" sz="1600" dirty="0" smtClean="0"/>
              <a:t> [</a:t>
            </a:r>
            <a:r>
              <a:rPr lang="sr-Cyrl-RS" sz="1600" dirty="0" smtClean="0"/>
              <a:t>...</a:t>
            </a:r>
            <a:r>
              <a:rPr lang="en-US" sz="1600" dirty="0" smtClean="0"/>
              <a:t>] (24)</a:t>
            </a:r>
          </a:p>
          <a:p>
            <a:pPr>
              <a:buNone/>
            </a:pP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 </a:t>
            </a:r>
            <a:r>
              <a:rPr lang="en-US" sz="1600" i="1" dirty="0" smtClean="0"/>
              <a:t>записани предмет </a:t>
            </a:r>
            <a:r>
              <a:rPr lang="en-US" sz="1600" b="1" i="1" dirty="0" smtClean="0"/>
              <a:t>тупо јекне</a:t>
            </a:r>
            <a:r>
              <a:rPr lang="en-US" sz="1600" dirty="0" smtClean="0"/>
              <a:t> [</a:t>
            </a:r>
            <a:r>
              <a:rPr lang="sr-Cyrl-RS" sz="1600" dirty="0" smtClean="0"/>
              <a:t>...</a:t>
            </a:r>
            <a:r>
              <a:rPr lang="en-US" sz="1600" dirty="0" smtClean="0"/>
              <a:t>] (6) </a:t>
            </a:r>
          </a:p>
          <a:p>
            <a:pPr>
              <a:buNone/>
            </a:pP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 </a:t>
            </a:r>
            <a:r>
              <a:rPr lang="en-US" sz="1600" i="1" dirty="0" smtClean="0"/>
              <a:t>a följegyzett tárgy </a:t>
            </a:r>
            <a:r>
              <a:rPr lang="en-US" sz="1600" b="1" i="1" dirty="0" smtClean="0"/>
              <a:t>tompa</a:t>
            </a:r>
            <a:r>
              <a:rPr lang="en-US" sz="1600" i="1" dirty="0" smtClean="0"/>
              <a:t> </a:t>
            </a:r>
            <a:r>
              <a:rPr lang="en-US" sz="1600" b="1" i="1" dirty="0" smtClean="0"/>
              <a:t>hangja</a:t>
            </a:r>
            <a:r>
              <a:rPr lang="en-US" sz="1600" i="1" dirty="0" smtClean="0"/>
              <a:t> </a:t>
            </a:r>
            <a:r>
              <a:rPr lang="en-US" sz="1600" b="1" i="1" dirty="0" smtClean="0"/>
              <a:t>hallatszik</a:t>
            </a:r>
            <a:r>
              <a:rPr lang="en-US" sz="1600" i="1" dirty="0" smtClean="0"/>
              <a:t>, amint</a:t>
            </a:r>
            <a:r>
              <a:rPr lang="en-US" sz="1600" dirty="0" smtClean="0"/>
              <a:t> </a:t>
            </a:r>
            <a:r>
              <a:rPr lang="en-US" sz="1600" b="1" i="1" dirty="0" smtClean="0"/>
              <a:t>odakoppan</a:t>
            </a:r>
            <a:r>
              <a:rPr lang="en-US" sz="1600" dirty="0" smtClean="0"/>
              <a:t> [</a:t>
            </a:r>
            <a:r>
              <a:rPr lang="sr-Cyrl-RS" sz="1600" dirty="0" smtClean="0"/>
              <a:t>...</a:t>
            </a:r>
            <a:r>
              <a:rPr lang="en-US" sz="1600" dirty="0" smtClean="0"/>
              <a:t>] (13) </a:t>
            </a:r>
          </a:p>
          <a:p>
            <a:pPr>
              <a:buNone/>
            </a:pPr>
            <a:r>
              <a:rPr lang="sr-Latn-RS" sz="1600" i="1" dirty="0" smtClean="0"/>
              <a:t>		</a:t>
            </a:r>
            <a:r>
              <a:rPr lang="en-US" sz="1600" i="1" dirty="0" smtClean="0"/>
              <a:t>Неки </a:t>
            </a:r>
            <a:r>
              <a:rPr lang="en-US" sz="1600" b="1" i="1" dirty="0" smtClean="0"/>
              <a:t>шкрипе</a:t>
            </a:r>
            <a:r>
              <a:rPr lang="en-US" sz="1600" i="1" dirty="0" smtClean="0"/>
              <a:t> зубима у сну и уздишу, неки </a:t>
            </a:r>
            <a:r>
              <a:rPr lang="en-US" sz="1600" b="1" i="1" dirty="0" smtClean="0"/>
              <a:t>кркљају</a:t>
            </a:r>
            <a:r>
              <a:rPr lang="en-US" sz="1600" i="1" dirty="0" smtClean="0"/>
              <a:t> и </a:t>
            </a:r>
            <a:r>
              <a:rPr lang="en-US" sz="1600" b="1" i="1" dirty="0" smtClean="0"/>
              <a:t>хрчу</a:t>
            </a:r>
            <a:r>
              <a:rPr lang="en-US" sz="1600" i="1" dirty="0" smtClean="0"/>
              <a:t> </a:t>
            </a: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 (11) </a:t>
            </a:r>
          </a:p>
          <a:p>
            <a:pPr>
              <a:buNone/>
            </a:pPr>
            <a:r>
              <a:rPr lang="sr-Latn-RS" sz="1600" i="1" dirty="0" smtClean="0"/>
              <a:t>		</a:t>
            </a:r>
            <a:r>
              <a:rPr lang="en-US" sz="1600" i="1" dirty="0" smtClean="0"/>
              <a:t>Vannak</a:t>
            </a:r>
            <a:r>
              <a:rPr lang="en-US" sz="1600" i="1" dirty="0" smtClean="0"/>
              <a:t>, akik álmukban a fogukat </a:t>
            </a:r>
            <a:r>
              <a:rPr lang="en-US" sz="1600" b="1" i="1" dirty="0" smtClean="0"/>
              <a:t>csikorgatják</a:t>
            </a:r>
            <a:r>
              <a:rPr lang="en-US" sz="1600" i="1" dirty="0" smtClean="0"/>
              <a:t>,</a:t>
            </a:r>
            <a:r>
              <a:rPr lang="en-US" sz="1600" dirty="0" smtClean="0"/>
              <a:t> [</a:t>
            </a:r>
            <a:r>
              <a:rPr lang="sr-Cyrl-RS" sz="1600" dirty="0" smtClean="0"/>
              <a:t>...</a:t>
            </a:r>
            <a:r>
              <a:rPr lang="en-US" sz="1600" dirty="0" smtClean="0"/>
              <a:t>] </a:t>
            </a:r>
            <a:r>
              <a:rPr lang="en-US" sz="1600" i="1" dirty="0" smtClean="0"/>
              <a:t>mások meg </a:t>
            </a:r>
            <a:r>
              <a:rPr lang="en-US" sz="1600" b="1" i="1" dirty="0" smtClean="0"/>
              <a:t>hortyogva</a:t>
            </a:r>
            <a:r>
              <a:rPr lang="en-US" sz="1600" i="1" dirty="0" smtClean="0"/>
              <a:t>, </a:t>
            </a:r>
            <a:r>
              <a:rPr lang="sr-Latn-RS" sz="1600" i="1" dirty="0" smtClean="0"/>
              <a:t>	</a:t>
            </a:r>
            <a:r>
              <a:rPr lang="en-US" sz="1600" b="1" i="1" dirty="0" smtClean="0"/>
              <a:t>fortyogva</a:t>
            </a:r>
            <a:r>
              <a:rPr lang="en-US" sz="1600" i="1" dirty="0" smtClean="0"/>
              <a:t> </a:t>
            </a:r>
            <a:r>
              <a:rPr lang="en-US" sz="1600" i="1" dirty="0" smtClean="0"/>
              <a:t>alusznak </a:t>
            </a: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  (18</a:t>
            </a:r>
            <a:r>
              <a:rPr lang="en-US" sz="1600" dirty="0" smtClean="0"/>
              <a:t>)</a:t>
            </a:r>
            <a:endParaRPr lang="sr-Cyrl-RS" sz="1600" dirty="0" smtClean="0"/>
          </a:p>
          <a:p>
            <a:pPr>
              <a:buNone/>
            </a:pP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</a:t>
            </a:r>
            <a:r>
              <a:rPr lang="en-US" sz="1600" i="1" dirty="0" smtClean="0"/>
              <a:t> допире </a:t>
            </a:r>
            <a:r>
              <a:rPr lang="en-US" sz="1600" b="1" i="1" dirty="0" smtClean="0"/>
              <a:t>лупа</a:t>
            </a:r>
            <a:r>
              <a:rPr lang="en-US" sz="1600" i="1" dirty="0" smtClean="0"/>
              <a:t>, јер </a:t>
            </a: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</a:t>
            </a:r>
            <a:r>
              <a:rPr lang="en-US" sz="1600" i="1" dirty="0" smtClean="0"/>
              <a:t> капија </a:t>
            </a: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</a:t>
            </a:r>
            <a:r>
              <a:rPr lang="en-US" sz="1600" i="1" dirty="0" smtClean="0"/>
              <a:t> се отвара и затвара са </a:t>
            </a:r>
            <a:r>
              <a:rPr lang="en-US" sz="1600" b="1" i="1" dirty="0" smtClean="0"/>
              <a:t>шкрипом</a:t>
            </a:r>
            <a:r>
              <a:rPr lang="en-US" sz="1600" i="1" dirty="0" smtClean="0"/>
              <a:t> и </a:t>
            </a:r>
            <a:r>
              <a:rPr lang="en-US" sz="1600" b="1" i="1" dirty="0" smtClean="0"/>
              <a:t>грмљавином</a:t>
            </a:r>
            <a:r>
              <a:rPr lang="en-US" sz="1600" i="1" dirty="0" smtClean="0"/>
              <a:t> </a:t>
            </a: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](11</a:t>
            </a:r>
            <a:r>
              <a:rPr lang="en-US" sz="1600" dirty="0" smtClean="0"/>
              <a:t>) </a:t>
            </a:r>
          </a:p>
          <a:p>
            <a:pPr>
              <a:buNone/>
            </a:pP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</a:t>
            </a:r>
            <a:r>
              <a:rPr lang="en-US" sz="1600" i="1" dirty="0" smtClean="0"/>
              <a:t>idehallatszik a </a:t>
            </a:r>
            <a:r>
              <a:rPr lang="en-US" sz="1600" b="1" i="1" dirty="0" smtClean="0"/>
              <a:t>zörgés-dörömbölés</a:t>
            </a:r>
            <a:r>
              <a:rPr lang="en-US" sz="1600" i="1" dirty="0" smtClean="0"/>
              <a:t>, mert a </a:t>
            </a: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</a:t>
            </a:r>
            <a:r>
              <a:rPr lang="en-US" sz="1600" i="1" dirty="0" smtClean="0"/>
              <a:t>kapu </a:t>
            </a:r>
            <a:r>
              <a:rPr lang="en-US" sz="1600" b="1" i="1" dirty="0" smtClean="0"/>
              <a:t>nyikorogva</a:t>
            </a:r>
            <a:r>
              <a:rPr lang="en-US" sz="1600" i="1" dirty="0" smtClean="0"/>
              <a:t> és </a:t>
            </a:r>
            <a:r>
              <a:rPr lang="en-US" sz="1600" b="1" i="1" dirty="0" smtClean="0"/>
              <a:t>mennydörögve</a:t>
            </a:r>
            <a:r>
              <a:rPr lang="en-US" sz="1600" i="1" dirty="0" smtClean="0"/>
              <a:t> </a:t>
            </a:r>
            <a:r>
              <a:rPr lang="en-US" sz="1600" i="1" dirty="0" smtClean="0"/>
              <a:t>fogadja</a:t>
            </a:r>
            <a:endParaRPr lang="sr-Latn-RS" sz="1600" i="1" dirty="0" smtClean="0"/>
          </a:p>
          <a:p>
            <a:pPr>
              <a:buNone/>
            </a:pPr>
            <a:r>
              <a:rPr lang="en-US" sz="1600" i="1" dirty="0" smtClean="0"/>
              <a:t>be </a:t>
            </a: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](18) </a:t>
            </a:r>
          </a:p>
          <a:p>
            <a:pPr>
              <a:buNone/>
            </a:pPr>
            <a:r>
              <a:rPr lang="en-US" sz="1600" dirty="0" smtClean="0"/>
              <a:t> </a:t>
            </a:r>
            <a:r>
              <a:rPr lang="sr-Latn-RS" sz="1600" dirty="0" smtClean="0"/>
              <a:t>		</a:t>
            </a:r>
            <a:r>
              <a:rPr lang="en-US" sz="1600" i="1" dirty="0" smtClean="0"/>
              <a:t>Људи </a:t>
            </a:r>
            <a:r>
              <a:rPr lang="en-US" sz="1600" b="1" i="1" dirty="0" smtClean="0"/>
              <a:t>трескају</a:t>
            </a:r>
            <a:r>
              <a:rPr lang="en-US" sz="1600" i="1" dirty="0" smtClean="0"/>
              <a:t> вратима и </a:t>
            </a:r>
            <a:r>
              <a:rPr lang="en-US" sz="1600" b="1" i="1" dirty="0" smtClean="0"/>
              <a:t>лупају</a:t>
            </a:r>
            <a:r>
              <a:rPr lang="en-US" sz="1600" i="1" dirty="0" smtClean="0"/>
              <a:t> кашикама у лимене судове</a:t>
            </a:r>
            <a:r>
              <a:rPr lang="en-US" sz="1600" dirty="0" smtClean="0"/>
              <a:t>. (17) </a:t>
            </a:r>
          </a:p>
          <a:p>
            <a:pPr>
              <a:buNone/>
            </a:pPr>
            <a:r>
              <a:rPr lang="sr-Latn-RS" sz="1600" i="1" dirty="0" smtClean="0"/>
              <a:t>		</a:t>
            </a:r>
            <a:r>
              <a:rPr lang="en-US" sz="1600" i="1" dirty="0" smtClean="0"/>
              <a:t>Az </a:t>
            </a:r>
            <a:r>
              <a:rPr lang="en-US" sz="1600" i="1" dirty="0" smtClean="0"/>
              <a:t>emberek az ajtókat </a:t>
            </a:r>
            <a:r>
              <a:rPr lang="en-US" sz="1600" b="1" i="1" dirty="0" smtClean="0"/>
              <a:t>csapkodják</a:t>
            </a:r>
            <a:r>
              <a:rPr lang="en-US" sz="1600" i="1" dirty="0" smtClean="0"/>
              <a:t>, s kanalukkal a bádogedényeket verik</a:t>
            </a:r>
            <a:r>
              <a:rPr lang="en-US" sz="1600" dirty="0" smtClean="0"/>
              <a:t>. (24)</a:t>
            </a:r>
          </a:p>
          <a:p>
            <a:pPr>
              <a:buNone/>
            </a:pPr>
            <a:r>
              <a:rPr lang="en-US" sz="1600" dirty="0" smtClean="0"/>
              <a:t> </a:t>
            </a: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 </a:t>
            </a:r>
            <a:r>
              <a:rPr lang="en-US" sz="1600" i="1" dirty="0" smtClean="0"/>
              <a:t>да </a:t>
            </a:r>
            <a:r>
              <a:rPr lang="en-US" sz="1600" b="1" i="1" dirty="0" smtClean="0"/>
              <a:t>шиштећи</a:t>
            </a:r>
            <a:r>
              <a:rPr lang="en-US" sz="1600" i="1" dirty="0" smtClean="0"/>
              <a:t>, колутајући очима тражи мало времена и слободна простора</a:t>
            </a:r>
            <a:r>
              <a:rPr lang="en-US" sz="1600" dirty="0" smtClean="0"/>
              <a:t> [</a:t>
            </a:r>
            <a:r>
              <a:rPr lang="sr-Cyrl-RS" sz="1600" dirty="0" smtClean="0"/>
              <a:t>...</a:t>
            </a:r>
            <a:r>
              <a:rPr lang="en-US" sz="1600" dirty="0" smtClean="0"/>
              <a:t>] (30) </a:t>
            </a:r>
          </a:p>
          <a:p>
            <a:pPr>
              <a:buNone/>
            </a:pPr>
            <a:r>
              <a:rPr lang="en-US" sz="1600" dirty="0" smtClean="0"/>
              <a:t>[</a:t>
            </a:r>
            <a:r>
              <a:rPr lang="sr-Cyrl-RS" sz="1600" dirty="0" smtClean="0"/>
              <a:t>...</a:t>
            </a:r>
            <a:r>
              <a:rPr lang="en-US" sz="1600" dirty="0" smtClean="0"/>
              <a:t>] </a:t>
            </a:r>
            <a:r>
              <a:rPr lang="en-US" sz="1600" b="1" i="1" dirty="0" smtClean="0"/>
              <a:t>sípoló</a:t>
            </a:r>
            <a:r>
              <a:rPr lang="en-US" sz="1600" dirty="0" smtClean="0"/>
              <a:t> </a:t>
            </a:r>
            <a:r>
              <a:rPr lang="en-US" sz="1600" b="1" i="1" dirty="0" smtClean="0"/>
              <a:t>hangon</a:t>
            </a:r>
            <a:r>
              <a:rPr lang="en-US" sz="1600" dirty="0" smtClean="0"/>
              <a:t> </a:t>
            </a:r>
            <a:r>
              <a:rPr lang="en-US" sz="1600" i="1" dirty="0" smtClean="0"/>
              <a:t>és körben forgó szemekkel egy kis időt és szabad levegőt próbált kérni</a:t>
            </a:r>
            <a:r>
              <a:rPr lang="en-US" sz="1600" dirty="0" smtClean="0"/>
              <a:t> [</a:t>
            </a:r>
            <a:r>
              <a:rPr lang="sr-Cyrl-RS" sz="1600" dirty="0" smtClean="0"/>
              <a:t>...</a:t>
            </a:r>
            <a:r>
              <a:rPr lang="en-US" sz="1600" dirty="0" smtClean="0"/>
              <a:t>] (39</a:t>
            </a:r>
            <a:r>
              <a:rPr lang="en-US" sz="1600" dirty="0" smtClean="0"/>
              <a:t>)</a:t>
            </a: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500066"/>
          </a:xfrm>
        </p:spPr>
        <p:txBody>
          <a:bodyPr>
            <a:normAutofit/>
          </a:bodyPr>
          <a:lstStyle/>
          <a:p>
            <a:pPr algn="ctr"/>
            <a:r>
              <a:rPr lang="sr-Cyrl-RS" sz="2800" dirty="0" smtClean="0"/>
              <a:t>Дијалози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– </a:t>
            </a:r>
            <a:r>
              <a:rPr lang="en-US" b="1" i="1" dirty="0" smtClean="0"/>
              <a:t>Е</a:t>
            </a:r>
            <a:r>
              <a:rPr lang="en-US" dirty="0" smtClean="0"/>
              <a:t>? </a:t>
            </a:r>
            <a:r>
              <a:rPr lang="en-US" b="1" i="1" dirty="0" smtClean="0"/>
              <a:t>А</a:t>
            </a:r>
            <a:r>
              <a:rPr lang="en-US" dirty="0" smtClean="0"/>
              <a:t>! (49) </a:t>
            </a:r>
          </a:p>
          <a:p>
            <a:pPr>
              <a:buNone/>
            </a:pPr>
            <a:r>
              <a:rPr lang="sr-Cyrl-RS" dirty="0" smtClean="0"/>
              <a:t>– </a:t>
            </a:r>
            <a:r>
              <a:rPr lang="en-US" b="1" i="1" dirty="0" smtClean="0"/>
              <a:t>Nos</a:t>
            </a:r>
            <a:r>
              <a:rPr lang="en-US" dirty="0" smtClean="0"/>
              <a:t>? </a:t>
            </a:r>
            <a:r>
              <a:rPr lang="en-US" b="1" i="1" dirty="0" smtClean="0"/>
              <a:t>Mi</a:t>
            </a:r>
            <a:r>
              <a:rPr lang="en-US" dirty="0" smtClean="0"/>
              <a:t>? (57)</a:t>
            </a:r>
          </a:p>
          <a:p>
            <a:pPr>
              <a:buNone/>
            </a:pPr>
            <a:r>
              <a:rPr lang="sr-Cyrl-RS" b="1" i="1" dirty="0" smtClean="0"/>
              <a:t>		– </a:t>
            </a:r>
            <a:r>
              <a:rPr lang="en-US" b="1" i="1" dirty="0" smtClean="0"/>
              <a:t>Их</a:t>
            </a:r>
            <a:r>
              <a:rPr lang="en-US" dirty="0" smtClean="0"/>
              <a:t>, </a:t>
            </a:r>
            <a:r>
              <a:rPr lang="en-US" i="1" dirty="0" smtClean="0"/>
              <a:t>брате</a:t>
            </a:r>
            <a:r>
              <a:rPr lang="en-US" dirty="0" smtClean="0"/>
              <a:t>! </a:t>
            </a:r>
            <a:r>
              <a:rPr lang="sr-Cyrl-RS" dirty="0" smtClean="0"/>
              <a:t>(</a:t>
            </a:r>
            <a:r>
              <a:rPr lang="en-US" dirty="0" smtClean="0"/>
              <a:t>13</a:t>
            </a:r>
            <a:r>
              <a:rPr lang="sr-Cyrl-RS" dirty="0" smtClean="0"/>
              <a:t>) </a:t>
            </a:r>
            <a:endParaRPr lang="en-US" dirty="0" smtClean="0"/>
          </a:p>
          <a:p>
            <a:pPr>
              <a:buNone/>
            </a:pPr>
            <a:r>
              <a:rPr lang="sr-Cyrl-RS" b="1" i="1" dirty="0" smtClean="0"/>
              <a:t>		– </a:t>
            </a:r>
            <a:r>
              <a:rPr lang="en-US" b="1" i="1" dirty="0" smtClean="0"/>
              <a:t>Tyű</a:t>
            </a:r>
            <a:r>
              <a:rPr lang="en-US" dirty="0" smtClean="0"/>
              <a:t>, </a:t>
            </a:r>
            <a:r>
              <a:rPr lang="en-US" i="1" dirty="0" smtClean="0"/>
              <a:t>barátom</a:t>
            </a:r>
            <a:r>
              <a:rPr lang="en-US" dirty="0" smtClean="0"/>
              <a:t> (20)</a:t>
            </a:r>
          </a:p>
          <a:p>
            <a:pPr>
              <a:buNone/>
            </a:pPr>
            <a:r>
              <a:rPr lang="en-US" b="1" i="1" dirty="0" smtClean="0"/>
              <a:t>Их</a:t>
            </a:r>
            <a:r>
              <a:rPr lang="en-US" dirty="0" smtClean="0"/>
              <a:t>, </a:t>
            </a:r>
            <a:r>
              <a:rPr lang="en-US" i="1" dirty="0" smtClean="0"/>
              <a:t>штета, онаква жена, ко пласт!«– [</a:t>
            </a:r>
            <a:r>
              <a:rPr lang="sr-Cyrl-RS" i="1" dirty="0" smtClean="0"/>
              <a:t>...</a:t>
            </a:r>
            <a:r>
              <a:rPr lang="en-US" i="1" dirty="0" smtClean="0"/>
              <a:t>] </a:t>
            </a:r>
            <a:r>
              <a:rPr lang="en-US" b="1" i="1" dirty="0" smtClean="0"/>
              <a:t>Их</a:t>
            </a:r>
            <a:r>
              <a:rPr lang="en-US" i="1" dirty="0" smtClean="0"/>
              <a:t>,– буни се промукли бас.– </a:t>
            </a:r>
            <a:r>
              <a:rPr lang="en-US" b="1" i="1" dirty="0" smtClean="0"/>
              <a:t>Их,</a:t>
            </a:r>
            <a:endParaRPr lang="sr-Latn-RS" b="1" i="1" dirty="0" smtClean="0"/>
          </a:p>
          <a:p>
            <a:pPr>
              <a:buNone/>
            </a:pPr>
            <a:r>
              <a:rPr lang="en-US" b="1" i="1" dirty="0" smtClean="0"/>
              <a:t>их</a:t>
            </a:r>
            <a:r>
              <a:rPr lang="en-US" i="1" dirty="0" smtClean="0"/>
              <a:t>, какви сте!</a:t>
            </a:r>
            <a:r>
              <a:rPr lang="en-US" dirty="0" smtClean="0"/>
              <a:t> (90) </a:t>
            </a:r>
          </a:p>
          <a:p>
            <a:pPr>
              <a:buNone/>
            </a:pPr>
            <a:r>
              <a:rPr lang="en-US" dirty="0" smtClean="0"/>
              <a:t>"</a:t>
            </a:r>
            <a:r>
              <a:rPr lang="en-US" b="1" i="1" dirty="0" smtClean="0"/>
              <a:t>Hejnye</a:t>
            </a:r>
            <a:r>
              <a:rPr lang="en-US" i="1" dirty="0" smtClean="0"/>
              <a:t>, de kár érte, olyan az az asszony, akár egy boglya!</a:t>
            </a:r>
            <a:r>
              <a:rPr lang="en-US" dirty="0" smtClean="0"/>
              <a:t>" [</a:t>
            </a:r>
            <a:r>
              <a:rPr lang="sr-Cyrl-RS" dirty="0" smtClean="0"/>
              <a:t>...</a:t>
            </a:r>
            <a:r>
              <a:rPr lang="en-US" dirty="0" smtClean="0"/>
              <a:t>] </a:t>
            </a:r>
            <a:r>
              <a:rPr lang="en-US" b="1" i="1" dirty="0" smtClean="0"/>
              <a:t>Hűjnye</a:t>
            </a:r>
            <a:r>
              <a:rPr lang="en-US" i="1" dirty="0" smtClean="0"/>
              <a:t> </a:t>
            </a:r>
            <a:r>
              <a:rPr lang="en-US" i="1" dirty="0" smtClean="0"/>
              <a:t>– zendült</a:t>
            </a:r>
            <a:endParaRPr lang="sr-Latn-RS" i="1" dirty="0" smtClean="0"/>
          </a:p>
          <a:p>
            <a:pPr>
              <a:buNone/>
            </a:pPr>
            <a:r>
              <a:rPr lang="en-US" i="1" dirty="0" smtClean="0"/>
              <a:t>meg </a:t>
            </a:r>
            <a:r>
              <a:rPr lang="en-US" i="1" dirty="0" smtClean="0"/>
              <a:t>felháborodva a basszus hang -, </a:t>
            </a:r>
            <a:r>
              <a:rPr lang="en-US" b="1" i="1" dirty="0" smtClean="0"/>
              <a:t>hűjnye</a:t>
            </a:r>
            <a:r>
              <a:rPr lang="en-US" i="1" dirty="0" smtClean="0"/>
              <a:t>, milyenek is vagytok! </a:t>
            </a:r>
            <a:r>
              <a:rPr lang="en-US" dirty="0" smtClean="0"/>
              <a:t>(98)</a:t>
            </a:r>
          </a:p>
          <a:p>
            <a:pPr>
              <a:buNone/>
            </a:pPr>
            <a:r>
              <a:rPr lang="sr-Cyrl-RS" dirty="0" smtClean="0"/>
              <a:t>		</a:t>
            </a:r>
            <a:r>
              <a:rPr lang="en-US" dirty="0" smtClean="0"/>
              <a:t>- </a:t>
            </a:r>
            <a:r>
              <a:rPr lang="en-US" b="1" i="1" dirty="0" smtClean="0"/>
              <a:t>Ајде</a:t>
            </a:r>
            <a:r>
              <a:rPr lang="en-US" dirty="0" smtClean="0"/>
              <a:t> </a:t>
            </a:r>
            <a:r>
              <a:rPr lang="en-US" i="1" dirty="0" smtClean="0"/>
              <a:t>да запалимо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(97) </a:t>
            </a:r>
          </a:p>
          <a:p>
            <a:pPr>
              <a:buNone/>
            </a:pPr>
            <a:r>
              <a:rPr lang="sr-Cyrl-RS" dirty="0" smtClean="0"/>
              <a:t>		</a:t>
            </a:r>
            <a:r>
              <a:rPr lang="en-US" dirty="0" smtClean="0"/>
              <a:t>- </a:t>
            </a:r>
            <a:r>
              <a:rPr lang="en-US" b="1" i="1" dirty="0" smtClean="0"/>
              <a:t>Nosza</a:t>
            </a:r>
            <a:r>
              <a:rPr lang="en-US" dirty="0" smtClean="0"/>
              <a:t>, </a:t>
            </a:r>
            <a:r>
              <a:rPr lang="en-US" i="1" dirty="0" smtClean="0"/>
              <a:t>gyújtsunk rá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(105)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i="1" dirty="0" smtClean="0"/>
              <a:t>Ајде, </a:t>
            </a:r>
            <a:r>
              <a:rPr lang="en-US" b="1" i="1" dirty="0" smtClean="0"/>
              <a:t>јадан</a:t>
            </a:r>
            <a:r>
              <a:rPr lang="en-US" i="1" dirty="0" smtClean="0"/>
              <a:t>, не говори што не треба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(96) 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i="1" dirty="0" smtClean="0"/>
              <a:t>Eriggy már, </a:t>
            </a:r>
            <a:r>
              <a:rPr lang="en-US" b="1" i="1" dirty="0" smtClean="0"/>
              <a:t>te boldogtalan</a:t>
            </a:r>
            <a:r>
              <a:rPr lang="en-US" i="1" dirty="0" smtClean="0"/>
              <a:t>, ne beszélj olyat, amit nem kell</a:t>
            </a:r>
            <a:r>
              <a:rPr lang="en-US" dirty="0" smtClean="0"/>
              <a:t> [</a:t>
            </a:r>
            <a:r>
              <a:rPr lang="sr-Cyrl-RS" dirty="0" smtClean="0"/>
              <a:t>...</a:t>
            </a:r>
            <a:r>
              <a:rPr lang="en-US" dirty="0" smtClean="0"/>
              <a:t>]  (105)</a:t>
            </a:r>
          </a:p>
          <a:p>
            <a:pPr>
              <a:buNone/>
            </a:pPr>
            <a:r>
              <a:rPr lang="sr-Cyrl-RS" i="1" dirty="0" smtClean="0"/>
              <a:t>		</a:t>
            </a:r>
            <a:r>
              <a:rPr lang="en-US" i="1" dirty="0" smtClean="0"/>
              <a:t>Ни </a:t>
            </a:r>
            <a:r>
              <a:rPr lang="en-US" i="1" dirty="0" smtClean="0"/>
              <a:t>име ти, </a:t>
            </a:r>
            <a:r>
              <a:rPr lang="en-US" b="1" i="1" dirty="0" smtClean="0"/>
              <a:t>болан</a:t>
            </a:r>
            <a:r>
              <a:rPr lang="en-US" i="1" dirty="0" smtClean="0"/>
              <a:t>, на добро не слути</a:t>
            </a:r>
            <a:r>
              <a:rPr lang="en-US" dirty="0" smtClean="0"/>
              <a:t>. (6)  </a:t>
            </a:r>
          </a:p>
          <a:p>
            <a:pPr>
              <a:buNone/>
            </a:pPr>
            <a:r>
              <a:rPr lang="sr-Cyrl-RS" i="1" dirty="0" smtClean="0"/>
              <a:t>		</a:t>
            </a:r>
            <a:r>
              <a:rPr lang="en-US" i="1" dirty="0" smtClean="0"/>
              <a:t>Még </a:t>
            </a:r>
            <a:r>
              <a:rPr lang="en-US" i="1" dirty="0" smtClean="0"/>
              <a:t>a neved se sejtet jót,</a:t>
            </a:r>
            <a:r>
              <a:rPr lang="en-US" b="1" dirty="0" smtClean="0"/>
              <a:t> </a:t>
            </a:r>
            <a:r>
              <a:rPr lang="en-US" b="1" i="1" dirty="0" smtClean="0"/>
              <a:t>te</a:t>
            </a:r>
            <a:r>
              <a:rPr lang="en-US" b="1" dirty="0" smtClean="0"/>
              <a:t> </a:t>
            </a:r>
            <a:r>
              <a:rPr lang="en-US" b="1" i="1" dirty="0" smtClean="0"/>
              <a:t>boldogtalan</a:t>
            </a:r>
            <a:r>
              <a:rPr lang="en-US" dirty="0" smtClean="0"/>
              <a:t>(12)</a:t>
            </a:r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i="1" dirty="0" smtClean="0"/>
              <a:t>Причај ти, </a:t>
            </a:r>
            <a:r>
              <a:rPr lang="en-US" b="1" i="1" dirty="0" smtClean="0"/>
              <a:t>адешу</a:t>
            </a:r>
            <a:r>
              <a:rPr lang="en-US" i="1" dirty="0" smtClean="0"/>
              <a:t>, и не осврћи се на којекога</a:t>
            </a:r>
            <a:r>
              <a:rPr lang="en-US" dirty="0" smtClean="0"/>
              <a:t>.(91) </a:t>
            </a:r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i="1" dirty="0" smtClean="0"/>
              <a:t>Mondd csak, mondd </a:t>
            </a:r>
            <a:r>
              <a:rPr lang="en-US" b="1" i="1" dirty="0" smtClean="0"/>
              <a:t>koma</a:t>
            </a:r>
            <a:r>
              <a:rPr lang="en-US" i="1" dirty="0" smtClean="0"/>
              <a:t>, ne törődj senkivel</a:t>
            </a:r>
            <a:r>
              <a:rPr lang="en-US" dirty="0" smtClean="0"/>
              <a:t>! (99)</a:t>
            </a:r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– </a:t>
            </a:r>
            <a:r>
              <a:rPr lang="en-US" i="1" dirty="0" smtClean="0"/>
              <a:t>Јадан</a:t>
            </a:r>
            <a:r>
              <a:rPr lang="en-US" dirty="0" smtClean="0"/>
              <a:t> </a:t>
            </a:r>
            <a:r>
              <a:rPr lang="en-US" b="1" i="1" dirty="0" smtClean="0"/>
              <a:t>адешу</a:t>
            </a:r>
            <a:r>
              <a:rPr lang="en-US" dirty="0" smtClean="0"/>
              <a:t>! </a:t>
            </a:r>
            <a:r>
              <a:rPr lang="en-US" dirty="0" smtClean="0"/>
              <a:t> </a:t>
            </a:r>
            <a:r>
              <a:rPr lang="en-US" dirty="0" smtClean="0"/>
              <a:t>(91)</a:t>
            </a:r>
          </a:p>
          <a:p>
            <a:pPr>
              <a:buNone/>
            </a:pPr>
            <a:r>
              <a:rPr lang="hu-HU" dirty="0" smtClean="0"/>
              <a:t>		– </a:t>
            </a:r>
            <a:r>
              <a:rPr lang="en-US" i="1" dirty="0" smtClean="0"/>
              <a:t>Hej</a:t>
            </a:r>
            <a:r>
              <a:rPr lang="en-US" dirty="0" smtClean="0"/>
              <a:t>, </a:t>
            </a:r>
            <a:r>
              <a:rPr lang="en-US" b="1" i="1" dirty="0" smtClean="0"/>
              <a:t>barátom</a:t>
            </a:r>
            <a:r>
              <a:rPr lang="en-US" dirty="0" smtClean="0"/>
              <a:t>! </a:t>
            </a:r>
            <a:r>
              <a:rPr lang="en-US" dirty="0" smtClean="0"/>
              <a:t>(</a:t>
            </a:r>
            <a:r>
              <a:rPr lang="en-US" dirty="0" smtClean="0"/>
              <a:t>99)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sr-Cyrl-RS" sz="2800" dirty="0" smtClean="0"/>
              <a:t>Фразеологизми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4714908"/>
          </a:xfrm>
        </p:spPr>
        <p:txBody>
          <a:bodyPr>
            <a:normAutofit fontScale="85000" lnSpcReduction="20000"/>
          </a:bodyPr>
          <a:lstStyle/>
          <a:p>
            <a:pPr marL="514350" indent="-514350" algn="ctr">
              <a:buNone/>
            </a:pPr>
            <a:endParaRPr lang="sr-Cyrl-RS" dirty="0" smtClean="0"/>
          </a:p>
          <a:p>
            <a:pPr marL="514350" indent="-514350" algn="ctr">
              <a:buNone/>
            </a:pPr>
            <a:r>
              <a:rPr lang="sr-Cyrl-RS" dirty="0" smtClean="0"/>
              <a:t>1. </a:t>
            </a:r>
            <a:r>
              <a:rPr lang="sr-Cyrl-RS" u="sng" dirty="0" smtClean="0"/>
              <a:t>Сличан лексички склоп идентично значење</a:t>
            </a:r>
          </a:p>
          <a:p>
            <a:pPr marL="514350" indent="-514350" algn="ctr">
              <a:buNone/>
            </a:pPr>
            <a:endParaRPr lang="sr-Cyrl-RS" dirty="0" smtClean="0"/>
          </a:p>
          <a:p>
            <a:pPr>
              <a:buNone/>
            </a:pPr>
            <a:r>
              <a:rPr lang="en-US" sz="2400" b="1" i="1" dirty="0" smtClean="0"/>
              <a:t>Пазила</a:t>
            </a:r>
            <a:r>
              <a:rPr lang="en-US" sz="2400" dirty="0" smtClean="0"/>
              <a:t> ме је </a:t>
            </a:r>
            <a:r>
              <a:rPr lang="en-US" sz="2400" b="1" i="1" dirty="0" smtClean="0"/>
              <a:t>као очи у глави</a:t>
            </a:r>
            <a:r>
              <a:rPr lang="sr-Cyrl-RS" sz="2400" b="1" i="1" dirty="0" smtClean="0"/>
              <a:t>.</a:t>
            </a:r>
            <a:r>
              <a:rPr lang="en-US" sz="2400" dirty="0" smtClean="0"/>
              <a:t> (14) </a:t>
            </a:r>
          </a:p>
          <a:p>
            <a:pPr>
              <a:buNone/>
            </a:pPr>
            <a:r>
              <a:rPr lang="en-US" sz="2400" b="1" i="1" dirty="0" smtClean="0"/>
              <a:t>Úgy vigyázott rám,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mint a szeme fényére</a:t>
            </a:r>
            <a:r>
              <a:rPr lang="sr-Cyrl-RS" sz="2400" b="1" i="1" dirty="0" smtClean="0"/>
              <a:t>.</a:t>
            </a:r>
            <a:r>
              <a:rPr lang="sr-Cyrl-RS" sz="2400" b="1" dirty="0" smtClean="0"/>
              <a:t> </a:t>
            </a:r>
            <a:r>
              <a:rPr lang="en-US" sz="2400" dirty="0" smtClean="0"/>
              <a:t>(21)</a:t>
            </a:r>
          </a:p>
          <a:p>
            <a:pPr>
              <a:buNone/>
            </a:pPr>
            <a:r>
              <a:rPr lang="sr-Latn-RS" sz="2400" dirty="0" smtClean="0"/>
              <a:t>		</a:t>
            </a:r>
            <a:r>
              <a:rPr lang="en-US" sz="2400" dirty="0" smtClean="0"/>
              <a:t>[</a:t>
            </a:r>
            <a:r>
              <a:rPr lang="sr-Cyrl-RS" sz="2400" dirty="0" smtClean="0"/>
              <a:t>...</a:t>
            </a:r>
            <a:r>
              <a:rPr lang="en-US" sz="2400" dirty="0" smtClean="0"/>
              <a:t>] </a:t>
            </a:r>
            <a:r>
              <a:rPr lang="en-US" sz="2400" i="1" dirty="0" smtClean="0"/>
              <a:t>криви су сви, само </a:t>
            </a:r>
            <a:r>
              <a:rPr lang="en-US" sz="2400" b="1" i="1" dirty="0" smtClean="0"/>
              <a:t>није сваком писано да овде хлеб </a:t>
            </a:r>
            <a:r>
              <a:rPr lang="sr-Latn-RS" sz="2400" b="1" i="1" dirty="0" smtClean="0"/>
              <a:t>	</a:t>
            </a:r>
            <a:r>
              <a:rPr lang="en-US" sz="2400" b="1" i="1" dirty="0" smtClean="0"/>
              <a:t>једе</a:t>
            </a:r>
            <a:r>
              <a:rPr lang="en-US" sz="2400" dirty="0" smtClean="0"/>
              <a:t>. (24)</a:t>
            </a:r>
          </a:p>
          <a:p>
            <a:pPr>
              <a:buNone/>
            </a:pPr>
            <a:r>
              <a:rPr lang="sr-Latn-RS" sz="2400" dirty="0" smtClean="0"/>
              <a:t>		</a:t>
            </a:r>
            <a:r>
              <a:rPr lang="en-US" sz="2400" dirty="0" smtClean="0"/>
              <a:t>[</a:t>
            </a:r>
            <a:r>
              <a:rPr lang="sr-Cyrl-RS" sz="2400" dirty="0" smtClean="0"/>
              <a:t>...</a:t>
            </a:r>
            <a:r>
              <a:rPr lang="en-US" sz="2400" dirty="0" smtClean="0"/>
              <a:t>] </a:t>
            </a:r>
            <a:r>
              <a:rPr lang="en-US" sz="2400" i="1" dirty="0" smtClean="0"/>
              <a:t>mindannyian bűnösök, csak nem mindegyiküknek a sorsa </a:t>
            </a:r>
            <a:r>
              <a:rPr lang="sr-Latn-RS" sz="2400" i="1" dirty="0" smtClean="0"/>
              <a:t>	</a:t>
            </a:r>
            <a:r>
              <a:rPr lang="en-US" sz="2400" i="1" dirty="0" smtClean="0"/>
              <a:t>az</a:t>
            </a:r>
            <a:r>
              <a:rPr lang="en-US" sz="2400" i="1" dirty="0" smtClean="0"/>
              <a:t>, hogy</a:t>
            </a:r>
            <a:r>
              <a:rPr lang="en-US" sz="2400" dirty="0" smtClean="0"/>
              <a:t> </a:t>
            </a:r>
            <a:r>
              <a:rPr lang="en-US" sz="2400" b="1" i="1" dirty="0" smtClean="0"/>
              <a:t>ennek a háznak kenyerét egye.</a:t>
            </a:r>
            <a:r>
              <a:rPr lang="en-US" sz="2400" dirty="0" smtClean="0"/>
              <a:t> (31)</a:t>
            </a:r>
          </a:p>
          <a:p>
            <a:pPr>
              <a:buNone/>
            </a:pPr>
            <a:r>
              <a:rPr lang="en-US" sz="2400" dirty="0" smtClean="0"/>
              <a:t>[</a:t>
            </a:r>
            <a:r>
              <a:rPr lang="sr-Cyrl-RS" sz="2400" dirty="0" smtClean="0"/>
              <a:t>...</a:t>
            </a:r>
            <a:r>
              <a:rPr lang="en-US" sz="2400" dirty="0" smtClean="0"/>
              <a:t>] </a:t>
            </a:r>
            <a:r>
              <a:rPr lang="en-US" sz="2400" i="1" dirty="0" smtClean="0"/>
              <a:t>да ћу и </a:t>
            </a:r>
            <a:r>
              <a:rPr lang="en-US" sz="2400" b="1" i="1" dirty="0" smtClean="0"/>
              <a:t>главу изгубити</a:t>
            </a:r>
            <a:r>
              <a:rPr lang="en-US" sz="2400" i="1" dirty="0" smtClean="0"/>
              <a:t> ако тако даље пође</a:t>
            </a:r>
            <a:r>
              <a:rPr lang="en-US" sz="2400" dirty="0" smtClean="0"/>
              <a:t> [</a:t>
            </a:r>
            <a:r>
              <a:rPr lang="sr-Cyrl-RS" sz="2400" dirty="0" smtClean="0"/>
              <a:t>...</a:t>
            </a:r>
            <a:r>
              <a:rPr lang="en-US" sz="2400" dirty="0" smtClean="0"/>
              <a:t>]  (13)</a:t>
            </a:r>
          </a:p>
          <a:p>
            <a:pPr>
              <a:buNone/>
            </a:pPr>
            <a:r>
              <a:rPr lang="en-US" sz="2400" dirty="0" smtClean="0"/>
              <a:t>[</a:t>
            </a:r>
            <a:r>
              <a:rPr lang="sr-Cyrl-RS" sz="2400" dirty="0" smtClean="0"/>
              <a:t>...</a:t>
            </a:r>
            <a:r>
              <a:rPr lang="en-US" sz="2400" dirty="0" smtClean="0"/>
              <a:t>] </a:t>
            </a:r>
            <a:r>
              <a:rPr lang="en-US" sz="2400" i="1" dirty="0" smtClean="0"/>
              <a:t>s ha így megy tovább,</a:t>
            </a:r>
            <a:r>
              <a:rPr lang="en-US" sz="2400" b="1" i="1" dirty="0" smtClean="0"/>
              <a:t> a fejem is rámegy </a:t>
            </a:r>
            <a:r>
              <a:rPr lang="en-US" sz="2400" dirty="0" smtClean="0"/>
              <a:t>[</a:t>
            </a:r>
            <a:r>
              <a:rPr lang="sr-Cyrl-RS" sz="2400" dirty="0" smtClean="0"/>
              <a:t>...</a:t>
            </a:r>
            <a:r>
              <a:rPr lang="en-US" sz="2400" dirty="0" smtClean="0"/>
              <a:t>] </a:t>
            </a:r>
            <a:r>
              <a:rPr lang="en-US" sz="2400" b="1" dirty="0" smtClean="0"/>
              <a:t> </a:t>
            </a:r>
            <a:r>
              <a:rPr lang="en-US" sz="2400" dirty="0" smtClean="0"/>
              <a:t>(20)</a:t>
            </a:r>
          </a:p>
          <a:p>
            <a:pPr>
              <a:buNone/>
            </a:pPr>
            <a:r>
              <a:rPr lang="sr-Latn-RS" sz="2400" dirty="0" smtClean="0"/>
              <a:t>		</a:t>
            </a:r>
            <a:r>
              <a:rPr lang="en-US" sz="2400" dirty="0" smtClean="0"/>
              <a:t>[</a:t>
            </a:r>
            <a:r>
              <a:rPr lang="sr-Cyrl-RS" sz="2400" dirty="0" smtClean="0"/>
              <a:t>...</a:t>
            </a:r>
            <a:r>
              <a:rPr lang="en-US" sz="2400" dirty="0" smtClean="0"/>
              <a:t>] </a:t>
            </a:r>
            <a:r>
              <a:rPr lang="en-US" sz="2400" b="1" i="1" dirty="0" smtClean="0"/>
              <a:t>дошао у сукоб са законом</a:t>
            </a:r>
            <a:r>
              <a:rPr lang="en-US" sz="2400" dirty="0" smtClean="0"/>
              <a:t>. (18)</a:t>
            </a:r>
          </a:p>
          <a:p>
            <a:pPr>
              <a:buNone/>
            </a:pPr>
            <a:r>
              <a:rPr lang="sr-Latn-RS" sz="2400" dirty="0" smtClean="0"/>
              <a:t>		</a:t>
            </a:r>
            <a:r>
              <a:rPr lang="en-US" sz="2400" dirty="0" smtClean="0"/>
              <a:t>[</a:t>
            </a:r>
            <a:r>
              <a:rPr lang="sr-Cyrl-RS" sz="2400" dirty="0" smtClean="0"/>
              <a:t>...</a:t>
            </a:r>
            <a:r>
              <a:rPr lang="en-US" sz="2400" dirty="0" smtClean="0"/>
              <a:t>] </a:t>
            </a:r>
            <a:r>
              <a:rPr lang="en-US" sz="2400" i="1" dirty="0" smtClean="0"/>
              <a:t>s </a:t>
            </a:r>
            <a:r>
              <a:rPr lang="en-US" sz="2400" b="1" i="1" dirty="0" smtClean="0"/>
              <a:t>összeütközött a törvénnyel</a:t>
            </a:r>
            <a:r>
              <a:rPr lang="en-US" sz="2400" i="1" dirty="0" smtClean="0"/>
              <a:t> </a:t>
            </a:r>
            <a:r>
              <a:rPr lang="en-US" sz="2400" dirty="0" smtClean="0"/>
              <a:t>(26)</a:t>
            </a:r>
          </a:p>
          <a:p>
            <a:pPr>
              <a:buNone/>
            </a:pPr>
            <a:r>
              <a:rPr lang="en-US" sz="2400" i="1" dirty="0" smtClean="0"/>
              <a:t>Узми, каже један, па</a:t>
            </a:r>
            <a:r>
              <a:rPr lang="en-US" sz="2400" dirty="0" smtClean="0"/>
              <a:t> </a:t>
            </a:r>
            <a:r>
              <a:rPr lang="en-US" sz="2400" b="1" i="1" dirty="0" smtClean="0"/>
              <a:t>и тебе сунце да огрије</a:t>
            </a:r>
            <a:r>
              <a:rPr lang="en-US" sz="2400" dirty="0" smtClean="0"/>
              <a:t>! (95) </a:t>
            </a:r>
          </a:p>
          <a:p>
            <a:pPr>
              <a:buNone/>
            </a:pPr>
            <a:r>
              <a:rPr lang="en-US" sz="2400" i="1" dirty="0" smtClean="0"/>
              <a:t>"Fogadd el - mondotta az egyik -, s</a:t>
            </a:r>
            <a:r>
              <a:rPr lang="en-US" sz="2400" dirty="0" smtClean="0"/>
              <a:t> </a:t>
            </a:r>
            <a:r>
              <a:rPr lang="en-US" sz="2400" b="1" i="1" dirty="0" smtClean="0"/>
              <a:t>néked is</a:t>
            </a:r>
            <a:r>
              <a:rPr lang="en-US" sz="2400" dirty="0" smtClean="0"/>
              <a:t> </a:t>
            </a:r>
            <a:r>
              <a:rPr lang="en-US" sz="2400" b="1" i="1" dirty="0" smtClean="0"/>
              <a:t>virradjon fel a nap</a:t>
            </a:r>
            <a:r>
              <a:rPr lang="en-US" sz="2400" dirty="0" smtClean="0"/>
              <a:t>." (104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278</TotalTime>
  <Words>512</Words>
  <Application>Microsoft Office PowerPoint</Application>
  <PresentationFormat>On-screen Show (4:3)</PresentationFormat>
  <Paragraphs>337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Eдита Андрић Одсек за хунгарологију Филозофског факултета у Новом Саду</vt:lpstr>
      <vt:lpstr>  Проклета авлија</vt:lpstr>
      <vt:lpstr>Властите именице</vt:lpstr>
      <vt:lpstr>Slide 4</vt:lpstr>
      <vt:lpstr>Турцизми</vt:lpstr>
      <vt:lpstr>Slide 6</vt:lpstr>
      <vt:lpstr>Звуци – ономатопејски изрази</vt:lpstr>
      <vt:lpstr>Дијалози</vt:lpstr>
      <vt:lpstr>Фразеологизми</vt:lpstr>
      <vt:lpstr>Slide 10</vt:lpstr>
      <vt:lpstr>Slide 11</vt:lpstr>
      <vt:lpstr>Slide 12</vt:lpstr>
      <vt:lpstr>Транспозиција</vt:lpstr>
      <vt:lpstr>Slide 14</vt:lpstr>
      <vt:lpstr>Slide 15</vt:lpstr>
      <vt:lpstr>Додавање</vt:lpstr>
      <vt:lpstr>Slide 17</vt:lpstr>
      <vt:lpstr>Пермутације</vt:lpstr>
      <vt:lpstr>Пропусти</vt:lpstr>
      <vt:lpstr>Slide 20</vt:lpstr>
      <vt:lpstr>Slide 21</vt:lpstr>
      <vt:lpstr>Добра решења</vt:lpstr>
      <vt:lpstr>Хвала на пажњи!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 Andrić</dc:title>
  <dc:creator>edita</dc:creator>
  <cp:lastModifiedBy>edita</cp:lastModifiedBy>
  <cp:revision>32</cp:revision>
  <dcterms:created xsi:type="dcterms:W3CDTF">2014-09-19T12:10:15Z</dcterms:created>
  <dcterms:modified xsi:type="dcterms:W3CDTF">2014-09-19T16:48:48Z</dcterms:modified>
</cp:coreProperties>
</file>