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6" r:id="rId3"/>
    <p:sldId id="378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80" r:id="rId12"/>
    <p:sldId id="391" r:id="rId13"/>
    <p:sldId id="381" r:id="rId14"/>
    <p:sldId id="400" r:id="rId15"/>
    <p:sldId id="401" r:id="rId16"/>
    <p:sldId id="402" r:id="rId17"/>
    <p:sldId id="404" r:id="rId18"/>
    <p:sldId id="403" r:id="rId19"/>
    <p:sldId id="405" r:id="rId20"/>
    <p:sldId id="407" r:id="rId21"/>
    <p:sldId id="408" r:id="rId22"/>
    <p:sldId id="392" r:id="rId23"/>
    <p:sldId id="393" r:id="rId24"/>
    <p:sldId id="394" r:id="rId25"/>
    <p:sldId id="395" r:id="rId26"/>
    <p:sldId id="396" r:id="rId27"/>
    <p:sldId id="397" r:id="rId28"/>
    <p:sldId id="406" r:id="rId29"/>
    <p:sldId id="399" r:id="rId30"/>
    <p:sldId id="398" r:id="rId31"/>
    <p:sldId id="409" r:id="rId3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800000"/>
    <a:srgbClr val="FFFFCC"/>
    <a:srgbClr val="CC9900"/>
    <a:srgbClr val="FFFF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167" autoAdjust="0"/>
  </p:normalViewPr>
  <p:slideViewPr>
    <p:cSldViewPr>
      <p:cViewPr>
        <p:scale>
          <a:sx n="100" d="100"/>
          <a:sy n="100" d="100"/>
        </p:scale>
        <p:origin x="-2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21F047F-DD23-4999-BA19-4C60928E8EB5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67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944808B-EE94-4BEF-84AC-15E12179F940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78564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Branko Tošović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704A-47C0-47AF-BFF0-A3CC1371CAEB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E7B8BF-577F-42C5-B824-431D21ABC0A0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2447-B4B5-4F5E-845D-F900A8CF5BD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2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092EE-E888-4A3F-BEEB-831921531FD8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FD65-1E44-4F3B-BF14-C449AB8C73D8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12842-A815-4CEC-8521-000469CEBE54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76A6-C9A2-44A6-8ED0-8B44FD5AB84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561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6F321-245D-4F1A-BB75-62F81D74F97B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0C99-933E-4B99-A91F-3FE4F526293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24B89-3B43-47AC-A08E-0E2008BEE7B2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A4CD-0054-4EAE-94AE-C4A45C2B36F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2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CD93B-0304-4CBE-8A22-AE934BBE39ED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4B4-5E01-429D-AD9F-BC57FABE4721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90C42-AEF8-45DB-AE7D-B7857024F868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490-92E0-4134-8715-8A6B91510B5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0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67C17-4245-462E-99FD-FE7D8E30DA05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D383-AC2E-4463-9A66-F167D499B0CC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83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D27E2-EBFB-448E-80A3-19A07DB2B65A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46B4-9E24-469E-9CD1-F523A6E8A52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0F696-F3C3-46D0-B4FF-9BCA9743A3C8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3AF3-7938-4A69-8EAC-A9486B24862F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3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D60B8-E907-4F67-BBB7-4C2FAB50C00D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BC5B-FD94-406A-8E83-397F02E3996B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5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E51146C7-8264-4A3F-BB45-5536D8B3AEA9}" type="datetime1">
              <a:rPr lang="sr-Latn-CS" altLang="sr-Latn-RS" smtClean="0"/>
              <a:t>4.10.2013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6E1E9AD-A573-4CC2-9123-433837555A27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778101" y="1412875"/>
            <a:ext cx="3674219" cy="3960813"/>
          </a:xfrm>
        </p:spPr>
        <p:txBody>
          <a:bodyPr/>
          <a:lstStyle/>
          <a:p>
            <a:r>
              <a:rPr lang="de-AT" altLang="sr-Latn-RS" sz="1400" dirty="0"/>
              <a:t/>
            </a:r>
            <a:br>
              <a:rPr lang="de-AT" altLang="sr-Latn-RS" sz="1400" dirty="0"/>
            </a:br>
            <a:r>
              <a:rPr lang="pl-PL" altLang="sr-Latn-RS" sz="1600" dirty="0"/>
              <a:t/>
            </a:r>
            <a:br>
              <a:rPr lang="pl-PL" altLang="sr-Latn-RS" sz="1600" dirty="0"/>
            </a:br>
            <a:r>
              <a:rPr lang="pl-PL" altLang="sr-Latn-RS" sz="1400" dirty="0"/>
              <a:t/>
            </a:r>
            <a:br>
              <a:rPr lang="pl-PL" altLang="sr-Latn-RS" sz="1400" dirty="0"/>
            </a:br>
            <a:r>
              <a:rPr lang="sr-Latn-BA" altLang="sr-Latn-RS" sz="7200" b="1" dirty="0" smtClean="0">
                <a:solidFill>
                  <a:srgbClr val="FF0000"/>
                </a:solidFill>
                <a:ea typeface="宋体" pitchFamily="2" charset="-122"/>
              </a:rPr>
              <a:t>Č</a:t>
            </a:r>
            <a:r>
              <a:rPr lang="de-AT" altLang="sr-Latn-RS" sz="7200" b="1" dirty="0" err="1" smtClean="0">
                <a:solidFill>
                  <a:srgbClr val="FF0000"/>
                </a:solidFill>
                <a:ea typeface="宋体" pitchFamily="2" charset="-122"/>
              </a:rPr>
              <a:t>itanje</a:t>
            </a:r>
            <a:r>
              <a:rPr lang="de-AT" altLang="sr-Latn-RS" sz="7200" b="1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sr-Latn-BA" altLang="sr-Latn-RS" sz="7200" b="1" dirty="0" smtClean="0">
                <a:solidFill>
                  <a:srgbClr val="FF0000"/>
                </a:solidFill>
                <a:ea typeface="宋体" pitchFamily="2" charset="-122"/>
              </a:rPr>
              <a:t/>
            </a:r>
            <a:br>
              <a:rPr lang="sr-Latn-BA" altLang="sr-Latn-RS" sz="7200" b="1" dirty="0" smtClean="0">
                <a:solidFill>
                  <a:srgbClr val="FF0000"/>
                </a:solidFill>
                <a:ea typeface="宋体" pitchFamily="2" charset="-122"/>
              </a:rPr>
            </a:br>
            <a:r>
              <a:rPr lang="sr-Latn-BA" altLang="sr-Latn-RS" sz="7200" b="1" dirty="0" smtClean="0">
                <a:solidFill>
                  <a:srgbClr val="FF0000"/>
                </a:solidFill>
                <a:ea typeface="宋体" pitchFamily="2" charset="-122"/>
              </a:rPr>
              <a:t>Hronike </a:t>
            </a:r>
            <a:r>
              <a:rPr lang="de-AT" altLang="zh-CN" sz="7200" dirty="0" smtClean="0">
                <a:ea typeface="宋体" pitchFamily="2" charset="-122"/>
              </a:rPr>
              <a:t> </a:t>
            </a:r>
            <a:r>
              <a:rPr lang="sr-Latn-CS" altLang="sr-Latn-RS" sz="4000" b="1" dirty="0">
                <a:solidFill>
                  <a:srgbClr val="FF0000"/>
                </a:solidFill>
              </a:rPr>
              <a:t/>
            </a:r>
            <a:br>
              <a:rPr lang="sr-Latn-CS" altLang="sr-Latn-RS" sz="4000" b="1" dirty="0">
                <a:solidFill>
                  <a:srgbClr val="FF0000"/>
                </a:solidFill>
              </a:rPr>
            </a:br>
            <a:endParaRPr lang="en-US" altLang="sr-Latn-RS" sz="4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45125"/>
            <a:ext cx="6400800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BA" altLang="sr-Latn-RS" sz="1800" b="1" dirty="0" smtClean="0"/>
              <a:t>6</a:t>
            </a:r>
            <a:r>
              <a:rPr lang="de-AT" altLang="sr-Latn-RS" sz="1800" b="1" dirty="0" smtClean="0"/>
              <a:t>. </a:t>
            </a:r>
            <a:r>
              <a:rPr lang="sr-Latn-CS" altLang="sr-Latn-RS" sz="1800" b="1" dirty="0"/>
              <a:t>Međunarodni simpozijum</a:t>
            </a:r>
            <a:endParaRPr lang="bg-BG" altLang="sr-Latn-RS" sz="1800" b="1" dirty="0"/>
          </a:p>
          <a:p>
            <a:pPr>
              <a:lnSpc>
                <a:spcPct val="80000"/>
              </a:lnSpc>
            </a:pPr>
            <a:r>
              <a:rPr lang="de-AT" altLang="zh-CN" sz="1800" b="1" dirty="0">
                <a:ea typeface="宋体" pitchFamily="2" charset="-122"/>
              </a:rPr>
              <a:t>„Ivo </a:t>
            </a:r>
            <a:r>
              <a:rPr lang="de-AT" altLang="zh-CN" sz="1800" b="1" dirty="0" err="1">
                <a:ea typeface="宋体" pitchFamily="2" charset="-122"/>
              </a:rPr>
              <a:t>Andri</a:t>
            </a:r>
            <a:r>
              <a:rPr lang="sr-Latn-BA" altLang="zh-CN" sz="1800" b="1" dirty="0" smtClean="0"/>
              <a:t>ć: Travnička hronika</a:t>
            </a:r>
            <a:r>
              <a:rPr lang="de-AT" altLang="zh-CN" sz="1800" b="1" dirty="0" smtClean="0">
                <a:ea typeface="宋体" pitchFamily="2" charset="-122"/>
              </a:rPr>
              <a:t>“</a:t>
            </a:r>
            <a:r>
              <a:rPr lang="de-AT" altLang="zh-CN" sz="1800" dirty="0" smtClean="0">
                <a:ea typeface="宋体" pitchFamily="2" charset="-122"/>
              </a:rPr>
              <a:t> </a:t>
            </a:r>
            <a:endParaRPr lang="de-AT" altLang="sr-Latn-RS" sz="1800" b="1" dirty="0"/>
          </a:p>
          <a:p>
            <a:pPr>
              <a:lnSpc>
                <a:spcPct val="80000"/>
              </a:lnSpc>
            </a:pPr>
            <a:r>
              <a:rPr lang="hr-HR" altLang="sr-Latn-RS" sz="1800" b="1" dirty="0"/>
              <a:t> (</a:t>
            </a:r>
            <a:r>
              <a:rPr lang="hr-HR" altLang="sr-Latn-RS" sz="1800" b="1" dirty="0" err="1"/>
              <a:t>Grac</a:t>
            </a:r>
            <a:r>
              <a:rPr lang="hr-HR" altLang="sr-Latn-RS" sz="1800" b="1" dirty="0"/>
              <a:t>, </a:t>
            </a:r>
            <a:r>
              <a:rPr lang="hr-HR" altLang="sr-Latn-RS" sz="1800" b="1" dirty="0" smtClean="0"/>
              <a:t>4</a:t>
            </a:r>
            <a:r>
              <a:rPr lang="sr-Latn-CS" altLang="zh-CN" sz="1800" b="1" dirty="0" smtClean="0"/>
              <a:t>–6</a:t>
            </a:r>
            <a:r>
              <a:rPr lang="hr-HR" altLang="sr-Latn-RS" sz="1800" b="1" dirty="0" smtClean="0"/>
              <a:t>. </a:t>
            </a:r>
            <a:r>
              <a:rPr lang="hr-HR" altLang="sr-Latn-RS" sz="1800" b="1" dirty="0"/>
              <a:t>oktobar 20</a:t>
            </a:r>
            <a:r>
              <a:rPr lang="de-AT" altLang="sr-Latn-RS" sz="1800" b="1" dirty="0" smtClean="0"/>
              <a:t>1</a:t>
            </a:r>
            <a:r>
              <a:rPr lang="sr-Latn-BA" altLang="sr-Latn-RS" sz="1800" b="1" dirty="0" smtClean="0"/>
              <a:t>3</a:t>
            </a:r>
            <a:r>
              <a:rPr lang="hr-HR" altLang="sr-Latn-RS" sz="1800" b="1" dirty="0" smtClean="0"/>
              <a:t>)</a:t>
            </a:r>
            <a:r>
              <a:rPr lang="de-AT" altLang="sr-Latn-RS" sz="1800" dirty="0" smtClean="0"/>
              <a:t> </a:t>
            </a:r>
            <a:endParaRPr lang="de-AT" altLang="sr-Latn-RS" sz="1800" b="1" dirty="0"/>
          </a:p>
          <a:p>
            <a:pPr>
              <a:lnSpc>
                <a:spcPct val="80000"/>
              </a:lnSpc>
            </a:pP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CS" altLang="sr-Latn-RS" sz="3600" b="1" i="1" dirty="0"/>
          </a:p>
        </p:txBody>
      </p:sp>
      <p:sp>
        <p:nvSpPr>
          <p:cNvPr id="2056" name="AutoShape 2"/>
          <p:cNvSpPr>
            <a:spLocks noChangeAspect="1" noChangeArrowheads="1"/>
          </p:cNvSpPr>
          <p:nvPr/>
        </p:nvSpPr>
        <p:spPr bwMode="auto">
          <a:xfrm>
            <a:off x="179388" y="330200"/>
            <a:ext cx="8713787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altLang="sr-Latn-RS" sz="2800" b="1" u="none"/>
              <a:t>Branko Tošović</a:t>
            </a:r>
            <a:r>
              <a:rPr lang="ru-RU" altLang="sr-Latn-RS" sz="3600" b="1" u="none"/>
              <a:t> </a:t>
            </a:r>
            <a:r>
              <a:rPr lang="pl-PL" altLang="sr-Latn-RS" u="none"/>
              <a:t> </a:t>
            </a:r>
            <a:br>
              <a:rPr lang="pl-PL" altLang="sr-Latn-RS" u="none"/>
            </a:br>
            <a:r>
              <a:rPr lang="pl-PL" altLang="sr-Latn-RS" sz="1400" b="1" u="none"/>
              <a:t>Institut für Slawistik </a:t>
            </a:r>
            <a:br>
              <a:rPr lang="pl-PL" altLang="sr-Latn-RS" sz="1400" b="1" u="none"/>
            </a:br>
            <a:r>
              <a:rPr lang="pl-PL" altLang="sr-Latn-RS" sz="1400" b="1" u="none"/>
              <a:t>der </a:t>
            </a:r>
            <a:r>
              <a:rPr lang="de-AT" altLang="sr-Latn-RS" sz="1400" b="1" u="none"/>
              <a:t>Karl-Franzens </a:t>
            </a:r>
            <a:r>
              <a:rPr lang="pl-PL" altLang="sr-Latn-RS" sz="1400" b="1" u="none"/>
              <a:t>Universität Graz</a:t>
            </a:r>
            <a:r>
              <a:rPr lang="de-AT" altLang="sr-Latn-RS" sz="1400" b="1" u="none"/>
              <a:t/>
            </a:r>
            <a:br>
              <a:rPr lang="de-AT" altLang="sr-Latn-RS" sz="1400" b="1" u="none"/>
            </a:br>
            <a:r>
              <a:rPr lang="pl-PL" altLang="sr-Latn-RS" sz="1400" b="1" u="none"/>
              <a:t>http://www-gewi.kfunigraz.ac.at/gralis</a:t>
            </a:r>
            <a:r>
              <a:rPr lang="de-AT" altLang="sr-Latn-RS" sz="1400" b="1" u="none"/>
              <a:t/>
            </a:r>
            <a:br>
              <a:rPr lang="de-AT" altLang="sr-Latn-RS" sz="1400" b="1" u="none"/>
            </a:br>
            <a:r>
              <a:rPr lang="de-DE" altLang="sr-Latn-RS" sz="1400" b="1" u="none"/>
              <a:t>branko.tosovic@uni-graz.at</a:t>
            </a:r>
            <a:r>
              <a:rPr lang="pl-PL" altLang="sr-Latn-RS" sz="1400" b="1" u="none"/>
              <a:t/>
            </a:r>
            <a:br>
              <a:rPr lang="pl-PL" altLang="sr-Latn-RS" sz="1400" b="1" u="none"/>
            </a:br>
            <a:endParaRPr lang="en-US" altLang="sr-Latn-RS" sz="1400" b="1" u="none">
              <a:solidFill>
                <a:srgbClr val="FF0000"/>
              </a:solidFill>
            </a:endParaRPr>
          </a:p>
        </p:txBody>
      </p:sp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97" y="260350"/>
            <a:ext cx="1285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3" descr="https://encrypted-tbn2.gstatic.com/images?q=tbn:ANd9GcRsf8EVospN1jfTPoKqYBVHuMi_m31-ze_KcQM6h8fwInoSPz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5" y="263691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30. Stilistika pripovijedanja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31. Osobenost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jezičkog izraza </a:t>
            </a:r>
            <a:endParaRPr lang="sr-Latn-C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32. Prevodi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druge jezike i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međujezičke paralele </a:t>
            </a:r>
            <a:endParaRPr lang="sr-Latn-C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Medijska transpozicija </a:t>
            </a:r>
            <a:endParaRPr lang="sr-Latn-C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CS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587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604-566A-4D0E-9CBF-27BC3763A795}" type="slidenum">
              <a:rPr lang="en-US" altLang="sr-Latn-RS"/>
              <a:pPr/>
              <a:t>11</a:t>
            </a:fld>
            <a:endParaRPr lang="en-US" altLang="sr-Latn-R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sr-Latn-RS" dirty="0" smtClean="0"/>
              <a:t>2. Nastanak</a:t>
            </a:r>
            <a:endParaRPr lang="de-AT" altLang="sr-Latn-RS" dirty="0"/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altLang="sr-Latn-RS" sz="2400" dirty="0" smtClean="0"/>
              <a:t>1926</a:t>
            </a:r>
            <a:r>
              <a:rPr lang="sr-Latn-CS" altLang="zh-CN" sz="2400" dirty="0" smtClean="0"/>
              <a:t>–</a:t>
            </a:r>
            <a:r>
              <a:rPr lang="sr-Latn-CS" altLang="sr-Latn-RS" sz="2400" dirty="0" smtClean="0"/>
              <a:t>1942</a:t>
            </a:r>
          </a:p>
          <a:p>
            <a:pPr>
              <a:buFontTx/>
              <a:buNone/>
            </a:pPr>
            <a:r>
              <a:rPr lang="sr-Latn-BA" altLang="sr-Latn-RS" sz="2400" dirty="0" smtClean="0"/>
              <a:t>1945</a:t>
            </a:r>
          </a:p>
          <a:p>
            <a:pPr>
              <a:buFontTx/>
              <a:buNone/>
            </a:pPr>
            <a:endParaRPr lang="de-AT" altLang="sr-Latn-RS" dirty="0"/>
          </a:p>
        </p:txBody>
      </p:sp>
      <p:sp>
        <p:nvSpPr>
          <p:cNvPr id="2" name="Rechteck 1"/>
          <p:cNvSpPr/>
          <p:nvPr/>
        </p:nvSpPr>
        <p:spPr>
          <a:xfrm>
            <a:off x="1403648" y="3125867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800" u="none" dirty="0"/>
              <a:t>Rad na mojim hro­ni­ka­ma o mostu na Dri­ni i „kon­zul­skim vre­me­ni­ma</a:t>
            </a:r>
            <a:r>
              <a:rPr lang="sr-Latn-BA" sz="1800" u="none" dirty="0"/>
              <a:t>“ </a:t>
            </a:r>
            <a:r>
              <a:rPr lang="sr-Latn-CS" sz="1800" u="none" dirty="0"/>
              <a:t>Trav­ni­ka, kao i na roma­nu </a:t>
            </a:r>
            <a:r>
              <a:rPr lang="sr-Latn-CS" sz="1800" u="none" cap="small" dirty="0"/>
              <a:t>Gospo­đi­ca</a:t>
            </a:r>
            <a:r>
              <a:rPr lang="sr-Latn-CS" sz="1800" u="none" dirty="0"/>
              <a:t>, bio je težak i mučan, ali ja sam upor­no pisao, žele­ći da na neki način olak­šam sebi u onom čudu i poko­ru koji je zade­sio naš narod. I zato kad me pita­ju od kakve bole­sti bolu­jem, često kažem: „Bolu­jem od dva rata koje sam pre­ži­veo“</a:t>
            </a:r>
            <a:r>
              <a:rPr lang="sr-Latn-BA" sz="1800" u="none" dirty="0"/>
              <a:t>… </a:t>
            </a:r>
            <a:r>
              <a:rPr lang="sr-Latn-CS" sz="1800" u="none" dirty="0"/>
              <a:t>(Dimi­tri­je­vić 2010: 96).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altLang="sr-Latn-RS" sz="2400" dirty="0" smtClean="0"/>
              <a:t>Beograd, Prizrenska 7</a:t>
            </a:r>
            <a:endParaRPr lang="sr-Latn-CS" altLang="sr-Latn-RS" sz="2400" dirty="0" smtClean="0"/>
          </a:p>
          <a:p>
            <a:endParaRPr lang="sr-Latn-C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12</a:t>
            </a:fld>
            <a:endParaRPr lang="en-US" altLang="sr-Latn-R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5567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13868"/>
            <a:ext cx="4739817" cy="38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20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29868"/>
            <a:ext cx="3115088" cy="22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5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C2E-77B2-47DC-B899-1DA4753A5A5E}" type="slidenum">
              <a:rPr lang="en-US" altLang="sr-Latn-RS"/>
              <a:pPr/>
              <a:t>13</a:t>
            </a:fld>
            <a:endParaRPr lang="en-US" altLang="sr-Latn-R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solidFill>
                  <a:schemeClr val="tx1"/>
                </a:solidFill>
              </a:rPr>
              <a:t>3. Vrste </a:t>
            </a:r>
            <a:r>
              <a:rPr lang="sr-Latn-CS" dirty="0" smtClean="0">
                <a:solidFill>
                  <a:schemeClr val="tx1"/>
                </a:solidFill>
              </a:rPr>
              <a:t>čitanja</a:t>
            </a:r>
            <a:endParaRPr lang="de-AT" altLang="sr-Latn-RS" dirty="0"/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Filo­loš­ko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sr-Latn-C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nefi­lo­loš­ko</a:t>
            </a:r>
            <a:endParaRPr lang="sr-Latn-C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Cen­tral­no: knji­žev­no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z="2400" b="1" dirty="0"/>
              <a:t>Globalne </a:t>
            </a:r>
            <a:r>
              <a:rPr lang="sr-Latn-CS" sz="2400" b="1" dirty="0" smtClean="0"/>
              <a:t>vrste čitanja</a:t>
            </a:r>
            <a:endParaRPr lang="sr-Latn-CS" sz="2400" dirty="0"/>
          </a:p>
          <a:p>
            <a:pPr marL="914400" lvl="2" indent="0">
              <a:buNone/>
            </a:pPr>
            <a:r>
              <a:rPr lang="sr-Latn-CS" sz="2200" dirty="0" smtClean="0"/>
              <a:t>Semantičko</a:t>
            </a:r>
            <a:endParaRPr lang="sr-Latn-BA" sz="2200" dirty="0" smtClean="0"/>
          </a:p>
          <a:p>
            <a:pPr marL="914400" lvl="2" indent="0">
              <a:buNone/>
            </a:pPr>
            <a:r>
              <a:rPr lang="sr-Latn-CS" sz="2200" dirty="0" smtClean="0"/>
              <a:t>Kategorijalno</a:t>
            </a:r>
            <a:endParaRPr lang="de-AT" sz="2200" dirty="0"/>
          </a:p>
          <a:p>
            <a:pPr marL="914400" lvl="2" indent="0">
              <a:buNone/>
            </a:pPr>
            <a:r>
              <a:rPr lang="sr-Latn-CS" sz="2200" dirty="0" err="1"/>
              <a:t>Funkci</a:t>
            </a:r>
            <a:r>
              <a:rPr lang="de-AT" sz="2200" dirty="0" err="1" smtClean="0"/>
              <a:t>jsk</a:t>
            </a:r>
            <a:r>
              <a:rPr lang="sr-Latn-BA" sz="2200" dirty="0"/>
              <a:t>o</a:t>
            </a:r>
            <a:endParaRPr lang="de-AT" sz="2200" dirty="0"/>
          </a:p>
          <a:p>
            <a:pPr marL="914400" lvl="2" indent="0">
              <a:buNone/>
            </a:pPr>
            <a:r>
              <a:rPr lang="sr-Latn-CS" sz="2200" dirty="0" smtClean="0"/>
              <a:t>Formalno</a:t>
            </a:r>
          </a:p>
          <a:p>
            <a:pPr marL="914400" lvl="2" indent="0">
              <a:buNone/>
            </a:pPr>
            <a:r>
              <a:rPr lang="sr-Latn-BA" sz="2200" dirty="0" err="1" smtClean="0"/>
              <a:t>Komparacijsko</a:t>
            </a:r>
            <a:endParaRPr lang="de-AT" sz="2200" dirty="0"/>
          </a:p>
          <a:p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259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400" dirty="0" smtClean="0"/>
              <a:t>1. </a:t>
            </a:r>
            <a:r>
              <a:rPr lang="de-AT" sz="2400" dirty="0" err="1" smtClean="0"/>
              <a:t>Semanti</a:t>
            </a:r>
            <a:r>
              <a:rPr lang="sr-Latn-BA" sz="2400" dirty="0" smtClean="0"/>
              <a:t>č</a:t>
            </a:r>
            <a:r>
              <a:rPr lang="de-AT" sz="2400" dirty="0" smtClean="0"/>
              <a:t>k</a:t>
            </a:r>
            <a:r>
              <a:rPr lang="sr-Latn-BA" sz="2400" dirty="0" smtClean="0"/>
              <a:t>o čitanje</a:t>
            </a:r>
          </a:p>
          <a:p>
            <a:pPr marL="342900" lvl="2" indent="-342900"/>
            <a:r>
              <a:rPr lang="sr-Latn-BA" dirty="0" smtClean="0"/>
              <a:t>S</a:t>
            </a:r>
            <a:r>
              <a:rPr lang="sr-Latn-CS" dirty="0" err="1" smtClean="0"/>
              <a:t>adržaj</a:t>
            </a:r>
            <a:r>
              <a:rPr lang="sr-Latn-CS" dirty="0" smtClean="0"/>
              <a:t>, fabula</a:t>
            </a:r>
          </a:p>
          <a:p>
            <a:pPr marL="342900" lvl="2" indent="-342900"/>
            <a:r>
              <a:rPr lang="sr-Latn-CS" dirty="0" smtClean="0"/>
              <a:t>O </a:t>
            </a:r>
            <a:r>
              <a:rPr lang="sr-Latn-CS" dirty="0"/>
              <a:t>čemu se </a:t>
            </a:r>
            <a:r>
              <a:rPr lang="sr-Latn-CS" dirty="0" smtClean="0"/>
              <a:t>govori</a:t>
            </a:r>
            <a:r>
              <a:rPr lang="sr-Latn-BA" dirty="0" smtClean="0"/>
              <a:t>.</a:t>
            </a:r>
            <a:endParaRPr lang="sr-Latn-CS" dirty="0"/>
          </a:p>
          <a:p>
            <a:endParaRPr lang="de-AT" dirty="0" smtClean="0"/>
          </a:p>
          <a:p>
            <a:endParaRPr lang="sr-Latn-C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719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400" dirty="0"/>
              <a:t>1. </a:t>
            </a:r>
            <a:r>
              <a:rPr lang="sr-Latn-BA" sz="2400" dirty="0" smtClean="0"/>
              <a:t>Kategorijalno čitanje</a:t>
            </a:r>
          </a:p>
          <a:p>
            <a:r>
              <a:rPr lang="sr-Latn-BA" sz="2400" dirty="0" smtClean="0"/>
              <a:t>Kategorije u romanu (ontološke, gnoseološke, </a:t>
            </a:r>
            <a:r>
              <a:rPr lang="sr-Latn-BA" sz="2400" dirty="0" err="1" smtClean="0"/>
              <a:t>kognitivne</a:t>
            </a:r>
            <a:r>
              <a:rPr lang="sr-Latn-BA" sz="2400" dirty="0" smtClean="0"/>
              <a:t>, logičke, psihološke, književne, jezičke, stilske…)</a:t>
            </a:r>
          </a:p>
          <a:p>
            <a:endParaRPr lang="sr-Latn-BA" sz="2400" dirty="0"/>
          </a:p>
          <a:p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06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dirty="0" smtClean="0"/>
              <a:t>Aristotel</a:t>
            </a:r>
          </a:p>
          <a:p>
            <a:pPr marL="400050" lvl="1" indent="0">
              <a:buNone/>
            </a:pPr>
            <a:r>
              <a:rPr lang="hr-HR" sz="1800" cap="all" dirty="0" smtClean="0"/>
              <a:t>1. suština </a:t>
            </a:r>
            <a:r>
              <a:rPr lang="hr-HR" sz="1800" cap="all" dirty="0"/>
              <a:t>(supstanca</a:t>
            </a:r>
            <a:r>
              <a:rPr lang="en-US" sz="1800" cap="all" dirty="0"/>
              <a:t>)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2. </a:t>
            </a:r>
            <a:r>
              <a:rPr lang="hr-HR" sz="1800" cap="all" dirty="0" err="1" smtClean="0"/>
              <a:t>kvantitet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3. </a:t>
            </a:r>
            <a:r>
              <a:rPr lang="hr-HR" sz="1800" cap="all" dirty="0" err="1" smtClean="0"/>
              <a:t>kvalitet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4. odnos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5. mjesto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6. vrijeme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7. položaj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8. stanje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9. radnja</a:t>
            </a:r>
            <a:endParaRPr lang="sr-Latn-CS" sz="1800" dirty="0"/>
          </a:p>
          <a:p>
            <a:pPr marL="400050" lvl="1" indent="0">
              <a:buNone/>
            </a:pPr>
            <a:r>
              <a:rPr lang="hr-HR" sz="1800" cap="all" dirty="0" smtClean="0"/>
              <a:t>10. trpljenje</a:t>
            </a:r>
            <a:endParaRPr lang="sr-Latn-CS" sz="1800" dirty="0"/>
          </a:p>
          <a:p>
            <a:endParaRPr lang="sr-Latn-BA" sz="2400" dirty="0" smtClean="0"/>
          </a:p>
          <a:p>
            <a:endParaRPr lang="sr-Latn-C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4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sr-Latn-BA" sz="2000" dirty="0" smtClean="0"/>
              <a:t>Tišina</a:t>
            </a:r>
          </a:p>
          <a:p>
            <a:pPr marL="400050" lvl="1" indent="0">
              <a:buNone/>
            </a:pPr>
            <a:r>
              <a:rPr lang="sr-Latn-BA" sz="2000" dirty="0" smtClean="0"/>
              <a:t>Hladnoća</a:t>
            </a:r>
            <a:endParaRPr lang="sr-Latn-BA" sz="2000" dirty="0"/>
          </a:p>
          <a:p>
            <a:pPr marL="400050" lvl="1" indent="0">
              <a:buNone/>
            </a:pPr>
            <a:r>
              <a:rPr lang="sr-Latn-BA" sz="2000" dirty="0"/>
              <a:t>Nasilje</a:t>
            </a:r>
          </a:p>
          <a:p>
            <a:pPr marL="400050" lvl="1" indent="0">
              <a:buNone/>
            </a:pPr>
            <a:r>
              <a:rPr lang="sr-Latn-BA" sz="2000" dirty="0" smtClean="0"/>
              <a:t>Ljubav</a:t>
            </a:r>
          </a:p>
          <a:p>
            <a:pPr marL="400050" lvl="1" indent="0">
              <a:buNone/>
            </a:pPr>
            <a:r>
              <a:rPr lang="sr-Latn-BA" sz="2000" dirty="0" smtClean="0"/>
              <a:t>Strast</a:t>
            </a:r>
          </a:p>
          <a:p>
            <a:pPr marL="400050" lvl="1" indent="0">
              <a:buNone/>
            </a:pPr>
            <a:r>
              <a:rPr lang="sr-Latn-BA" sz="2000" dirty="0" smtClean="0"/>
              <a:t>Zanos</a:t>
            </a:r>
            <a:endParaRPr lang="sr-Latn-BA" sz="2000" dirty="0"/>
          </a:p>
          <a:p>
            <a:pPr marL="400050" lvl="1" indent="0">
              <a:buNone/>
            </a:pPr>
            <a:r>
              <a:rPr lang="sr-Latn-BA" sz="2000" dirty="0" smtClean="0"/>
              <a:t>Mržnja</a:t>
            </a:r>
          </a:p>
          <a:p>
            <a:pPr marL="400050" lvl="1" indent="0">
              <a:buNone/>
            </a:pPr>
            <a:r>
              <a:rPr lang="sr-Latn-BA" sz="2000" dirty="0" smtClean="0"/>
              <a:t>Tolerancija</a:t>
            </a:r>
            <a:endParaRPr lang="sr-Latn-BA" sz="2000" dirty="0"/>
          </a:p>
          <a:p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129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400" dirty="0" smtClean="0"/>
              <a:t>Funkcijsko čitanje</a:t>
            </a:r>
          </a:p>
          <a:p>
            <a:r>
              <a:rPr lang="sr-Latn-BA" sz="2400" dirty="0" smtClean="0"/>
              <a:t>Funkcije u romanu</a:t>
            </a:r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394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D709-930C-48D8-9776-E651BA72A2F9}" type="slidenum">
              <a:rPr lang="en-US" altLang="sr-Latn-RS"/>
              <a:pPr/>
              <a:t>2</a:t>
            </a:fld>
            <a:endParaRPr lang="en-US" altLang="sr-Latn-R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AT" altLang="sr-Latn-RS"/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BA" altLang="sr-Latn-RS" sz="2400" dirty="0" smtClean="0"/>
              <a:t>Sadržaj</a:t>
            </a:r>
            <a:endParaRPr lang="de-AT" altLang="sr-Latn-RS" sz="2400" dirty="0"/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</a:rPr>
              <a:t>1. Teme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</a:rPr>
              <a:t>2. Nastanak </a:t>
            </a:r>
            <a:endParaRPr lang="sr-Latn-C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</a:rPr>
              <a:t>3</a:t>
            </a:r>
            <a:r>
              <a:rPr lang="sr-Latn-CS" sz="2400" dirty="0">
                <a:solidFill>
                  <a:schemeClr val="tx1"/>
                </a:solidFill>
              </a:rPr>
              <a:t>. Vrste </a:t>
            </a:r>
            <a:r>
              <a:rPr lang="sr-Latn-CS" sz="2400" dirty="0" smtClean="0">
                <a:solidFill>
                  <a:schemeClr val="tx1"/>
                </a:solidFill>
              </a:rPr>
              <a:t>čitanja</a:t>
            </a:r>
            <a:endParaRPr lang="sr-Latn-C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dirty="0" smtClean="0"/>
              <a:t>Formalno čitanje</a:t>
            </a:r>
          </a:p>
          <a:p>
            <a:pPr marL="400050" lvl="1" indent="0">
              <a:buNone/>
            </a:pPr>
            <a:r>
              <a:rPr lang="sr-Latn-BA" sz="2000" dirty="0" smtClean="0"/>
              <a:t>Poetsko</a:t>
            </a:r>
          </a:p>
          <a:p>
            <a:pPr marL="400050" lvl="1" indent="0">
              <a:buNone/>
            </a:pPr>
            <a:r>
              <a:rPr lang="sr-Latn-BA" sz="2000" dirty="0" smtClean="0"/>
              <a:t>Jezičko</a:t>
            </a:r>
          </a:p>
          <a:p>
            <a:pPr marL="400050" lvl="1" indent="0">
              <a:buNone/>
            </a:pPr>
            <a:r>
              <a:rPr lang="sr-Latn-BA" sz="2000" dirty="0" smtClean="0"/>
              <a:t>Stilsko</a:t>
            </a:r>
          </a:p>
          <a:p>
            <a:pPr marL="400050" lvl="1" indent="0">
              <a:buNone/>
            </a:pPr>
            <a:r>
              <a:rPr lang="sr-Latn-BA" sz="2000" dirty="0" err="1" smtClean="0"/>
              <a:t>Traslatoroško</a:t>
            </a:r>
            <a:endParaRPr lang="sr-Latn-BA" sz="2000" dirty="0" smtClean="0"/>
          </a:p>
          <a:p>
            <a:endParaRPr lang="sr-Latn-BA" sz="2400" dirty="0" smtClean="0"/>
          </a:p>
          <a:p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891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dirty="0" err="1" smtClean="0"/>
              <a:t>Komparacijsko</a:t>
            </a:r>
            <a:r>
              <a:rPr lang="sr-Latn-BA" sz="2400" dirty="0" smtClean="0"/>
              <a:t> čitanje</a:t>
            </a:r>
          </a:p>
          <a:p>
            <a:pPr marL="400050" lvl="1" indent="0">
              <a:buNone/>
            </a:pPr>
            <a:r>
              <a:rPr lang="sr-Latn-BA" sz="2000" dirty="0" smtClean="0"/>
              <a:t>tekst 1: </a:t>
            </a:r>
            <a:r>
              <a:rPr lang="sr-Latn-CS" sz="2000" cap="small" dirty="0"/>
              <a:t>Travnička </a:t>
            </a:r>
            <a:r>
              <a:rPr lang="sr-Latn-CS" sz="2000" cap="small" dirty="0" smtClean="0"/>
              <a:t>hronika </a:t>
            </a:r>
            <a:r>
              <a:rPr lang="sr-Latn-BA" sz="2000" dirty="0" smtClean="0"/>
              <a:t> ↔ tekst 2, 3…x</a:t>
            </a:r>
          </a:p>
          <a:p>
            <a:pPr marL="400050" lvl="1" indent="0">
              <a:buNone/>
            </a:pPr>
            <a:r>
              <a:rPr lang="sr-Latn-BA" sz="2000" dirty="0" smtClean="0"/>
              <a:t>pisac 1: Ivo Andrić </a:t>
            </a:r>
            <a:r>
              <a:rPr lang="sr-Latn-BA" sz="2000" dirty="0"/>
              <a:t>↔ </a:t>
            </a:r>
            <a:r>
              <a:rPr lang="sr-Latn-BA" sz="2000" dirty="0" smtClean="0"/>
              <a:t> pisac 2, 3…x</a:t>
            </a:r>
          </a:p>
          <a:p>
            <a:pPr marL="400050" lvl="1" indent="0">
              <a:buNone/>
            </a:pPr>
            <a:r>
              <a:rPr lang="sr-Latn-BA" sz="2000" dirty="0" smtClean="0"/>
              <a:t>žanr 1: roman </a:t>
            </a:r>
            <a:r>
              <a:rPr lang="sr-Latn-BA" sz="2000" dirty="0"/>
              <a:t>↔ </a:t>
            </a:r>
            <a:r>
              <a:rPr lang="sr-Latn-BA" sz="2000" dirty="0" smtClean="0"/>
              <a:t> žanr </a:t>
            </a:r>
            <a:r>
              <a:rPr lang="sr-Latn-BA" sz="2000" dirty="0"/>
              <a:t>2, 3…x</a:t>
            </a:r>
          </a:p>
          <a:p>
            <a:endParaRPr lang="sr-Latn-BA" sz="2400" dirty="0" smtClean="0"/>
          </a:p>
          <a:p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80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arenR"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Knji­žev­ni prava­c 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Struk­tu­ri­ra­nje tek­sta 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Loci­ra­nje u pro­sto­ru i vre­me­nu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Orga­ni­za­ci­ja fabu­le 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 err="1"/>
              <a:t>A</a:t>
            </a:r>
            <a:r>
              <a:rPr lang="sr-Latn-C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ktant­i­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/>
              <a:t>O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bli­ko­va­nje (kom­po­zi­ci­o­no) 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/>
              <a:t>I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nkor­po­ri­ra­nje </a:t>
            </a:r>
          </a:p>
          <a:p>
            <a:pPr marL="514350" indent="-514350">
              <a:buFontTx/>
              <a:buAutoNum type="alphaLcParenR"/>
            </a:pPr>
            <a:r>
              <a:rPr lang="sr-Latn-CS" sz="2400" dirty="0"/>
              <a:t>T</a:t>
            </a:r>
            <a:r>
              <a:rPr lang="sr-Latn-CS" sz="2400" dirty="0" smtClean="0">
                <a:solidFill>
                  <a:schemeClr val="tx1"/>
                </a:solidFill>
              </a:rPr>
              <a:t>ač­ka gle­diš­ta itd.  </a:t>
            </a:r>
            <a:endParaRPr lang="de-AT" altLang="sr-Latn-RS" sz="2400" dirty="0" smtClean="0"/>
          </a:p>
          <a:p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408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Nefi­lo­loš­ko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čita­nje: isto­rij­sko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filo­zof­sko, etič­ko, antro­po­loš­ko, soci­o­loš­ko, </a:t>
            </a:r>
            <a:r>
              <a:rPr lang="sr-Latn-C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kul­tu­ro­loš­ko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mito­loš­ko, poli­tič­ko…</a:t>
            </a:r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78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dirty="0" err="1" smtClean="0"/>
              <a:t>Parateksteme</a:t>
            </a:r>
            <a:endParaRPr lang="sr-Latn-BA" sz="2400" dirty="0" smtClean="0"/>
          </a:p>
          <a:p>
            <a:pPr marL="0" indent="0">
              <a:buNone/>
            </a:pPr>
            <a:r>
              <a:rPr lang="sr-Latn-BA" sz="2400" i="1" dirty="0" smtClean="0"/>
              <a:t>Travnik</a:t>
            </a:r>
          </a:p>
          <a:p>
            <a:pPr marL="0" indent="0">
              <a:buNone/>
            </a:pPr>
            <a:r>
              <a:rPr lang="sr-Latn-BA" sz="2400" i="1" dirty="0" smtClean="0"/>
              <a:t>hronika</a:t>
            </a:r>
          </a:p>
          <a:p>
            <a:pPr marL="0" indent="0">
              <a:buNone/>
            </a:pPr>
            <a:endParaRPr lang="sr-Latn-BA" sz="2400" dirty="0" smtClean="0"/>
          </a:p>
          <a:p>
            <a:pPr marL="0" indent="0">
              <a:buNone/>
            </a:pPr>
            <a:endParaRPr lang="sr-Latn-C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519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dirty="0" smtClean="0"/>
              <a:t>Funkcijsko čitanje</a:t>
            </a:r>
          </a:p>
          <a:p>
            <a:endParaRPr lang="sr-Latn-BA" sz="2400" dirty="0"/>
          </a:p>
          <a:p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nivoa: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unu­traš­nji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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-nivo) i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spolj­nji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-nivo). </a:t>
            </a:r>
            <a:endParaRPr lang="sr-Latn-C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</a:t>
            </a:r>
            <a:r>
              <a:rPr lang="sr-Latn-C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-nivo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ima­nent­ne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struk­tur­ne veze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sva­ki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ele­ment jed­ne cje­li­ne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 odre­đe­nu ulo­gu </a:t>
            </a: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Travnik kao grad</a:t>
            </a:r>
          </a:p>
          <a:p>
            <a:r>
              <a:rPr lang="sr-Latn-C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sr-Latn-C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-nivo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sr-Latn-C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kon­tek­stu­al­na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ravan,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obje­kat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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pro­stor, vri­je­me, </a:t>
            </a:r>
            <a:r>
              <a:rPr lang="sr-Latn-C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soci­jum</a:t>
            </a:r>
            <a:endParaRPr lang="sr-Latn-CS" sz="2400" dirty="0"/>
          </a:p>
          <a:p>
            <a:endParaRPr lang="sr-Latn-C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57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Četi­ri funk­ci­je</a:t>
            </a:r>
          </a:p>
          <a:p>
            <a:pPr marL="457200" lvl="1" indent="0">
              <a:buNone/>
            </a:pPr>
            <a:r>
              <a:rPr lang="sr-Latn-C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eks­tra­ko­re­la­ci­o­na</a:t>
            </a:r>
            <a:r>
              <a:rPr lang="sr-Latn-C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lvl="1" indent="0">
              <a:buNone/>
            </a:pPr>
            <a:r>
              <a:rPr lang="sr-Latn-C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inter­ko­re­la­ci­o­na</a:t>
            </a:r>
            <a:endParaRPr lang="sr-Latn-C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sr-Latn-C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intra­ko­re­la­ci­o­na</a:t>
            </a:r>
            <a:r>
              <a:rPr lang="sr-Latn-C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lvl="1" indent="0">
              <a:buNone/>
            </a:pPr>
            <a:r>
              <a:rPr lang="sr-Latn-C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para­ko­re­la­ci­ona</a:t>
            </a:r>
            <a:endParaRPr lang="sr-Latn-C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BA" sz="2400" dirty="0" smtClean="0"/>
          </a:p>
          <a:p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Glo­bal­ne funk­ci­je</a:t>
            </a:r>
          </a:p>
          <a:p>
            <a:pPr marL="457200" lvl="1" indent="0">
              <a:buNone/>
            </a:pPr>
            <a:r>
              <a:rPr lang="sr-Latn-C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inte­gri­tet­ske</a:t>
            </a:r>
            <a:r>
              <a:rPr lang="sr-Latn-C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(cje­lo­vi­te) </a:t>
            </a:r>
            <a:endParaRPr lang="sr-Latn-C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sr-Latn-C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par­ci­jal­ne </a:t>
            </a:r>
            <a:r>
              <a:rPr lang="sr-Latn-C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(seg­ment­ne</a:t>
            </a:r>
            <a:r>
              <a:rPr lang="sr-Latn-C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1" indent="0">
              <a:buNone/>
            </a:pPr>
            <a:endParaRPr lang="sr-Latn-BA" sz="2000" dirty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sr-Latn-CS" sz="2000" dirty="0">
                <a:solidFill>
                  <a:schemeClr val="tx1"/>
                </a:solidFill>
                <a:latin typeface="+mn-lt"/>
              </a:rPr>
              <a:t>pri­mar­ne </a:t>
            </a:r>
            <a:endParaRPr lang="sr-Latn-CS" sz="20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sr-Latn-CS" sz="2000" dirty="0" smtClean="0">
                <a:solidFill>
                  <a:schemeClr val="tx1"/>
                </a:solidFill>
                <a:latin typeface="+mn-lt"/>
              </a:rPr>
              <a:t>sekun­dar­ne</a:t>
            </a:r>
            <a:endParaRPr lang="sr-Latn-CS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1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dirty="0" smtClean="0"/>
              <a:t>Funkcije u romanu </a:t>
            </a:r>
            <a:r>
              <a:rPr lang="sr-Latn-BA" sz="2400" b="1" cap="small" dirty="0"/>
              <a:t>Na Drini ćuprija</a:t>
            </a:r>
          </a:p>
          <a:p>
            <a:pPr marL="361950" indent="-361950">
              <a:buNone/>
            </a:pPr>
            <a:r>
              <a:rPr lang="sr-Latn-BA" sz="2400" dirty="0" smtClean="0"/>
              <a:t>	i romanu </a:t>
            </a:r>
            <a:r>
              <a:rPr lang="sr-Latn-BA" sz="2400" b="1" cap="small" dirty="0"/>
              <a:t>Travnička hronika</a:t>
            </a:r>
          </a:p>
          <a:p>
            <a:endParaRPr lang="sr-Latn-C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573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28</a:t>
            </a:fld>
            <a:endParaRPr lang="en-US" altLang="sr-Latn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016"/>
            <a:ext cx="446820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211960" y="2996952"/>
            <a:ext cx="864096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2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29</a:t>
            </a:fld>
            <a:endParaRPr lang="en-US" altLang="sr-Latn-RS"/>
          </a:p>
        </p:txBody>
      </p:sp>
      <p:pic>
        <p:nvPicPr>
          <p:cNvPr id="984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829"/>
            <a:ext cx="4196968" cy="65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35896" y="4293096"/>
            <a:ext cx="1080120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6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82BA-96CC-46BE-9606-16E029250DA0}" type="slidenum">
              <a:rPr lang="en-US" altLang="sr-Latn-RS"/>
              <a:pPr/>
              <a:t>3</a:t>
            </a:fld>
            <a:endParaRPr lang="en-US" altLang="sr-Latn-R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sr-Latn-RS" dirty="0" smtClean="0"/>
              <a:t>1. Teme</a:t>
            </a:r>
            <a:endParaRPr lang="de-AT" altLang="sr-Latn-RS" dirty="0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altLang="sr-Latn-RS" sz="2400" dirty="0"/>
              <a:t>15 </a:t>
            </a:r>
            <a:r>
              <a:rPr lang="de-AT" altLang="sr-Latn-RS" sz="2400" dirty="0" err="1"/>
              <a:t>godina</a:t>
            </a:r>
            <a:endParaRPr lang="de-AT" altLang="sr-Latn-RS" sz="2400" dirty="0"/>
          </a:p>
          <a:p>
            <a:r>
              <a:rPr lang="de-AT" altLang="sr-Latn-RS" sz="2400" dirty="0"/>
              <a:t>1925</a:t>
            </a:r>
            <a:r>
              <a:rPr lang="sr-Latn-CS" altLang="zh-CN" sz="2400" dirty="0"/>
              <a:t>–</a:t>
            </a:r>
            <a:r>
              <a:rPr lang="de-AT" altLang="zh-CN" sz="2400" dirty="0">
                <a:ea typeface="宋体" pitchFamily="2" charset="-122"/>
              </a:rPr>
              <a:t>1941</a:t>
            </a:r>
            <a:endParaRPr lang="de-AT" altLang="sr-Latn-R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30</a:t>
            </a:fld>
            <a:endParaRPr lang="en-US" altLang="sr-Latn-RS"/>
          </a:p>
        </p:txBody>
      </p:sp>
      <p:pic>
        <p:nvPicPr>
          <p:cNvPr id="98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88" y="116632"/>
            <a:ext cx="421404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21807" y="4221088"/>
            <a:ext cx="1080120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1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400" dirty="0" smtClean="0"/>
              <a:t>Citirana Literatura</a:t>
            </a:r>
          </a:p>
          <a:p>
            <a:r>
              <a:rPr lang="sr-Latn-RS" sz="2400" dirty="0"/>
              <a:t>Dimi­tri­je­vić 2010</a:t>
            </a:r>
            <a:r>
              <a:rPr lang="sr-Latn-RS" sz="2400" baseline="30000" dirty="0"/>
              <a:t>3</a:t>
            </a:r>
            <a:r>
              <a:rPr lang="sr-Latn-RS" sz="2400" dirty="0"/>
              <a:t>: Dimi­tri­je­vić, Kosta. </a:t>
            </a:r>
            <a:r>
              <a:rPr lang="sr-Latn-RS" sz="2400" i="1" dirty="0"/>
              <a:t>Raz­go­vo­ri i ćuta­nja Ive Andri­ća</a:t>
            </a:r>
            <a:r>
              <a:rPr lang="sr-Latn-RS" sz="2400" dirty="0"/>
              <a:t>. Beo­grad: Pro­me­tej. 197 s. </a:t>
            </a:r>
            <a:endParaRPr lang="sr-Latn-CS" sz="2400" i="1" dirty="0"/>
          </a:p>
          <a:p>
            <a:endParaRPr lang="sr-Latn-BA" dirty="0"/>
          </a:p>
          <a:p>
            <a:endParaRPr lang="sr-Latn-C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822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sr-Latn-C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Kulturno-istorijski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kontekst u kome se odvija radnja </a:t>
            </a:r>
            <a:endParaRPr lang="sr-Latn-C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Istorija, istorijska građa, istorijska stilizacija, istoričnost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Društvena, književna i kulturna paradigma teksta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Travničke ljubavi, strasti i zanosi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Životne pokretačke sile (snaga ljubavi, smrti, bolesti, mržnje...)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Travničke konzulske bitke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Nasilje i tolerancija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Dobro, zlo, mržnja, strah, osveta, škrtost</a:t>
            </a:r>
          </a:p>
          <a:p>
            <a:endParaRPr lang="sr-Latn-C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346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Odnos Istok – Zapad – „Treći </a:t>
            </a:r>
            <a:r>
              <a:rPr lang="sr-Latn-C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(ij)</a:t>
            </a:r>
            <a:r>
              <a:rPr lang="sr-Latn-C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Dijalog kultura, civilizacija, religija i ideologija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Sudar domaćih ljudi i stranaca,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starosjedioca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došljaka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Bosna i njeni stanovnici </a:t>
            </a: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Travnik i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Travničani</a:t>
            </a:r>
            <a:endParaRPr lang="sr-Latn-C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Odnos individualnog i kolektivnog, primitivnog i kulturnog,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vjerskog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svjetovnog</a:t>
            </a:r>
            <a:endParaRPr lang="sr-Latn-C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C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2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Likovi</a:t>
            </a: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Konzuli i </a:t>
            </a:r>
            <a:r>
              <a:rPr lang="sr-Latn-CS" sz="2000" dirty="0">
                <a:solidFill>
                  <a:schemeClr val="tx1"/>
                </a:solidFill>
              </a:rPr>
              <a:t>konzularno osoblje </a:t>
            </a:r>
            <a:endParaRPr lang="sr-Latn-CS" sz="20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Veziri, njihovi potčinjeni </a:t>
            </a:r>
            <a:r>
              <a:rPr lang="sr-Latn-CS" sz="2000" dirty="0">
                <a:solidFill>
                  <a:schemeClr val="tx1"/>
                </a:solidFill>
              </a:rPr>
              <a:t>i sultani </a:t>
            </a:r>
            <a:endParaRPr lang="sr-Latn-CS" sz="20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Ženski </a:t>
            </a:r>
            <a:r>
              <a:rPr lang="sr-Latn-CS" sz="2000" dirty="0">
                <a:solidFill>
                  <a:schemeClr val="tx1"/>
                </a:solidFill>
              </a:rPr>
              <a:t>likovi </a:t>
            </a:r>
            <a:endParaRPr lang="sr-Latn-CS" sz="20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Fratri </a:t>
            </a: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Pravoslavni sveštenici</a:t>
            </a: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Travnički ljekari </a:t>
            </a:r>
          </a:p>
          <a:p>
            <a:pPr marL="400050" lvl="1" indent="0">
              <a:buNone/>
            </a:pPr>
            <a:r>
              <a:rPr lang="sr-Latn-CS" sz="2000" dirty="0" smtClean="0">
                <a:solidFill>
                  <a:schemeClr val="tx1"/>
                </a:solidFill>
              </a:rPr>
              <a:t>Čudni</a:t>
            </a:r>
            <a:r>
              <a:rPr lang="sr-Latn-CS" sz="2000" dirty="0">
                <a:solidFill>
                  <a:schemeClr val="tx1"/>
                </a:solidFill>
              </a:rPr>
              <a:t>, neobični </a:t>
            </a:r>
            <a:r>
              <a:rPr lang="sr-Latn-CS" sz="2000" dirty="0" smtClean="0">
                <a:solidFill>
                  <a:schemeClr val="tx1"/>
                </a:solidFill>
              </a:rPr>
              <a:t>gosti</a:t>
            </a:r>
            <a:endParaRPr lang="sr-Latn-CS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0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400" dirty="0" smtClean="0"/>
              <a:t>16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Poetika prostora i vremena</a:t>
            </a:r>
          </a:p>
          <a:p>
            <a:pPr marL="0" indent="0">
              <a:buNone/>
            </a:pPr>
            <a:r>
              <a:rPr lang="sr-Latn-CS" sz="2400" dirty="0" smtClean="0"/>
              <a:t>17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 tišine, hladnoće i vlage</a:t>
            </a:r>
          </a:p>
          <a:p>
            <a:pPr marL="0" indent="0">
              <a:buNone/>
            </a:pPr>
            <a:r>
              <a:rPr lang="sr-Latn-CS" sz="2400" dirty="0" smtClean="0"/>
              <a:t>18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 zatvaranja čaršije</a:t>
            </a:r>
          </a:p>
          <a:p>
            <a:pPr marL="0" indent="0">
              <a:buNone/>
            </a:pPr>
            <a:r>
              <a:rPr lang="sr-Latn-CS" sz="2400" dirty="0" smtClean="0"/>
              <a:t>19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Fenomen puta, putovanja i putnika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Zakon suprotnosti/protivnosti i princip etičnosti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21.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Um(j)</a:t>
            </a:r>
            <a:r>
              <a:rPr lang="sr-Latn-C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etnost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estetika i filozofija </a:t>
            </a:r>
            <a:r>
              <a:rPr lang="sr-Latn-C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pripov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(ij)</a:t>
            </a:r>
            <a:r>
              <a:rPr lang="sr-Latn-C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edanja</a:t>
            </a:r>
            <a:endParaRPr lang="sr-Latn-C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CS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714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22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Književna kritika romana</a:t>
            </a:r>
          </a:p>
          <a:p>
            <a:pPr marL="0" indent="0">
              <a:buNone/>
            </a:pPr>
            <a:r>
              <a:rPr lang="sr-Latn-CS" sz="2400" dirty="0" smtClean="0"/>
              <a:t>23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Percepcija teksta (individualna, kolektivna, nacionalna, vjerska, ideološka)</a:t>
            </a:r>
          </a:p>
          <a:p>
            <a:pPr marL="0" indent="0">
              <a:buNone/>
            </a:pPr>
            <a:r>
              <a:rPr lang="pl-PL" sz="2400" dirty="0" smtClean="0"/>
              <a:t>24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Latn-CS" sz="24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Travnička hronika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sistemu velikih svjetskih romana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25. </a:t>
            </a:r>
            <a:r>
              <a:rPr lang="sr-Latn-CS" sz="2400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Travnička hronika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poređenju </a:t>
            </a:r>
            <a:r>
              <a:rPr lang="sr-Latn-C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drugim Andrićevim </a:t>
            </a: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tekstovima</a:t>
            </a:r>
            <a:endParaRPr lang="sr-Latn-CS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65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26. Poetika naracije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27. Ukrštanje perspektiva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28. Autorovo pozicioniranje (ćutanje, izjašnjavanje, generalizacija, uopštavanje)</a:t>
            </a:r>
          </a:p>
          <a:p>
            <a:pPr marL="0" indent="0">
              <a:buNone/>
            </a:pPr>
            <a:r>
              <a:rPr lang="sr-Latn-C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29. Portretisanje (dinamičko, statičko, situaciono, pejzažno)</a:t>
            </a:r>
          </a:p>
          <a:p>
            <a:endParaRPr lang="sr-Latn-CS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299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Bildschirmpräsentation (4:3)</PresentationFormat>
  <Paragraphs>167</Paragraphs>
  <Slides>31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Default Design</vt:lpstr>
      <vt:lpstr>   Čitanje  Hronike   </vt:lpstr>
      <vt:lpstr>PowerPoint-Präsentation</vt:lpstr>
      <vt:lpstr>1. Teme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Nastanak</vt:lpstr>
      <vt:lpstr>PowerPoint-Präsentation</vt:lpstr>
      <vt:lpstr>3. Vrste čitanja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tata</cp:lastModifiedBy>
  <cp:revision>2509</cp:revision>
  <cp:lastPrinted>2013-10-03T07:38:52Z</cp:lastPrinted>
  <dcterms:created xsi:type="dcterms:W3CDTF">2005-05-16T09:32:41Z</dcterms:created>
  <dcterms:modified xsi:type="dcterms:W3CDTF">2013-10-03T22:38:38Z</dcterms:modified>
</cp:coreProperties>
</file>