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9"/>
  </p:notesMasterIdLst>
  <p:sldIdLst>
    <p:sldId id="256" r:id="rId2"/>
    <p:sldId id="269" r:id="rId3"/>
    <p:sldId id="257" r:id="rId4"/>
    <p:sldId id="258" r:id="rId5"/>
    <p:sldId id="265" r:id="rId6"/>
    <p:sldId id="259" r:id="rId7"/>
    <p:sldId id="263" r:id="rId8"/>
    <p:sldId id="261" r:id="rId9"/>
    <p:sldId id="262" r:id="rId10"/>
    <p:sldId id="264" r:id="rId11"/>
    <p:sldId id="267" r:id="rId12"/>
    <p:sldId id="268" r:id="rId13"/>
    <p:sldId id="266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C35D2-17FC-413D-8F2D-62485F4F30DF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DDDC5-487F-4A03-9B0A-CD3D991208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3F8F-0DF0-4DEF-A63E-0815D34FC047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8414-BB32-49CB-B720-C98CCD1F2CC9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6EE7A-65AD-4B67-9D69-169BFB992633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2111F-A9F3-4563-93FA-8F26C353A803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FBCD7-B164-4C6A-A09A-C157CFD78E9A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F42F-2594-465B-9109-9C12F7008561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6B2B4-BE43-41F9-9E2F-47EA1767AD1D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B4DA2-57A2-4EE0-9E75-A94A0265C34F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9561C-74DD-454A-9BEB-669AD7DAFDB5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3E94-25FD-41F5-B576-4411091EFEE7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5BB5B-278D-4909-9655-9A75FA2237BB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22AB5A-B147-47F7-AC53-422D33866001}" type="datetime1">
              <a:rPr lang="en-US" smtClean="0"/>
              <a:pPr/>
              <a:t>9/30/2013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276600"/>
          </a:xfrm>
        </p:spPr>
        <p:txBody>
          <a:bodyPr>
            <a:normAutofit fontScale="70000" lnSpcReduction="20000"/>
          </a:bodyPr>
          <a:lstStyle/>
          <a:p>
            <a:endParaRPr lang="sr-Latn-RS" dirty="0" smtClean="0"/>
          </a:p>
          <a:p>
            <a:r>
              <a:rPr lang="de-AT" b="1" dirty="0" smtClean="0"/>
              <a:t/>
            </a:r>
            <a:br>
              <a:rPr lang="de-AT" b="1" dirty="0" smtClean="0"/>
            </a:br>
            <a:endParaRPr lang="sr-Latn-RS" dirty="0" smtClean="0"/>
          </a:p>
          <a:p>
            <a:r>
              <a:rPr lang="sr-Latn-RS" dirty="0" smtClean="0"/>
              <a:t>Šesti Andrićev simpozijum, </a:t>
            </a:r>
            <a:r>
              <a:rPr lang="sr-Latn-BA" b="1" dirty="0" smtClean="0"/>
              <a:t>Andric-Initiative: Ivo Andrić u evropskom/europskom kontekstu</a:t>
            </a:r>
            <a:r>
              <a:rPr lang="sr-Latn-BA" dirty="0" smtClean="0"/>
              <a:t> (Graz/Grac: 2007–2015).</a:t>
            </a:r>
            <a:endParaRPr lang="sr-Latn-RS" dirty="0" smtClean="0"/>
          </a:p>
          <a:p>
            <a:r>
              <a:rPr lang="sr-Latn-RS" dirty="0" smtClean="0"/>
              <a:t>Grac 4–6. 10. </a:t>
            </a:r>
            <a:r>
              <a:rPr lang="sr-Latn-RS" dirty="0" smtClean="0"/>
              <a:t>2013.             </a:t>
            </a:r>
          </a:p>
          <a:p>
            <a:endParaRPr lang="en-US" dirty="0" smtClean="0"/>
          </a:p>
          <a:p>
            <a:r>
              <a:rPr lang="sr-Latn-RS" dirty="0" smtClean="0"/>
              <a:t>Marija </a:t>
            </a:r>
            <a:r>
              <a:rPr lang="sr-Latn-RS" dirty="0" smtClean="0"/>
              <a:t>Nenezić (Nikšić)</a:t>
            </a:r>
            <a:endParaRPr lang="en-US" dirty="0" smtClean="0"/>
          </a:p>
          <a:p>
            <a:r>
              <a:rPr lang="en-US" dirty="0" smtClean="0">
                <a:latin typeface="Times New Roman" pitchFamily="18" charset="0"/>
              </a:rPr>
              <a:t>marijanenezic8@gmail.com</a:t>
            </a:r>
          </a:p>
          <a:p>
            <a:r>
              <a:rPr lang="sr-Latn-RS" dirty="0" smtClean="0"/>
              <a:t>Filozofski fakultet Nikšić</a:t>
            </a:r>
          </a:p>
          <a:p>
            <a:r>
              <a:rPr lang="sr-Latn-RS" dirty="0" smtClean="0"/>
              <a:t>Odsek za srpski jezik i južnoslovenske književnosti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Latn-RS" dirty="0" smtClean="0"/>
              <a:t>Fenomen puta, putovanja i putnika</a:t>
            </a:r>
            <a:endParaRPr lang="en-US" dirty="0"/>
          </a:p>
        </p:txBody>
      </p:sp>
      <p:pic>
        <p:nvPicPr>
          <p:cNvPr id="4" name="Picture 3" descr="uc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2590800" cy="1447800"/>
          </a:xfrm>
          <a:prstGeom prst="rect">
            <a:avLst/>
          </a:prstGeom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0"/>
            <a:ext cx="128587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Institut_Slawistik_Gra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62200" y="457200"/>
            <a:ext cx="4038600" cy="5810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Putnik: Promenjive funkcije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Putnik sa promenjivom funkcijom: </a:t>
            </a:r>
          </a:p>
          <a:p>
            <a:r>
              <a:rPr lang="sr-Latn-RS" dirty="0" smtClean="0"/>
              <a:t>Konzuli</a:t>
            </a:r>
          </a:p>
          <a:p>
            <a:r>
              <a:rPr lang="sr-Latn-RS" dirty="0" smtClean="0"/>
              <a:t>Dolazak i njihovo ,,putovanje” kroz Travnik (do – od odredišta) karnevalski predstavljeno.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Putnici svih ,,vrsta”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Rota: putnik kroz život: metafora</a:t>
            </a:r>
          </a:p>
          <a:p>
            <a:endParaRPr lang="sr-Latn-RS" dirty="0" smtClean="0"/>
          </a:p>
          <a:p>
            <a:r>
              <a:rPr lang="sr-Latn-RS" dirty="0" smtClean="0"/>
              <a:t>Ali onda su svi ljudi putnici kroz život.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Religija: put, putovanje, putnik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vi-VN" dirty="0" smtClean="0"/>
              <a:t>Gospođa </a:t>
            </a:r>
            <a:r>
              <a:rPr lang="vi-VN" dirty="0" smtClean="0"/>
              <a:t>Davil je uspavljivala mlađeg sina i šaputala upravo molitvu »za one koji su na putu«, kad se trgla od konjskog topota i kucanja na kapiji. Pretrnula, nije mogla da se makne s mesta i tu je dočekala Davila koji je ušao u sobu noseći, isto onako nežno i pažljivo, umotano dete u naručju</a:t>
            </a:r>
            <a:r>
              <a:rPr lang="vi-VN" dirty="0" smtClean="0"/>
              <a:t>.</a:t>
            </a:r>
            <a:r>
              <a:rPr lang="sr-Latn-RS" dirty="0" smtClean="0"/>
              <a:t> (Andić:207: 196).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Put </a:t>
            </a:r>
            <a:r>
              <a:rPr lang="sr-Latn-RS" dirty="0" smtClean="0"/>
              <a:t>kao </a:t>
            </a:r>
            <a:r>
              <a:rPr lang="sr-Latn-RS" dirty="0" smtClean="0"/>
              <a:t>artefakt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Fenomen </a:t>
            </a:r>
            <a:r>
              <a:rPr lang="sr-Latn-RS" dirty="0" smtClean="0"/>
              <a:t>puta u Travniku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zgled puta</a:t>
            </a:r>
          </a:p>
          <a:p>
            <a:r>
              <a:rPr lang="en-US" dirty="0" smtClean="0"/>
              <a:t>M</a:t>
            </a:r>
            <a:r>
              <a:rPr lang="sr-Latn-RS" dirty="0" smtClean="0"/>
              <a:t>otivi koji se vezuju za put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sr-Latn-RS" dirty="0" smtClean="0"/>
              <a:t>○Fokalizacija i put </a:t>
            </a:r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Putopis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Davil koji piše o životu u Travniku, ali i svi oni koji pričaju o putu i putovanju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</a:t>
            </a:r>
            <a:r>
              <a:rPr lang="sr-Latn-RS" dirty="0" smtClean="0"/>
              <a:t>utnici o putu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smtClean="0"/>
              <a:t>bi </a:t>
            </a:r>
            <a:r>
              <a:rPr lang="en-US" dirty="0" err="1" smtClean="0"/>
              <a:t>neko</a:t>
            </a:r>
            <a:r>
              <a:rPr lang="en-US" dirty="0" smtClean="0"/>
              <a:t> </a:t>
            </a:r>
            <a:r>
              <a:rPr lang="en-US" dirty="0" err="1" smtClean="0"/>
              <a:t>razgovarao</a:t>
            </a:r>
            <a:r>
              <a:rPr lang="en-US" dirty="0" smtClean="0"/>
              <a:t> s </a:t>
            </a:r>
            <a:r>
              <a:rPr lang="en-US" dirty="0" err="1" smtClean="0"/>
              <a:t>dvojicom</a:t>
            </a:r>
            <a:r>
              <a:rPr lang="en-US" dirty="0" smtClean="0"/>
              <a:t> </a:t>
            </a:r>
            <a:r>
              <a:rPr lang="en-US" dirty="0" err="1" smtClean="0"/>
              <a:t>putnika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kojih</a:t>
            </a:r>
            <a:r>
              <a:rPr lang="en-US" dirty="0" smtClean="0"/>
              <a:t> je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proveo</a:t>
            </a:r>
            <a:r>
              <a:rPr lang="en-US" dirty="0" smtClean="0"/>
              <a:t> u </a:t>
            </a:r>
            <a:r>
              <a:rPr lang="en-US" dirty="0" err="1" smtClean="0"/>
              <a:t>Travniku</a:t>
            </a:r>
            <a:r>
              <a:rPr lang="en-US" dirty="0" smtClean="0"/>
              <a:t> </a:t>
            </a:r>
            <a:r>
              <a:rPr lang="en-US" dirty="0" err="1" smtClean="0"/>
              <a:t>zimu</a:t>
            </a:r>
            <a:r>
              <a:rPr lang="en-US" dirty="0" smtClean="0"/>
              <a:t> a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leto</a:t>
            </a:r>
            <a:r>
              <a:rPr lang="en-US" dirty="0" smtClean="0"/>
              <a:t>, </a:t>
            </a:r>
            <a:r>
              <a:rPr lang="en-US" dirty="0" err="1" smtClean="0"/>
              <a:t>dobio</a:t>
            </a:r>
            <a:r>
              <a:rPr lang="en-US" dirty="0" smtClean="0"/>
              <a:t> bi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potpuno</a:t>
            </a:r>
            <a:r>
              <a:rPr lang="en-US" dirty="0" smtClean="0"/>
              <a:t> </a:t>
            </a:r>
            <a:r>
              <a:rPr lang="en-US" dirty="0" err="1" smtClean="0"/>
              <a:t>protivna</a:t>
            </a:r>
            <a:r>
              <a:rPr lang="en-US" dirty="0" smtClean="0"/>
              <a:t> </a:t>
            </a:r>
            <a:r>
              <a:rPr lang="en-US" dirty="0" err="1" smtClean="0"/>
              <a:t>mišljenja</a:t>
            </a:r>
            <a:r>
              <a:rPr lang="en-US" dirty="0" smtClean="0"/>
              <a:t> o </a:t>
            </a:r>
            <a:r>
              <a:rPr lang="en-US" dirty="0" err="1" smtClean="0"/>
              <a:t>ovoj</a:t>
            </a:r>
            <a:r>
              <a:rPr lang="en-US" dirty="0" smtClean="0"/>
              <a:t> </a:t>
            </a:r>
            <a:r>
              <a:rPr lang="en-US" dirty="0" err="1" smtClean="0"/>
              <a:t>varoši</a:t>
            </a:r>
            <a:r>
              <a:rPr lang="en-US" dirty="0" smtClean="0"/>
              <a:t>. </a:t>
            </a:r>
            <a:r>
              <a:rPr lang="en-US" dirty="0" err="1" smtClean="0"/>
              <a:t>Onaj</a:t>
            </a:r>
            <a:r>
              <a:rPr lang="en-US" dirty="0" smtClean="0"/>
              <a:t> </a:t>
            </a:r>
            <a:r>
              <a:rPr lang="en-US" dirty="0" err="1" smtClean="0"/>
              <a:t>prvi</a:t>
            </a:r>
            <a:r>
              <a:rPr lang="en-US" dirty="0" smtClean="0"/>
              <a:t> bi </a:t>
            </a:r>
            <a:r>
              <a:rPr lang="en-US" dirty="0" err="1" smtClean="0"/>
              <a:t>rekao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</a:t>
            </a:r>
            <a:r>
              <a:rPr lang="en-US" dirty="0" err="1" smtClean="0"/>
              <a:t>boravio</a:t>
            </a:r>
            <a:r>
              <a:rPr lang="en-US" dirty="0" smtClean="0"/>
              <a:t> u </a:t>
            </a:r>
            <a:r>
              <a:rPr lang="en-US" dirty="0" err="1" smtClean="0"/>
              <a:t>paklu</a:t>
            </a:r>
            <a:r>
              <a:rPr lang="en-US" dirty="0" smtClean="0"/>
              <a:t>, a </a:t>
            </a:r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drugi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je bio bar </a:t>
            </a:r>
            <a:r>
              <a:rPr lang="en-US" dirty="0" err="1" smtClean="0"/>
              <a:t>blizu</a:t>
            </a:r>
            <a:r>
              <a:rPr lang="en-US" dirty="0" smtClean="0"/>
              <a:t> raja.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sz="3600" dirty="0" smtClean="0"/>
          </a:p>
          <a:p>
            <a:pPr lvl="8"/>
            <a:r>
              <a:rPr lang="sr-Latn-RS" sz="3600" dirty="0" smtClean="0"/>
              <a:t>Hvala na pažnji!</a:t>
            </a:r>
            <a:endParaRPr 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Andrić 2007: Andrić, Ivo, </a:t>
            </a:r>
            <a:r>
              <a:rPr lang="sr-Latn-RS" i="1" dirty="0" smtClean="0"/>
              <a:t>Travnička hronika</a:t>
            </a:r>
            <a:r>
              <a:rPr lang="sr-Latn-RS" dirty="0" smtClean="0"/>
              <a:t>. Podgorica: Oktoih.</a:t>
            </a:r>
          </a:p>
          <a:p>
            <a:r>
              <a:rPr lang="sr-Latn-RS" dirty="0" smtClean="0"/>
              <a:t>Bahtin 1989: Bahtin, Mihail, O romanu. Beograd: Nolit.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mislim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ne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danas</a:t>
            </a:r>
            <a:r>
              <a:rPr lang="en-US" dirty="0" smtClean="0"/>
              <a:t> u </a:t>
            </a:r>
            <a:r>
              <a:rPr lang="en-US" dirty="0" err="1" smtClean="0"/>
              <a:t>Evropi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besputna</a:t>
            </a:r>
            <a:r>
              <a:rPr lang="en-US" dirty="0" smtClean="0"/>
              <a:t> </a:t>
            </a:r>
            <a:r>
              <a:rPr lang="en-US" dirty="0" err="1" smtClean="0"/>
              <a:t>zemlja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Bosna</a:t>
            </a:r>
            <a:r>
              <a:rPr lang="en-US" dirty="0" smtClean="0"/>
              <a:t> — </a:t>
            </a:r>
            <a:r>
              <a:rPr lang="en-US" dirty="0" err="1" smtClean="0"/>
              <a:t>govorio</a:t>
            </a:r>
            <a:r>
              <a:rPr lang="en-US" dirty="0" smtClean="0"/>
              <a:t> je </a:t>
            </a:r>
            <a:r>
              <a:rPr lang="en-US" dirty="0" err="1" smtClean="0"/>
              <a:t>Davil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sporo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volje</a:t>
            </a:r>
            <a:r>
              <a:rPr lang="en-US" dirty="0" smtClean="0"/>
              <a:t> </a:t>
            </a:r>
            <a:r>
              <a:rPr lang="en-US" dirty="0" err="1" smtClean="0"/>
              <a:t>jeo</a:t>
            </a:r>
            <a:r>
              <a:rPr lang="en-US" dirty="0" smtClean="0"/>
              <a:t>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osećao</a:t>
            </a:r>
            <a:r>
              <a:rPr lang="en-US" dirty="0" smtClean="0"/>
              <a:t> </a:t>
            </a:r>
            <a:r>
              <a:rPr lang="en-US" dirty="0" err="1" smtClean="0"/>
              <a:t>gladi</a:t>
            </a:r>
            <a:r>
              <a:rPr lang="en-US" dirty="0" smtClean="0"/>
              <a:t>. — </a:t>
            </a:r>
            <a:r>
              <a:rPr lang="en-US" dirty="0" err="1" smtClean="0"/>
              <a:t>Ovaj</a:t>
            </a:r>
            <a:r>
              <a:rPr lang="sr-Latn-RS" dirty="0" smtClean="0"/>
              <a:t> </a:t>
            </a:r>
            <a:r>
              <a:rPr lang="en-US" dirty="0" err="1" smtClean="0"/>
              <a:t>narod</a:t>
            </a:r>
            <a:r>
              <a:rPr lang="en-US" dirty="0" smtClean="0"/>
              <a:t>, </a:t>
            </a:r>
            <a:r>
              <a:rPr lang="en-US" dirty="0" err="1" smtClean="0"/>
              <a:t>mimo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ostale</a:t>
            </a:r>
            <a:r>
              <a:rPr lang="en-US" dirty="0" smtClean="0"/>
              <a:t> </a:t>
            </a:r>
            <a:r>
              <a:rPr lang="en-US" dirty="0" err="1" smtClean="0"/>
              <a:t>narode</a:t>
            </a:r>
            <a:r>
              <a:rPr lang="en-US" dirty="0" smtClean="0"/>
              <a:t> </a:t>
            </a:r>
            <a:r>
              <a:rPr lang="en-US" dirty="0" err="1" smtClean="0"/>
              <a:t>sveta</a:t>
            </a:r>
            <a:r>
              <a:rPr lang="en-US" dirty="0" smtClean="0"/>
              <a:t>,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neku</a:t>
            </a:r>
            <a:r>
              <a:rPr lang="en-US" dirty="0" smtClean="0"/>
              <a:t>  </a:t>
            </a:r>
            <a:r>
              <a:rPr lang="en-US" dirty="0" err="1" smtClean="0"/>
              <a:t>nerazumljivu</a:t>
            </a:r>
            <a:r>
              <a:rPr lang="en-US" dirty="0" smtClean="0"/>
              <a:t>, </a:t>
            </a:r>
            <a:r>
              <a:rPr lang="en-US" dirty="0" err="1" smtClean="0"/>
              <a:t>perversnu</a:t>
            </a:r>
            <a:r>
              <a:rPr lang="en-US" dirty="0" smtClean="0"/>
              <a:t> </a:t>
            </a:r>
            <a:r>
              <a:rPr lang="en-US" dirty="0" err="1" smtClean="0"/>
              <a:t>mržnju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putevima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u </a:t>
            </a:r>
            <a:r>
              <a:rPr lang="en-US" dirty="0" err="1" smtClean="0"/>
              <a:t>stvari</a:t>
            </a:r>
            <a:r>
              <a:rPr lang="en-US" dirty="0" smtClean="0"/>
              <a:t> </a:t>
            </a:r>
            <a:r>
              <a:rPr lang="en-US" dirty="0" err="1" smtClean="0"/>
              <a:t>znače</a:t>
            </a:r>
            <a:r>
              <a:rPr lang="en-US" dirty="0" smtClean="0"/>
              <a:t> </a:t>
            </a:r>
            <a:r>
              <a:rPr lang="en-US" dirty="0" err="1" smtClean="0"/>
              <a:t>napredak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blagostanje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ovoj</a:t>
            </a:r>
            <a:r>
              <a:rPr lang="en-US" dirty="0" smtClean="0"/>
              <a:t> </a:t>
            </a:r>
            <a:r>
              <a:rPr lang="en-US" dirty="0" err="1" smtClean="0"/>
              <a:t>zlosrećnoj</a:t>
            </a:r>
            <a:r>
              <a:rPr lang="en-US" dirty="0" smtClean="0"/>
              <a:t> </a:t>
            </a:r>
            <a:r>
              <a:rPr lang="en-US" dirty="0" err="1" smtClean="0"/>
              <a:t>zemlji</a:t>
            </a:r>
            <a:r>
              <a:rPr lang="en-US" dirty="0" smtClean="0"/>
              <a:t> </a:t>
            </a:r>
            <a:r>
              <a:rPr lang="en-US" dirty="0" err="1" smtClean="0"/>
              <a:t>putevi</a:t>
            </a:r>
            <a:r>
              <a:rPr lang="en-US" dirty="0" smtClean="0"/>
              <a:t> se ne </a:t>
            </a:r>
            <a:r>
              <a:rPr lang="en-US" dirty="0" err="1" smtClean="0"/>
              <a:t>drže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ne </a:t>
            </a:r>
            <a:r>
              <a:rPr lang="en-US" dirty="0" err="1" smtClean="0"/>
              <a:t>traju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sami</a:t>
            </a:r>
            <a:r>
              <a:rPr lang="en-US" dirty="0" smtClean="0"/>
              <a:t> </a:t>
            </a:r>
            <a:r>
              <a:rPr lang="en-US" dirty="0" err="1" smtClean="0"/>
              <a:t>ruše</a:t>
            </a:r>
            <a:r>
              <a:rPr lang="en-US" dirty="0" smtClean="0"/>
              <a:t>.</a:t>
            </a:r>
            <a:r>
              <a:rPr lang="sr-Latn-RS" dirty="0" smtClean="0"/>
              <a:t> (Andrić: 2007: 63).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Sadržaj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Pojam hronotopa</a:t>
            </a:r>
            <a:r>
              <a:rPr lang="en-US" dirty="0" smtClean="0"/>
              <a:t> </a:t>
            </a:r>
            <a:endParaRPr lang="sr-Latn-RS" dirty="0" smtClean="0"/>
          </a:p>
          <a:p>
            <a:r>
              <a:rPr lang="sr-Latn-RS" dirty="0" smtClean="0"/>
              <a:t>Hronotop puta, putovanja, putnika</a:t>
            </a:r>
          </a:p>
          <a:p>
            <a:r>
              <a:rPr lang="sr-Latn-RS" dirty="0" smtClean="0"/>
              <a:t>Klasifikacija puta, putovanja, putnika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Hronotop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Suštinsku </a:t>
            </a:r>
            <a:r>
              <a:rPr lang="sr-Latn-RS" dirty="0" smtClean="0"/>
              <a:t>uzajamnu vezu vremenskih i prostornih odnosa, odnosno umetnički osvojenih u književnosti nazvaćemo hronotop (što u bukvalnom prevodu znači vremeprostor</a:t>
            </a:r>
            <a:r>
              <a:rPr lang="sr-Latn-RS" dirty="0" smtClean="0"/>
              <a:t>). (Bahtin: 1989: 193).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Hronotop</a:t>
            </a:r>
            <a:r>
              <a:rPr lang="en-US" dirty="0" smtClean="0"/>
              <a:t> </a:t>
            </a:r>
            <a:r>
              <a:rPr lang="en-US" dirty="0" err="1" smtClean="0"/>
              <a:t>puta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RS" dirty="0" smtClean="0"/>
              <a:t>Poseban značaj ima tesna veza motiva susreta sa hronotopom puta.  U hronotopu puta jedinstvo prostorno-vremenskih odrednica odrednica takođe se ispoljava izuzetno razgovetno i jasno. Značaj hronotopa puta u književnosti je ogroman: retko koje delo prolazi bez nekih varijacija motiva puta a mnoga dela su direktno izgrađena na hronotopu puta i putnih susreta i </a:t>
            </a:r>
            <a:r>
              <a:rPr lang="sr-Latn-RS" dirty="0" smtClean="0"/>
              <a:t>doživljaja. </a:t>
            </a:r>
            <a:r>
              <a:rPr lang="sr-Latn-RS" dirty="0" smtClean="0"/>
              <a:t>(Bahtin</a:t>
            </a:r>
            <a:r>
              <a:rPr lang="sr-Latn-RS" dirty="0" smtClean="0"/>
              <a:t>: </a:t>
            </a:r>
            <a:r>
              <a:rPr lang="sr-Latn-RS" dirty="0" smtClean="0"/>
              <a:t>1989: 209).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Hronotop puta, putovanja, putnika: način modelovanja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Za fabulu romana </a:t>
            </a:r>
            <a:r>
              <a:rPr lang="sr-Latn-RS" cap="small" dirty="0" smtClean="0"/>
              <a:t>Travnička hronika</a:t>
            </a:r>
            <a:r>
              <a:rPr lang="sr-Latn-RS" dirty="0" smtClean="0"/>
              <a:t>, možemo reći da  se zasniva upravo na ovim </a:t>
            </a:r>
            <a:r>
              <a:rPr lang="sr-Latn-RS" dirty="0" smtClean="0"/>
              <a:t>fenomenima, što se i poklapa sa Bahtinovom definicijom grčkog romana.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sr-Latn-RS" dirty="0" smtClean="0"/>
              <a:t>Putnik: problematika, pitanje ko je to sve putnik u romanu a ko nije. Svi oni koji su iz Travnika nisu putnici (ili jesu) oni koji dolaze samo su putnici sa promenjivim funkcijama.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Putovanje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utovanje sa funkcijom</a:t>
            </a:r>
            <a:r>
              <a:rPr lang="sr-Latn-RS" dirty="0" smtClean="0"/>
              <a:t>+ (Putovanje koje ima značaj)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utovanje sa nultom funkcijom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Putnik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utnik sa funkcijom</a:t>
            </a:r>
            <a:r>
              <a:rPr lang="sr-Latn-RS" dirty="0" smtClean="0"/>
              <a:t>+</a:t>
            </a:r>
          </a:p>
          <a:p>
            <a:endParaRPr lang="sr-Latn-RS" dirty="0" smtClean="0"/>
          </a:p>
          <a:p>
            <a:r>
              <a:rPr lang="en-US" dirty="0" smtClean="0"/>
              <a:t>P</a:t>
            </a:r>
            <a:r>
              <a:rPr lang="sr-Latn-RS" dirty="0" smtClean="0"/>
              <a:t>utnik  sa nultom funkcijom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176</TotalTime>
  <Words>568</Words>
  <Application>Microsoft Office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Fenomen puta, putovanja i putnika</vt:lpstr>
      <vt:lpstr>Slide 2</vt:lpstr>
      <vt:lpstr>Sadržaj</vt:lpstr>
      <vt:lpstr>Hronotop</vt:lpstr>
      <vt:lpstr>Hronotop puta</vt:lpstr>
      <vt:lpstr>Hronotop puta, putovanja, putnika: način modelovanja</vt:lpstr>
      <vt:lpstr>Slide 7</vt:lpstr>
      <vt:lpstr>Putovanje</vt:lpstr>
      <vt:lpstr>Putnik</vt:lpstr>
      <vt:lpstr>Putnik: Promenjive funkcije</vt:lpstr>
      <vt:lpstr>Putnici svih ,,vrsta”</vt:lpstr>
      <vt:lpstr>Religija: put, putovanje, putnik</vt:lpstr>
      <vt:lpstr>Put kao artefakt</vt:lpstr>
      <vt:lpstr>Putopis</vt:lpstr>
      <vt:lpstr>Putnici o putu</vt:lpstr>
      <vt:lpstr>Slide 16</vt:lpstr>
      <vt:lpstr>Literatura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22</cp:revision>
  <dcterms:created xsi:type="dcterms:W3CDTF">2006-08-16T00:00:00Z</dcterms:created>
  <dcterms:modified xsi:type="dcterms:W3CDTF">2013-09-30T21:32:57Z</dcterms:modified>
</cp:coreProperties>
</file>