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83" r:id="rId3"/>
    <p:sldId id="260" r:id="rId4"/>
    <p:sldId id="285" r:id="rId5"/>
    <p:sldId id="275" r:id="rId6"/>
    <p:sldId id="276" r:id="rId7"/>
    <p:sldId id="277" r:id="rId8"/>
    <p:sldId id="278" r:id="rId9"/>
    <p:sldId id="279" r:id="rId10"/>
    <p:sldId id="284" r:id="rId11"/>
    <p:sldId id="280" r:id="rId12"/>
    <p:sldId id="281" r:id="rId13"/>
    <p:sldId id="282" r:id="rId14"/>
    <p:sldId id="273" r:id="rId1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B75EEDA-C04E-4F87-9493-D87E64F7C4DE}">
          <p14:sldIdLst>
            <p14:sldId id="256"/>
            <p14:sldId id="283"/>
            <p14:sldId id="260"/>
            <p14:sldId id="285"/>
            <p14:sldId id="275"/>
          </p14:sldIdLst>
        </p14:section>
        <p14:section name="Untitled Section" id="{6EA10DB2-F2B8-4870-9AA6-BD226F6BCB85}">
          <p14:sldIdLst>
            <p14:sldId id="276"/>
            <p14:sldId id="277"/>
            <p14:sldId id="278"/>
            <p14:sldId id="279"/>
            <p14:sldId id="284"/>
            <p14:sldId id="280"/>
            <p14:sldId id="281"/>
            <p14:sldId id="28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3"/>
    <a:srgbClr val="FDF6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49FB-9087-4710-A4D7-DB7B236A12C5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8DEF-03DA-4863-8D77-4ECB3F873E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5953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8DEF-03DA-4863-8D77-4ECB3F873E1B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318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637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794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576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4748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11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2179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4205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98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160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2391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5033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37F1-306C-4F4E-8B6E-C151AC293DDB}" type="datetimeFigureOut">
              <a:rPr lang="x-none" smtClean="0"/>
              <a:pPr/>
              <a:t>9/27/2013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8AD5-BA88-4E87-99BD-5591A4C7688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989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74441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x-none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x-none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x-none" b="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sr-Cyrl-CS" sz="4000" b="1" dirty="0" smtClean="0">
                <a:solidFill>
                  <a:schemeClr val="tx2"/>
                </a:solidFill>
                <a:latin typeface="Times New Roman"/>
                <a:ea typeface="Calibri"/>
              </a:rPr>
              <a:t>Госпођа фон Митерер као парадигма затварања чаршије</a:t>
            </a:r>
            <a:r>
              <a:rPr lang="x-none" sz="4000" b="1" i="1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x-none" sz="4000" b="1" i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sr-Cyrl-CS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               </a:t>
            </a:r>
            <a:r>
              <a:rPr lang="x-none" dirty="0">
                <a:latin typeface="Times New Roman"/>
                <a:ea typeface="Calibri"/>
              </a:rPr>
              <a:t/>
            </a:r>
            <a:br>
              <a:rPr lang="x-none" dirty="0">
                <a:latin typeface="Times New Roman"/>
                <a:ea typeface="Calibri"/>
              </a:rPr>
            </a:b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58417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sr-Cyrl-C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Снежана Милојевић</a:t>
            </a:r>
            <a:r>
              <a:rPr lang="sr-Cyrl-CS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,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o</a:t>
            </a:r>
            <a:r>
              <a:rPr lang="sr-Cyrl-CS" sz="2400" smtClean="0">
                <a:solidFill>
                  <a:srgbClr val="000000"/>
                </a:solidFill>
                <a:latin typeface="Times New Roman"/>
                <a:ea typeface="Calibri"/>
              </a:rPr>
              <a:t>ктобар </a:t>
            </a:r>
            <a:r>
              <a:rPr lang="sr-Cyrl-C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2013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sr-Cyrl-CS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76672"/>
            <a:ext cx="67687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8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187624" y="3140968"/>
            <a:ext cx="7056784" cy="2941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x-none" sz="2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„Човек је, према психоанализи, биће неостварених жеља и инфантилних чежњи. Појединац, не само да је осуђен на неуспех у реализацији својих најснажнијих жеља, већ не сме свесно ни да зна за њихово постојање, па чак ни да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отворено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сања њихово испуњење. Програм принципа задовољства је у сукобу са целим светом“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(Требјешенин 2004: 549).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620688"/>
            <a:ext cx="50405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6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80" y="1124744"/>
            <a:ext cx="7381328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Познати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психопатолошки појам, хистерија, јасно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везује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књижевни лик Ане Марије фон Митерер, типичне хистеричне личности, које су 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Речнику психологије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дефинисане као особе са следећим особинама: емоционална нестабилност,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егоцен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ризам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инфантилност, театралност,  патетичност, егзибиционизам, хировитост.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CS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40968"/>
            <a:ext cx="5976663" cy="29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5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052736"/>
            <a:ext cx="38884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Реално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није нешто спољашње, већ пукотина унутар саме симболичке мреже, мреже закона, правила и ограничења. То је празнина која се може избећи само путем фантазме која ту празнину испуњава садржајем који је прихватљив (разумљив, читљив) у контексту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интегрисано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у већ изграђен симболички поредак</a:t>
            </a:r>
            <a:r>
              <a:rPr lang="sr-Cyrl-CS" sz="2400" b="1" dirty="0" smtClean="0"/>
              <a:t>.</a:t>
            </a:r>
            <a:endParaRPr lang="x-non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57508"/>
            <a:ext cx="3312368" cy="40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(На почетку романа) Хамди-бег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младим </a:t>
            </a:r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гласом,</a:t>
            </a:r>
            <a:r>
              <a:rPr lang="sr-Cyrl-C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који је био у нескладу са његовим зрелим годинама, указује да ни због чега не треба дизати панику и узбуњивати народ,  јер шта год да је то и ко год да им то долази (мисли се на конзуле),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ничија није до зоре горила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(Андрић 1976: 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4509120"/>
            <a:ext cx="7920880" cy="23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крају романа)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Присећа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 њихових страхова и додворавања једној или другој страни и додаје: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ево и то би и прође. Дигоше се цареви и сломипе Бунапарту. Конзули ће очистити Травник. Помињаће се још коју годину. Дјеца ће се на јалији играти конзула и каваза, јашући на дрвеним приткама, па ће се и они заборавити ко да никада нису ни 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били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(Андрић 1976: 516).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s-Latn-B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420888"/>
            <a:ext cx="5616624" cy="20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5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46258" y="800015"/>
            <a:ext cx="6436581" cy="51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60648"/>
            <a:ext cx="79928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x-none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sr-Cyrl-CS" sz="2200" i="1" dirty="0" smtClean="0">
                <a:latin typeface="Times New Roman" pitchFamily="18" charset="0"/>
                <a:cs typeface="Times New Roman" pitchFamily="18" charset="0"/>
              </a:rPr>
              <a:t>Њихова </a:t>
            </a:r>
            <a:r>
              <a:rPr lang="sr-Cyrl-CS" sz="2200" i="1" dirty="0">
                <a:latin typeface="Times New Roman" pitchFamily="18" charset="0"/>
                <a:cs typeface="Times New Roman" pitchFamily="18" charset="0"/>
              </a:rPr>
              <a:t>гордост је, напротив, сва унутрашња; више једно тешко наслеђе и мучна обавеза према себи, према својој породици и вароши, управо према високој, гордој и недостижној </a:t>
            </a:r>
            <a:r>
              <a:rPr lang="sr-Cyrl-CS" sz="2200" b="1" i="1" dirty="0">
                <a:latin typeface="Times New Roman" pitchFamily="18" charset="0"/>
                <a:cs typeface="Times New Roman" pitchFamily="18" charset="0"/>
              </a:rPr>
              <a:t>представи</a:t>
            </a:r>
            <a:r>
              <a:rPr lang="sr-Cyrl-CS" sz="2200" i="1" dirty="0">
                <a:latin typeface="Times New Roman" pitchFamily="18" charset="0"/>
                <a:cs typeface="Times New Roman" pitchFamily="18" charset="0"/>
              </a:rPr>
              <a:t> коју они имају о себи самима и о својој вароши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(Андрић 1976:15).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x-none" sz="6000" dirty="0" smtClean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008" y="2708919"/>
            <a:ext cx="6677360" cy="3266525"/>
          </a:xfrm>
        </p:spPr>
      </p:pic>
    </p:spTree>
    <p:extLst>
      <p:ext uri="{BB962C8B-B14F-4D97-AF65-F5344CB8AC3E}">
        <p14:creationId xmlns:p14="http://schemas.microsoft.com/office/powerpoint/2010/main" xmlns="" val="13693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560840" cy="172819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Тако 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су се редом отварале капије и подизали мушепци и за тренутак помаљала лица, пуна мржње и фанатичног заноса. Забуљене жене су пљувале и врачале, а дечаци 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изговарали псовке, праћене бестидним покретима и недвосмисленим 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претњама, пљескајући се по стражњици или показујући руком како се реже гркљан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(Андрић 1976: 30).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x-none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endParaRPr lang="x-none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sr-Cyrl-C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852936"/>
            <a:ext cx="6696744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95536" y="692696"/>
            <a:ext cx="4320480" cy="4983708"/>
          </a:xfrm>
        </p:spPr>
        <p:txBody>
          <a:bodyPr>
            <a:normAutofit fontScale="90000"/>
          </a:bodyPr>
          <a:lstStyle/>
          <a:p>
            <a:pPr algn="l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dirty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Проналазе спас у ирационалном:</a:t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 Фр. конзул Давил се посвећује писању верујући да се у поетском стварању може наћи утеха за зла којима нас живот окружује;</a:t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- Госпођа Давил у потпуној посвећености породици, садашњости и заносима над лепим цветовима у башти; </a:t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- Господин фон Митер верује да је сваки гест његове неуравнотежене жене нешто отмено и узвишено;</a:t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-  Ибрахим паша у својој свити има и Бакија, званог Каки, јер верује да он као физичка и морална наказа привлачи сву мржњу и зло на себе;</a:t>
            </a:r>
            <a:br>
              <a:rPr lang="sr-Cyrl-C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- Фрањевачки свештеници воле да путеви буду лоши јер ће, наивно верују, тако Турци ређе долазити.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x-none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                    ...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16016" y="764704"/>
            <a:ext cx="3672408" cy="4968552"/>
          </a:xfrm>
        </p:spPr>
      </p:pic>
    </p:spTree>
    <p:extLst>
      <p:ext uri="{BB962C8B-B14F-4D97-AF65-F5344CB8AC3E}">
        <p14:creationId xmlns:p14="http://schemas.microsoft.com/office/powerpoint/2010/main" xmlns="" val="21692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052736"/>
            <a:ext cx="383289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чија је маничност наглашена у самом тексту као доминантна особина: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Никола Рота, конзуларни службеник, физичка наказа, заточена страхом од сиромаштва.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Везиров намештеник Баки, звани Каки кога још називају машином за рачунање, опседнут је идејом да ће овај свет пропасти од расипништва и непрестано сања о топлоти.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...</a:t>
            </a:r>
            <a:endParaRPr lang="x-none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x-none" sz="1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x-none" sz="15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617" y="1052736"/>
            <a:ext cx="307234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6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78" y="980728"/>
            <a:ext cx="404892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Свезнајући приповедач каже да је патила: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од сувишка фантазије,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од незајажљиве потребе за одушевљењем.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Фазе напада хистерије: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звук – ситни и оштри кораци;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 уласку у мужевљеву собу почиње „олуја“, а она добија израз Горгоне;</a:t>
            </a:r>
            <a:endParaRPr lang="sr-Cyrl-C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Cyrl-C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 пролази и она је слаба и мирна као каква уморна девојчица коју треба ушушкати и успавати. </a:t>
            </a:r>
            <a:r>
              <a:rPr lang="x-none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x-non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590" y="836712"/>
            <a:ext cx="31973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268760"/>
            <a:ext cx="4464496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Фазе емотивне припреме за фантазију у коју ће безусловно поверовати:</a:t>
            </a:r>
          </a:p>
          <a:p>
            <a:pPr marL="0" indent="0">
              <a:buNone/>
            </a:pP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1. Скупљање и преношње вести без закључивања или исказивања личног става.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2. Чују се псовке, сви знају на шта се односе, али нико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гласно не апострофира узрок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таквом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расположењу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се лагано претвара у мишљење свих мештана, које је толико </a:t>
            </a:r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тврдо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га нико и ништа не може изменити.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Чека се тренутак који се инаугурише у непосредни повод, али је суштински ирелевантан.</a:t>
            </a:r>
            <a:r>
              <a:rPr lang="sr-Cyrl-CS" sz="2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sr-Cyrl-CS" sz="2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36004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22" y="3645024"/>
            <a:ext cx="7776864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x-none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x-none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 собе растрте су асуре и унете бројне сепетке пуне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нечега: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асуру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почеше да сипају одсечене људске уши и носеве у знатној множини, неописиву масу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убогог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љу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ског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меса, усољену и поцрнелу од усирене крви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(Андрић 1976: 228)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x-none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x-none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Gray">
          <a:xfrm>
            <a:off x="1547664" y="404664"/>
            <a:ext cx="57606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8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980728"/>
            <a:ext cx="3456383" cy="49085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656"/>
            <a:ext cx="4474841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x-none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Пашино лицемерје, уобичајено за високе представнике османлијског царстава:</a:t>
            </a:r>
            <a:endParaRPr lang="x-non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Нега 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да ми то оставимо и да гледамо за другим паметнијим пословима.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sr-Cyrl-CS" sz="2000" i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Зато ћу наредити да се смрт овога хећима испита и објасни, да се види да нема ни до кога кривице, па да се то напише и добро утврди.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 ви ћете то послати вашим старјешинама, да не буде никакве сумње ни поговора ни код вас ни код нас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(Андрић 1976: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178–179).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754</TotalTime>
  <Words>767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Госпођа фон Митерер као парадигма затварања чаршије                                   </vt:lpstr>
      <vt:lpstr>Slide 2</vt:lpstr>
      <vt:lpstr>Slide 3</vt:lpstr>
      <vt:lpstr>  Проналазе спас у ирационалном: -  Фр. конзул Давил се посвећује писању верујући да се у поетском стварању може наћи утеха за зла којима нас живот окружује; - Госпођа Давил у потпуној посвећености породици, садашњости и заносима над лепим цветовима у башти;  - Господин фон Митер верује да је сваки гест његове неуравнотежене жене нешто отмено и узвишено; -  Ибрахим паша у својој свити има и Бакија, званог Каки, јер верује да он као физичка и морална наказа привлачи сву мржњу и зло на себе; - Фрањевачки свештеници воле да путеви буду лоши јер ће, наивно верују, тако Турци ређе долазити.                                         ...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Snezana Miljevic </cp:lastModifiedBy>
  <cp:revision>106</cp:revision>
  <dcterms:created xsi:type="dcterms:W3CDTF">2011-11-12T13:44:52Z</dcterms:created>
  <dcterms:modified xsi:type="dcterms:W3CDTF">2013-09-27T17:15:03Z</dcterms:modified>
</cp:coreProperties>
</file>