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6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s-Latn-BA" smtClean="0"/>
              <a:t>Kliknite da dodate stil podnaslova prototipa</a:t>
            </a:r>
            <a:endParaRPr kumimoji="0" lang="en-US"/>
          </a:p>
        </p:txBody>
      </p:sp>
      <p:sp>
        <p:nvSpPr>
          <p:cNvPr id="30" name="Čuvar mjesta podatak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19" name="Čuvar mjesta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Čuvar mjesta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gaonik sa jednim odrezanim vrhom i  jednim zaobljeni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gli trouga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s-Latn-BA" smtClean="0"/>
              <a:t>Klinite na ikonu da dodate sliku</a:t>
            </a:r>
            <a:endParaRPr kumimoji="0" lang="en-US" dirty="0"/>
          </a:p>
        </p:txBody>
      </p:sp>
      <p:sp>
        <p:nvSpPr>
          <p:cNvPr id="10" name="Slobodni oblici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obodni oblici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obodni oblici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lobodni oblici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Čuvar mjesta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0" name="Čuvar mjesta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  <a:p>
            <a:pPr lvl="1" eaLnBrk="1" latinLnBrk="0" hangingPunct="1"/>
            <a:r>
              <a:rPr kumimoji="0" lang="bs-Latn-BA" smtClean="0"/>
              <a:t>Drugi nivo</a:t>
            </a:r>
          </a:p>
          <a:p>
            <a:pPr lvl="2" eaLnBrk="1" latinLnBrk="0" hangingPunct="1"/>
            <a:r>
              <a:rPr kumimoji="0" lang="bs-Latn-BA" smtClean="0"/>
              <a:t>Treći nivo</a:t>
            </a:r>
          </a:p>
          <a:p>
            <a:pPr lvl="3" eaLnBrk="1" latinLnBrk="0" hangingPunct="1"/>
            <a:r>
              <a:rPr kumimoji="0" lang="bs-Latn-BA" smtClean="0"/>
              <a:t>Četvrti nivo</a:t>
            </a:r>
          </a:p>
          <a:p>
            <a:pPr lvl="4" eaLnBrk="1" latinLnBrk="0" hangingPunct="1"/>
            <a:r>
              <a:rPr kumimoji="0" lang="bs-Latn-BA" smtClean="0"/>
              <a:t>Peti nivo</a:t>
            </a:r>
            <a:endParaRPr kumimoji="0" lang="en-US"/>
          </a:p>
        </p:txBody>
      </p:sp>
      <p:sp>
        <p:nvSpPr>
          <p:cNvPr id="10" name="Čuvar mjesta podatak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22" name="Čuvar mjesta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Čuvar mjesta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upisanj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lobodni oblici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lobodni oblici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Quantit</a:t>
            </a:r>
            <a:r>
              <a:rPr lang="de-DE" sz="3600" b="1" dirty="0" smtClean="0"/>
              <a:t>ätsausdrücke</a:t>
            </a:r>
            <a:r>
              <a:rPr lang="bs-Latn-BA" sz="3600" b="1" dirty="0" smtClean="0"/>
              <a:t> (</a:t>
            </a:r>
            <a:r>
              <a:rPr lang="bs-Latn-BA" sz="3600" b="1" dirty="0" err="1" smtClean="0"/>
              <a:t>Quantifikatoren</a:t>
            </a:r>
            <a:r>
              <a:rPr lang="bs-Latn-BA" sz="3600" b="1" dirty="0" smtClean="0"/>
              <a:t>)</a:t>
            </a:r>
            <a:r>
              <a:rPr lang="de-DE" sz="3600" b="1" dirty="0" smtClean="0"/>
              <a:t> </a:t>
            </a:r>
            <a:r>
              <a:rPr lang="hr-HR" sz="3600" b="1" dirty="0" smtClean="0"/>
              <a:t>–  dargestellt am </a:t>
            </a:r>
            <a:r>
              <a:rPr lang="hr-HR" sz="3600" b="1" smtClean="0"/>
              <a:t>Korpus </a:t>
            </a:r>
            <a:r>
              <a:rPr lang="hr-HR" sz="3600" b="1" smtClean="0"/>
              <a:t>des Romans </a:t>
            </a:r>
            <a:r>
              <a:rPr lang="hr-HR" sz="3600" b="1" i="1" dirty="0" smtClean="0"/>
              <a:t>Travnička hronika</a:t>
            </a:r>
            <a:r>
              <a:rPr lang="hr-HR" sz="3600" b="1" dirty="0" smtClean="0"/>
              <a:t> und </a:t>
            </a:r>
            <a:r>
              <a:rPr lang="hr-HR" sz="3600" dirty="0" smtClean="0"/>
              <a:t>seiner</a:t>
            </a:r>
            <a:r>
              <a:rPr lang="hr-HR" sz="3600" b="1" dirty="0" smtClean="0"/>
              <a:t> Übersetzung ins Deutsche</a:t>
            </a:r>
            <a:endParaRPr lang="en-US" sz="3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+mj-lt"/>
              </a:rPr>
              <a:t>Mag. </a:t>
            </a:r>
            <a:r>
              <a:rPr lang="de-DE" sz="2800" dirty="0" smtClean="0">
                <a:latin typeface="+mj-lt"/>
              </a:rPr>
              <a:t>Merisa</a:t>
            </a:r>
            <a:r>
              <a:rPr lang="de-DE" dirty="0" smtClean="0">
                <a:latin typeface="+mj-lt"/>
              </a:rPr>
              <a:t> Kulenovi</a:t>
            </a:r>
            <a:r>
              <a:rPr lang="bs-Latn-BA" dirty="0" smtClean="0">
                <a:latin typeface="+mj-lt"/>
              </a:rPr>
              <a:t>ć</a:t>
            </a:r>
          </a:p>
          <a:p>
            <a:r>
              <a:rPr lang="bs-Latn-BA" sz="2400" dirty="0" err="1" smtClean="0">
                <a:latin typeface="+mj-lt"/>
              </a:rPr>
              <a:t>Universit</a:t>
            </a:r>
            <a:r>
              <a:rPr lang="de-DE" sz="2400" dirty="0" smtClean="0">
                <a:latin typeface="+mj-lt"/>
              </a:rPr>
              <a:t>ät Biha</a:t>
            </a:r>
            <a:r>
              <a:rPr lang="bs-Latn-BA" sz="2400" dirty="0" smtClean="0">
                <a:latin typeface="+mj-lt"/>
              </a:rPr>
              <a:t>ć</a:t>
            </a:r>
          </a:p>
          <a:p>
            <a:r>
              <a:rPr lang="bs-Latn-BA" sz="2400" dirty="0" err="1" smtClean="0">
                <a:latin typeface="+mj-lt"/>
              </a:rPr>
              <a:t>Bosnien-Herzegowina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Darstellung der Quatifikatoren in der Übersetzung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endParaRPr lang="bs-Latn-BA" sz="2800" dirty="0" smtClean="0"/>
          </a:p>
          <a:p>
            <a:pPr marL="514350" indent="-514350">
              <a:buAutoNum type="alphaLcParenR"/>
            </a:pPr>
            <a:r>
              <a:rPr lang="de-DE" sz="2800" dirty="0" smtClean="0">
                <a:latin typeface="+mj-lt"/>
              </a:rPr>
              <a:t>identische Translate (z. B. </a:t>
            </a:r>
            <a:r>
              <a:rPr lang="de-DE" sz="2800" i="1" dirty="0" smtClean="0">
                <a:latin typeface="+mj-lt"/>
              </a:rPr>
              <a:t>tuce – Dutzend</a:t>
            </a:r>
            <a:r>
              <a:rPr lang="de-DE" sz="2800" dirty="0" smtClean="0">
                <a:latin typeface="+mj-lt"/>
              </a:rPr>
              <a:t>, </a:t>
            </a:r>
            <a:r>
              <a:rPr lang="de-DE" sz="2800" i="1" dirty="0" smtClean="0">
                <a:latin typeface="+mj-lt"/>
              </a:rPr>
              <a:t>gomila – Haufen</a:t>
            </a:r>
            <a:r>
              <a:rPr lang="de-DE" sz="2800" dirty="0" smtClean="0">
                <a:latin typeface="+mj-lt"/>
              </a:rPr>
              <a:t>, usw.) 52%</a:t>
            </a:r>
          </a:p>
          <a:p>
            <a:pPr marL="514350" indent="-514350">
              <a:buAutoNum type="alphaLcParenR"/>
            </a:pPr>
            <a:r>
              <a:rPr lang="de-DE" sz="2800" dirty="0" smtClean="0">
                <a:latin typeface="+mj-lt"/>
              </a:rPr>
              <a:t>andere Klassen von Quantifikatoren  (z. B. </a:t>
            </a:r>
            <a:r>
              <a:rPr lang="de-DE" sz="2800" i="1" dirty="0" smtClean="0">
                <a:latin typeface="+mj-lt"/>
              </a:rPr>
              <a:t>gomile – Wellen</a:t>
            </a:r>
            <a:r>
              <a:rPr lang="de-DE" sz="2800" dirty="0" smtClean="0">
                <a:latin typeface="+mj-lt"/>
              </a:rPr>
              <a:t>, </a:t>
            </a:r>
            <a:r>
              <a:rPr lang="de-DE" sz="2800" i="1" dirty="0" smtClean="0">
                <a:latin typeface="+mj-lt"/>
              </a:rPr>
              <a:t>niz – Serie</a:t>
            </a:r>
            <a:r>
              <a:rPr lang="de-DE" sz="2800" dirty="0" smtClean="0">
                <a:latin typeface="+mj-lt"/>
              </a:rPr>
              <a:t>)</a:t>
            </a:r>
            <a:r>
              <a:rPr lang="bs-Latn-BA" sz="2800" dirty="0" smtClean="0">
                <a:latin typeface="+mj-lt"/>
              </a:rPr>
              <a:t> 24%</a:t>
            </a:r>
            <a:endParaRPr lang="de-DE" sz="2800" dirty="0" smtClean="0">
              <a:latin typeface="+mj-lt"/>
            </a:endParaRPr>
          </a:p>
          <a:p>
            <a:pPr marL="514350" indent="-514350">
              <a:buAutoNum type="alphaLcParenR"/>
            </a:pPr>
            <a:r>
              <a:rPr lang="bs-Latn-BA" sz="2800" dirty="0" err="1" smtClean="0">
                <a:latin typeface="+mj-lt"/>
              </a:rPr>
              <a:t>andere</a:t>
            </a:r>
            <a:r>
              <a:rPr lang="bs-Latn-BA" sz="2800" dirty="0" smtClean="0">
                <a:latin typeface="+mj-lt"/>
              </a:rPr>
              <a:t> </a:t>
            </a:r>
            <a:r>
              <a:rPr lang="bs-Latn-BA" sz="2800" dirty="0" err="1" smtClean="0">
                <a:latin typeface="+mj-lt"/>
              </a:rPr>
              <a:t>Klassen</a:t>
            </a:r>
            <a:r>
              <a:rPr lang="bs-Latn-BA" sz="2800" dirty="0" smtClean="0">
                <a:latin typeface="+mj-lt"/>
              </a:rPr>
              <a:t> von </a:t>
            </a:r>
            <a:r>
              <a:rPr lang="bs-Latn-BA" sz="2800" dirty="0" err="1" smtClean="0">
                <a:latin typeface="+mj-lt"/>
              </a:rPr>
              <a:t>Substantiven</a:t>
            </a:r>
            <a:r>
              <a:rPr lang="bs-Latn-BA" sz="2800" dirty="0" smtClean="0">
                <a:latin typeface="+mj-lt"/>
              </a:rPr>
              <a:t> (</a:t>
            </a:r>
            <a:r>
              <a:rPr lang="bs-Latn-BA" sz="2800" dirty="0" err="1" smtClean="0">
                <a:latin typeface="+mj-lt"/>
              </a:rPr>
              <a:t>ohne</a:t>
            </a:r>
            <a:r>
              <a:rPr lang="bs-Latn-BA" sz="2800" dirty="0" smtClean="0">
                <a:latin typeface="+mj-lt"/>
              </a:rPr>
              <a:t> </a:t>
            </a:r>
            <a:r>
              <a:rPr lang="bs-Latn-BA" sz="2800" dirty="0" err="1" smtClean="0">
                <a:latin typeface="+mj-lt"/>
              </a:rPr>
              <a:t>quantifizierende</a:t>
            </a:r>
            <a:r>
              <a:rPr lang="bs-Latn-BA" sz="2800" dirty="0" smtClean="0">
                <a:latin typeface="+mj-lt"/>
              </a:rPr>
              <a:t> </a:t>
            </a:r>
            <a:r>
              <a:rPr lang="bs-Latn-BA" sz="2800" dirty="0" err="1" smtClean="0">
                <a:latin typeface="+mj-lt"/>
              </a:rPr>
              <a:t>Funktion</a:t>
            </a:r>
            <a:r>
              <a:rPr lang="bs-Latn-BA" sz="2800" dirty="0" smtClean="0">
                <a:latin typeface="+mj-lt"/>
              </a:rPr>
              <a:t>) </a:t>
            </a:r>
            <a:r>
              <a:rPr lang="de-DE" sz="2800" dirty="0" smtClean="0">
                <a:latin typeface="+mj-lt"/>
              </a:rPr>
              <a:t>(z. B. </a:t>
            </a:r>
            <a:r>
              <a:rPr lang="bs-Latn-BA" sz="2800" i="1" dirty="0" smtClean="0">
                <a:latin typeface="+mj-lt"/>
              </a:rPr>
              <a:t>šuma – </a:t>
            </a:r>
            <a:r>
              <a:rPr lang="bs-Latn-BA" sz="2800" i="1" dirty="0" err="1" smtClean="0">
                <a:latin typeface="+mj-lt"/>
              </a:rPr>
              <a:t>Dickicht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dažd – </a:t>
            </a:r>
            <a:r>
              <a:rPr lang="bs-Latn-BA" sz="2800" i="1" dirty="0" err="1" smtClean="0">
                <a:latin typeface="+mj-lt"/>
              </a:rPr>
              <a:t>Sintflut</a:t>
            </a:r>
            <a:r>
              <a:rPr lang="bs-Latn-BA" sz="2800" dirty="0" smtClean="0">
                <a:latin typeface="+mj-lt"/>
              </a:rPr>
              <a:t>) 22%</a:t>
            </a:r>
            <a:endParaRPr lang="de-DE" sz="2800" dirty="0" smtClean="0">
              <a:latin typeface="+mj-lt"/>
            </a:endParaRPr>
          </a:p>
          <a:p>
            <a:pPr marL="514350" indent="-514350">
              <a:buAutoNum type="alphaLcParenR"/>
            </a:pPr>
            <a:r>
              <a:rPr lang="de-DE" sz="2800" dirty="0" smtClean="0">
                <a:latin typeface="+mj-lt"/>
              </a:rPr>
              <a:t>Nulläquivalent  (</a:t>
            </a:r>
            <a:r>
              <a:rPr lang="bs-Latn-BA" sz="2800" dirty="0" smtClean="0">
                <a:latin typeface="+mj-lt"/>
              </a:rPr>
              <a:t>z. B. </a:t>
            </a:r>
            <a:r>
              <a:rPr lang="de-DE" sz="2800" i="1" dirty="0" smtClean="0">
                <a:latin typeface="+mj-lt"/>
              </a:rPr>
              <a:t>ki</a:t>
            </a:r>
            <a:r>
              <a:rPr lang="bs-Latn-BA" sz="2800" i="1" dirty="0" smtClean="0">
                <a:latin typeface="+mj-lt"/>
              </a:rPr>
              <a:t>ša teških reči </a:t>
            </a:r>
            <a:r>
              <a:rPr lang="bs-Latn-BA" sz="2800" dirty="0" smtClean="0">
                <a:latin typeface="+mj-lt"/>
              </a:rPr>
              <a:t>– Ø) 2%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981200"/>
          </a:xfrm>
        </p:spPr>
        <p:txBody>
          <a:bodyPr>
            <a:normAutofit/>
          </a:bodyPr>
          <a:lstStyle/>
          <a:p>
            <a:pPr algn="ctr"/>
            <a:r>
              <a:rPr lang="bs-Latn-BA" dirty="0" err="1" smtClean="0"/>
              <a:t>Vielen</a:t>
            </a:r>
            <a:r>
              <a:rPr lang="bs-Latn-BA" dirty="0" smtClean="0"/>
              <a:t> </a:t>
            </a:r>
            <a:r>
              <a:rPr lang="bs-Latn-BA" dirty="0" err="1" smtClean="0"/>
              <a:t>Dank</a:t>
            </a:r>
            <a:r>
              <a:rPr lang="bs-Latn-BA" dirty="0" smtClean="0"/>
              <a:t> f</a:t>
            </a:r>
            <a:r>
              <a:rPr lang="de-DE" dirty="0" smtClean="0"/>
              <a:t>ür ihre Aufmerksamkeit!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/>
          <a:lstStyle/>
          <a:p>
            <a:pPr algn="ctr">
              <a:buNone/>
            </a:pPr>
            <a:r>
              <a:rPr lang="de-DE" dirty="0" smtClean="0">
                <a:latin typeface="+mj-lt"/>
              </a:rPr>
              <a:t>merisakulenovic@yahoo.de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200" dirty="0" smtClean="0"/>
              <a:t>Korpus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err="1" smtClean="0">
                <a:latin typeface="+mj-lt"/>
              </a:rPr>
              <a:t>Originaltext</a:t>
            </a:r>
            <a:r>
              <a:rPr lang="bs-Latn-BA" dirty="0" smtClean="0">
                <a:latin typeface="+mj-lt"/>
              </a:rPr>
              <a:t> Ivo Andrić “Travnička hronika”, 2004, </a:t>
            </a:r>
            <a:r>
              <a:rPr lang="bs-Latn-BA" dirty="0" err="1" smtClean="0">
                <a:latin typeface="+mj-lt"/>
              </a:rPr>
              <a:t>Seitenanzahl</a:t>
            </a:r>
            <a:r>
              <a:rPr lang="bs-Latn-BA" dirty="0" smtClean="0">
                <a:latin typeface="+mj-lt"/>
              </a:rPr>
              <a:t> 400</a:t>
            </a:r>
          </a:p>
          <a:p>
            <a:r>
              <a:rPr lang="de-DE" dirty="0" smtClean="0">
                <a:latin typeface="+mj-lt"/>
              </a:rPr>
              <a:t>Übersetzung </a:t>
            </a:r>
            <a:r>
              <a:rPr lang="bs-Latn-BA" dirty="0" smtClean="0">
                <a:latin typeface="+mj-lt"/>
              </a:rPr>
              <a:t>“</a:t>
            </a:r>
            <a:r>
              <a:rPr lang="bs-Latn-BA" dirty="0" err="1" smtClean="0">
                <a:latin typeface="+mj-lt"/>
              </a:rPr>
              <a:t>Wesire</a:t>
            </a:r>
            <a:r>
              <a:rPr lang="bs-Latn-BA" dirty="0" smtClean="0">
                <a:latin typeface="+mj-lt"/>
              </a:rPr>
              <a:t> und </a:t>
            </a:r>
            <a:r>
              <a:rPr lang="bs-Latn-BA" dirty="0" err="1" smtClean="0">
                <a:latin typeface="+mj-lt"/>
              </a:rPr>
              <a:t>Konsuln</a:t>
            </a:r>
            <a:r>
              <a:rPr lang="bs-Latn-BA" dirty="0" smtClean="0">
                <a:latin typeface="+mj-lt"/>
              </a:rPr>
              <a:t>”, o. J., </a:t>
            </a:r>
            <a:r>
              <a:rPr lang="bs-Latn-BA" dirty="0" err="1" smtClean="0">
                <a:latin typeface="+mj-lt"/>
              </a:rPr>
              <a:t>Seitenanzahl</a:t>
            </a:r>
            <a:r>
              <a:rPr lang="bs-Latn-BA" dirty="0" smtClean="0">
                <a:latin typeface="+mj-lt"/>
              </a:rPr>
              <a:t> 586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200" dirty="0" smtClean="0"/>
              <a:t>Definition des </a:t>
            </a:r>
            <a:r>
              <a:rPr lang="bs-Latn-BA" sz="3200" dirty="0" err="1" smtClean="0"/>
              <a:t>Quantifikators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bs-Latn-BA" sz="2600" dirty="0" smtClean="0">
              <a:latin typeface="+mj-lt"/>
            </a:endParaRPr>
          </a:p>
          <a:p>
            <a:endParaRPr lang="bs-Latn-BA" dirty="0" smtClean="0">
              <a:latin typeface="+mj-lt"/>
            </a:endParaRPr>
          </a:p>
          <a:p>
            <a:r>
              <a:rPr lang="bs-Latn-BA" sz="2600" dirty="0" err="1" smtClean="0">
                <a:latin typeface="+mj-lt"/>
              </a:rPr>
              <a:t>Funktion</a:t>
            </a:r>
            <a:r>
              <a:rPr lang="bs-Latn-BA" sz="2600" dirty="0" smtClean="0">
                <a:latin typeface="+mj-lt"/>
              </a:rPr>
              <a:t> </a:t>
            </a:r>
            <a:r>
              <a:rPr lang="bs-Latn-BA" sz="2600" dirty="0" err="1" smtClean="0">
                <a:latin typeface="+mj-lt"/>
              </a:rPr>
              <a:t>einer</a:t>
            </a:r>
            <a:r>
              <a:rPr lang="bs-Latn-BA" sz="2600" dirty="0" smtClean="0">
                <a:latin typeface="+mj-lt"/>
              </a:rPr>
              <a:t> Ma</a:t>
            </a:r>
            <a:r>
              <a:rPr lang="de-DE" sz="2600" dirty="0" smtClean="0">
                <a:latin typeface="+mj-lt"/>
              </a:rPr>
              <a:t>ß</a:t>
            </a:r>
            <a:r>
              <a:rPr lang="bs-Latn-BA" sz="2600" dirty="0" smtClean="0">
                <a:latin typeface="+mj-lt"/>
              </a:rPr>
              <a:t>- </a:t>
            </a:r>
            <a:r>
              <a:rPr lang="bs-Latn-BA" sz="2600" dirty="0" err="1" smtClean="0">
                <a:latin typeface="+mj-lt"/>
              </a:rPr>
              <a:t>oder</a:t>
            </a:r>
            <a:r>
              <a:rPr lang="bs-Latn-BA" sz="2600" dirty="0" smtClean="0">
                <a:latin typeface="+mj-lt"/>
              </a:rPr>
              <a:t> </a:t>
            </a:r>
            <a:r>
              <a:rPr lang="bs-Latn-BA" sz="2600" dirty="0" err="1" smtClean="0">
                <a:latin typeface="+mj-lt"/>
              </a:rPr>
              <a:t>Mengen</a:t>
            </a:r>
            <a:r>
              <a:rPr lang="de-DE" sz="2600" dirty="0" smtClean="0">
                <a:latin typeface="+mj-lt"/>
              </a:rPr>
              <a:t>bezeichnung</a:t>
            </a:r>
          </a:p>
          <a:p>
            <a:r>
              <a:rPr lang="de-DE" sz="2600" dirty="0" smtClean="0">
                <a:latin typeface="+mj-lt"/>
              </a:rPr>
              <a:t>können näher spezifiziert werden</a:t>
            </a:r>
            <a:r>
              <a:rPr lang="bs-Latn-BA" sz="2600" dirty="0" smtClean="0">
                <a:latin typeface="+mj-lt"/>
              </a:rPr>
              <a:t> (</a:t>
            </a:r>
            <a:r>
              <a:rPr lang="bs-Latn-BA" sz="2600" dirty="0" err="1" smtClean="0">
                <a:latin typeface="+mj-lt"/>
              </a:rPr>
              <a:t>durch</a:t>
            </a:r>
            <a:r>
              <a:rPr lang="bs-Latn-BA" sz="2600" dirty="0" smtClean="0">
                <a:latin typeface="+mj-lt"/>
              </a:rPr>
              <a:t> </a:t>
            </a:r>
            <a:r>
              <a:rPr lang="bs-Latn-BA" sz="2600" dirty="0" err="1" smtClean="0">
                <a:latin typeface="+mj-lt"/>
              </a:rPr>
              <a:t>vorangestellte</a:t>
            </a:r>
            <a:r>
              <a:rPr lang="bs-Latn-BA" sz="2600" dirty="0" smtClean="0">
                <a:latin typeface="+mj-lt"/>
              </a:rPr>
              <a:t> </a:t>
            </a:r>
            <a:r>
              <a:rPr lang="bs-Latn-BA" sz="2600" dirty="0" err="1" smtClean="0">
                <a:latin typeface="+mj-lt"/>
              </a:rPr>
              <a:t>Attribute</a:t>
            </a:r>
            <a:r>
              <a:rPr lang="bs-Latn-BA" sz="2600" dirty="0" smtClean="0">
                <a:latin typeface="+mj-lt"/>
              </a:rPr>
              <a:t>)</a:t>
            </a:r>
            <a:endParaRPr lang="de-DE" sz="2600" dirty="0" smtClean="0">
              <a:latin typeface="+mj-lt"/>
            </a:endParaRPr>
          </a:p>
          <a:p>
            <a:r>
              <a:rPr lang="de-DE" sz="2600" dirty="0" smtClean="0">
                <a:latin typeface="+mj-lt"/>
              </a:rPr>
              <a:t>fungieren als Spezifikatoren eines anderen </a:t>
            </a:r>
            <a:r>
              <a:rPr lang="bs-Latn-BA" dirty="0" err="1" smtClean="0">
                <a:latin typeface="+mj-lt"/>
              </a:rPr>
              <a:t>nachgestellten</a:t>
            </a:r>
            <a:r>
              <a:rPr lang="bs-Latn-BA" dirty="0" smtClean="0">
                <a:latin typeface="+mj-lt"/>
              </a:rPr>
              <a:t> </a:t>
            </a:r>
            <a:r>
              <a:rPr lang="de-DE" sz="2600" dirty="0" smtClean="0">
                <a:latin typeface="+mj-lt"/>
              </a:rPr>
              <a:t>Substantivs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Quantifikatoren, die sich auf etwas zählbares / potenziell zählbares beziehen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bs-Latn-BA" sz="2400" dirty="0" err="1" smtClean="0">
                <a:latin typeface="+mj-lt"/>
              </a:rPr>
              <a:t>durch</a:t>
            </a:r>
            <a:r>
              <a:rPr lang="bs-Latn-BA" sz="2400" dirty="0" smtClean="0">
                <a:latin typeface="+mj-lt"/>
              </a:rPr>
              <a:t> </a:t>
            </a:r>
            <a:r>
              <a:rPr lang="de-DE" sz="2400" dirty="0" smtClean="0">
                <a:latin typeface="+mj-lt"/>
              </a:rPr>
              <a:t>ein</a:t>
            </a:r>
            <a:r>
              <a:rPr lang="bs-Latn-BA" sz="2400" dirty="0" smtClean="0">
                <a:latin typeface="+mj-lt"/>
              </a:rPr>
              <a:t> </a:t>
            </a:r>
            <a:r>
              <a:rPr lang="de-DE" sz="2400" dirty="0" smtClean="0">
                <a:latin typeface="+mj-lt"/>
              </a:rPr>
              <a:t>obligatorisch</a:t>
            </a:r>
            <a:r>
              <a:rPr lang="bs-Latn-BA" sz="2400" dirty="0" smtClean="0">
                <a:latin typeface="+mj-lt"/>
              </a:rPr>
              <a:t>es</a:t>
            </a:r>
            <a:r>
              <a:rPr lang="de-DE" sz="2400" dirty="0" smtClean="0">
                <a:latin typeface="+mj-lt"/>
              </a:rPr>
              <a:t>, quantifizierende</a:t>
            </a:r>
            <a:r>
              <a:rPr lang="bs-Latn-BA" sz="2400" dirty="0" smtClean="0">
                <a:latin typeface="+mj-lt"/>
              </a:rPr>
              <a:t>s</a:t>
            </a:r>
            <a:r>
              <a:rPr lang="de-DE" sz="2400" dirty="0" smtClean="0">
                <a:latin typeface="+mj-lt"/>
              </a:rPr>
              <a:t> Element eingeleitet, z. B. </a:t>
            </a:r>
            <a:endParaRPr lang="bs-Latn-BA" sz="2400" dirty="0" smtClean="0">
              <a:latin typeface="+mj-lt"/>
            </a:endParaRPr>
          </a:p>
          <a:p>
            <a:pPr marL="514350" indent="-514350">
              <a:buNone/>
            </a:pPr>
            <a:r>
              <a:rPr lang="bs-Latn-BA" sz="2400" i="1" dirty="0" smtClean="0">
                <a:latin typeface="+mj-lt"/>
              </a:rPr>
              <a:t>	</a:t>
            </a:r>
            <a:r>
              <a:rPr lang="bs-Latn-BA" sz="2400" i="1" dirty="0" err="1" smtClean="0">
                <a:latin typeface="+mj-lt"/>
              </a:rPr>
              <a:t>izvestan</a:t>
            </a:r>
            <a:r>
              <a:rPr lang="bs-Latn-BA" sz="2400" i="1" dirty="0" smtClean="0">
                <a:latin typeface="+mj-lt"/>
              </a:rPr>
              <a:t> </a:t>
            </a:r>
            <a:r>
              <a:rPr lang="bs-Latn-BA" sz="2400" b="1" i="1" dirty="0" smtClean="0">
                <a:latin typeface="+mj-lt"/>
              </a:rPr>
              <a:t>broj </a:t>
            </a:r>
            <a:r>
              <a:rPr lang="bs-Latn-BA" sz="2400" i="1" dirty="0" smtClean="0">
                <a:latin typeface="+mj-lt"/>
              </a:rPr>
              <a:t>oficira i vojnika</a:t>
            </a:r>
            <a:r>
              <a:rPr lang="bs-Latn-BA" sz="2400" dirty="0" smtClean="0">
                <a:latin typeface="+mj-lt"/>
              </a:rPr>
              <a:t>; </a:t>
            </a:r>
            <a:r>
              <a:rPr lang="bs-Latn-BA" sz="2400" i="1" dirty="0" smtClean="0">
                <a:latin typeface="+mj-lt"/>
              </a:rPr>
              <a:t>sto i četiri</a:t>
            </a:r>
            <a:r>
              <a:rPr lang="bs-Latn-BA" sz="2400" b="1" i="1" dirty="0" smtClean="0">
                <a:latin typeface="+mj-lt"/>
              </a:rPr>
              <a:t> </a:t>
            </a:r>
            <a:r>
              <a:rPr lang="bs-Latn-BA" sz="2400" b="1" i="1" dirty="0" err="1" smtClean="0">
                <a:latin typeface="+mj-lt"/>
              </a:rPr>
              <a:t>oke</a:t>
            </a:r>
            <a:r>
              <a:rPr lang="bs-Latn-BA" sz="2400" b="1" i="1" dirty="0" smtClean="0">
                <a:latin typeface="+mj-lt"/>
              </a:rPr>
              <a:t> </a:t>
            </a:r>
            <a:r>
              <a:rPr lang="bs-Latn-BA" sz="2400" i="1" dirty="0" smtClean="0">
                <a:latin typeface="+mj-lt"/>
              </a:rPr>
              <a:t>težine; dva</a:t>
            </a:r>
            <a:r>
              <a:rPr lang="bs-Latn-BA" sz="2400" b="1" i="1" dirty="0" smtClean="0">
                <a:latin typeface="+mj-lt"/>
              </a:rPr>
              <a:t> tuceta </a:t>
            </a:r>
            <a:r>
              <a:rPr lang="bs-Latn-BA" sz="2400" i="1" dirty="0" err="1" smtClean="0">
                <a:latin typeface="+mj-lt"/>
              </a:rPr>
              <a:t>pešaka</a:t>
            </a:r>
            <a:r>
              <a:rPr lang="bs-Latn-BA" sz="2400" dirty="0" smtClean="0">
                <a:latin typeface="+mj-lt"/>
              </a:rPr>
              <a:t>; </a:t>
            </a:r>
            <a:r>
              <a:rPr lang="bs-Latn-BA" sz="2400" b="1" i="1" dirty="0" smtClean="0">
                <a:latin typeface="+mj-lt"/>
              </a:rPr>
              <a:t>vreća </a:t>
            </a:r>
            <a:r>
              <a:rPr lang="bs-Latn-BA" sz="2400" i="1" dirty="0" smtClean="0">
                <a:latin typeface="+mj-lt"/>
              </a:rPr>
              <a:t>puna nepoznate muke</a:t>
            </a:r>
            <a:r>
              <a:rPr lang="bs-Latn-BA" sz="2400" dirty="0" smtClean="0">
                <a:latin typeface="+mj-lt"/>
              </a:rPr>
              <a:t>; </a:t>
            </a:r>
            <a:r>
              <a:rPr lang="en-US" sz="2400" b="1" i="1" dirty="0" err="1" smtClean="0">
                <a:latin typeface="+mj-lt"/>
              </a:rPr>
              <a:t>odred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od</a:t>
            </a:r>
            <a:r>
              <a:rPr lang="en-US" sz="2400" i="1" dirty="0" smtClean="0">
                <a:latin typeface="+mj-lt"/>
              </a:rPr>
              <a:t> tri </a:t>
            </a:r>
            <a:r>
              <a:rPr lang="en-US" sz="2400" i="1" dirty="0" err="1" smtClean="0">
                <a:latin typeface="+mj-lt"/>
              </a:rPr>
              <a:t>stotine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vezirovih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Arnauta</a:t>
            </a:r>
            <a:r>
              <a:rPr lang="bs-Latn-BA" sz="2400" dirty="0" smtClean="0">
                <a:latin typeface="+mj-lt"/>
              </a:rPr>
              <a:t>; </a:t>
            </a:r>
            <a:r>
              <a:rPr lang="it-IT" sz="2400" i="1" dirty="0" smtClean="0">
                <a:latin typeface="+mj-lt"/>
              </a:rPr>
              <a:t>okrugla </a:t>
            </a:r>
            <a:r>
              <a:rPr lang="it-IT" sz="2400" b="1" i="1" dirty="0" smtClean="0">
                <a:latin typeface="+mj-lt"/>
              </a:rPr>
              <a:t>svota</a:t>
            </a:r>
            <a:r>
              <a:rPr lang="it-IT" sz="2400" i="1" dirty="0" smtClean="0">
                <a:latin typeface="+mj-lt"/>
              </a:rPr>
              <a:t> od tri hiljade gro</a:t>
            </a:r>
            <a:r>
              <a:rPr lang="bs-Latn-BA" sz="2400" i="1" dirty="0" smtClean="0">
                <a:latin typeface="+mj-lt"/>
              </a:rPr>
              <a:t>š</a:t>
            </a:r>
            <a:r>
              <a:rPr lang="it-IT" sz="2400" i="1" dirty="0" smtClean="0">
                <a:latin typeface="+mj-lt"/>
              </a:rPr>
              <a:t>a</a:t>
            </a:r>
            <a:r>
              <a:rPr lang="bs-Latn-BA" sz="2400" dirty="0" smtClean="0">
                <a:latin typeface="+mj-lt"/>
              </a:rPr>
              <a:t>; </a:t>
            </a:r>
            <a:r>
              <a:rPr lang="it-IT" sz="2400" i="1" dirty="0" smtClean="0">
                <a:latin typeface="+mj-lt"/>
              </a:rPr>
              <a:t>dva </a:t>
            </a:r>
            <a:r>
              <a:rPr lang="it-IT" sz="2400" b="1" i="1" dirty="0" smtClean="0">
                <a:latin typeface="+mj-lt"/>
              </a:rPr>
              <a:t>tuceta</a:t>
            </a:r>
            <a:r>
              <a:rPr lang="it-IT" sz="2400" i="1" dirty="0" smtClean="0">
                <a:latin typeface="+mj-lt"/>
              </a:rPr>
              <a:t> bednih stihova</a:t>
            </a:r>
            <a:endParaRPr lang="bs-Latn-BA" sz="2400" dirty="0" smtClean="0">
              <a:latin typeface="+mj-lt"/>
            </a:endParaRPr>
          </a:p>
          <a:p>
            <a:pPr marL="514350" indent="-514350">
              <a:buNone/>
            </a:pPr>
            <a:endParaRPr lang="bs-Latn-BA" sz="2400" dirty="0" smtClean="0">
              <a:latin typeface="+mj-lt"/>
            </a:endParaRPr>
          </a:p>
          <a:p>
            <a:pPr marL="514350" indent="-514350"/>
            <a:r>
              <a:rPr lang="bs-Latn-BA" sz="2400" dirty="0" err="1" smtClean="0">
                <a:latin typeface="+mj-lt"/>
              </a:rPr>
              <a:t>ohne</a:t>
            </a:r>
            <a:r>
              <a:rPr lang="bs-Latn-BA" sz="2400" dirty="0" smtClean="0">
                <a:latin typeface="+mj-lt"/>
              </a:rPr>
              <a:t> </a:t>
            </a:r>
            <a:r>
              <a:rPr lang="bs-Latn-BA" sz="2400" dirty="0" err="1" smtClean="0">
                <a:latin typeface="+mj-lt"/>
              </a:rPr>
              <a:t>irgendwelches</a:t>
            </a:r>
            <a:r>
              <a:rPr lang="bs-Latn-BA" sz="2400" dirty="0" smtClean="0">
                <a:latin typeface="+mj-lt"/>
              </a:rPr>
              <a:t> </a:t>
            </a:r>
            <a:r>
              <a:rPr lang="bs-Latn-BA" sz="2400" dirty="0" err="1" smtClean="0">
                <a:latin typeface="+mj-lt"/>
              </a:rPr>
              <a:t>einleitendes</a:t>
            </a:r>
            <a:r>
              <a:rPr lang="bs-Latn-BA" sz="2400" dirty="0" smtClean="0">
                <a:latin typeface="+mj-lt"/>
              </a:rPr>
              <a:t> Element, z. B. </a:t>
            </a:r>
          </a:p>
          <a:p>
            <a:pPr marL="514350" indent="-514350">
              <a:buNone/>
            </a:pPr>
            <a:r>
              <a:rPr lang="bs-Latn-BA" sz="2400" b="1" i="1" dirty="0" smtClean="0">
                <a:latin typeface="+mj-lt"/>
              </a:rPr>
              <a:t>	buljuk </a:t>
            </a:r>
            <a:r>
              <a:rPr lang="bs-Latn-BA" sz="2400" i="1" dirty="0" smtClean="0">
                <a:latin typeface="+mj-lt"/>
              </a:rPr>
              <a:t>konjice</a:t>
            </a:r>
            <a:r>
              <a:rPr lang="bs-Latn-BA" sz="2400" dirty="0" smtClean="0">
                <a:latin typeface="+mj-lt"/>
              </a:rPr>
              <a:t>; </a:t>
            </a:r>
            <a:r>
              <a:rPr lang="bs-Latn-BA" sz="2400" b="1" i="1" dirty="0" smtClean="0">
                <a:latin typeface="+mj-lt"/>
              </a:rPr>
              <a:t>snop </a:t>
            </a:r>
            <a:r>
              <a:rPr lang="bs-Latn-BA" sz="2400" i="1" dirty="0" err="1" smtClean="0">
                <a:latin typeface="+mj-lt"/>
              </a:rPr>
              <a:t>bajoneta</a:t>
            </a:r>
            <a:r>
              <a:rPr lang="bs-Latn-BA" sz="2400" dirty="0" smtClean="0">
                <a:latin typeface="+mj-lt"/>
              </a:rPr>
              <a:t>; </a:t>
            </a:r>
            <a:r>
              <a:rPr lang="de-DE" sz="2400" b="1" i="1" dirty="0" smtClean="0">
                <a:latin typeface="+mj-lt"/>
              </a:rPr>
              <a:t>džakovi</a:t>
            </a:r>
            <a:r>
              <a:rPr lang="de-DE" sz="2400" i="1" dirty="0" smtClean="0">
                <a:latin typeface="+mj-lt"/>
              </a:rPr>
              <a:t> žita</a:t>
            </a:r>
            <a:r>
              <a:rPr lang="bs-Latn-BA" sz="2400" dirty="0" smtClean="0">
                <a:latin typeface="+mj-lt"/>
              </a:rPr>
              <a:t>; </a:t>
            </a:r>
            <a:r>
              <a:rPr lang="it-IT" sz="2400" b="1" i="1" dirty="0" smtClean="0">
                <a:latin typeface="+mj-lt"/>
              </a:rPr>
              <a:t>stado</a:t>
            </a:r>
            <a:r>
              <a:rPr lang="it-IT" sz="2400" i="1" dirty="0" smtClean="0">
                <a:latin typeface="+mj-lt"/>
              </a:rPr>
              <a:t> ovaca</a:t>
            </a:r>
            <a:r>
              <a:rPr lang="bs-Latn-BA" sz="2400" dirty="0" smtClean="0">
                <a:latin typeface="+mj-lt"/>
              </a:rPr>
              <a:t>; </a:t>
            </a:r>
            <a:r>
              <a:rPr lang="de-DE" sz="2400" i="1" dirty="0" smtClean="0">
                <a:latin typeface="+mj-lt"/>
              </a:rPr>
              <a:t>b</a:t>
            </a:r>
            <a:r>
              <a:rPr lang="de-DE" sz="2400" b="1" i="1" dirty="0" smtClean="0">
                <a:latin typeface="+mj-lt"/>
              </a:rPr>
              <a:t>ale</a:t>
            </a:r>
            <a:r>
              <a:rPr lang="de-DE" sz="2400" i="1" dirty="0" smtClean="0">
                <a:latin typeface="+mj-lt"/>
              </a:rPr>
              <a:t> pamuka</a:t>
            </a:r>
            <a:r>
              <a:rPr lang="bs-Latn-BA" sz="2400" dirty="0" smtClean="0">
                <a:latin typeface="+mj-lt"/>
              </a:rPr>
              <a:t>; </a:t>
            </a:r>
            <a:r>
              <a:rPr lang="de-DE" sz="2400" b="1" i="1" dirty="0" smtClean="0">
                <a:latin typeface="+mj-lt"/>
              </a:rPr>
              <a:t>oka</a:t>
            </a:r>
            <a:r>
              <a:rPr lang="de-DE" sz="2400" i="1" dirty="0" smtClean="0">
                <a:latin typeface="+mj-lt"/>
              </a:rPr>
              <a:t> pamuka</a:t>
            </a:r>
            <a:r>
              <a:rPr lang="bs-Latn-BA" sz="2400" dirty="0" smtClean="0">
                <a:latin typeface="+mj-lt"/>
              </a:rPr>
              <a:t>; </a:t>
            </a:r>
            <a:r>
              <a:rPr lang="de-DE" sz="2400" b="1" i="1" dirty="0" smtClean="0">
                <a:latin typeface="+mj-lt"/>
              </a:rPr>
              <a:t>bala</a:t>
            </a:r>
            <a:r>
              <a:rPr lang="de-DE" sz="2400" i="1" dirty="0" smtClean="0">
                <a:latin typeface="+mj-lt"/>
              </a:rPr>
              <a:t> pamuka</a:t>
            </a:r>
            <a:r>
              <a:rPr lang="bs-Latn-BA" sz="2400" dirty="0" smtClean="0">
                <a:latin typeface="+mj-lt"/>
              </a:rPr>
              <a:t>; </a:t>
            </a:r>
            <a:r>
              <a:rPr lang="de-DE" sz="2400" b="1" i="1" dirty="0" smtClean="0">
                <a:latin typeface="+mj-lt"/>
              </a:rPr>
              <a:t>redovi</a:t>
            </a:r>
            <a:r>
              <a:rPr lang="de-DE" sz="2400" i="1" dirty="0" smtClean="0">
                <a:latin typeface="+mj-lt"/>
              </a:rPr>
              <a:t> vojske</a:t>
            </a:r>
            <a:r>
              <a:rPr lang="bs-Latn-BA" sz="2400" dirty="0" smtClean="0">
                <a:latin typeface="+mj-lt"/>
              </a:rPr>
              <a:t>; </a:t>
            </a:r>
            <a:r>
              <a:rPr lang="it-IT" sz="2400" b="1" i="1" dirty="0" smtClean="0">
                <a:latin typeface="+mj-lt"/>
              </a:rPr>
              <a:t>povorka</a:t>
            </a:r>
            <a:r>
              <a:rPr lang="it-IT" sz="2400" i="1" dirty="0" smtClean="0">
                <a:latin typeface="+mj-lt"/>
              </a:rPr>
              <a:t> doma</a:t>
            </a:r>
            <a:r>
              <a:rPr lang="bs-Latn-BA" sz="2400" i="1" dirty="0" smtClean="0">
                <a:latin typeface="+mj-lt"/>
              </a:rPr>
              <a:t>ć</a:t>
            </a:r>
            <a:r>
              <a:rPr lang="it-IT" sz="2400" i="1" dirty="0" smtClean="0">
                <a:latin typeface="+mj-lt"/>
              </a:rPr>
              <a:t>ih ili pripitomljenih </a:t>
            </a:r>
            <a:r>
              <a:rPr lang="bs-Latn-BA" sz="2400" i="1" dirty="0" smtClean="0">
                <a:latin typeface="+mj-lt"/>
              </a:rPr>
              <a:t>ž</a:t>
            </a:r>
            <a:r>
              <a:rPr lang="it-IT" sz="2400" i="1" dirty="0" smtClean="0">
                <a:latin typeface="+mj-lt"/>
              </a:rPr>
              <a:t>ivotinja</a:t>
            </a:r>
            <a:r>
              <a:rPr lang="bs-Latn-BA" sz="2400" dirty="0" smtClean="0">
                <a:latin typeface="+mj-lt"/>
              </a:rPr>
              <a:t>; </a:t>
            </a:r>
            <a:r>
              <a:rPr lang="de-DE" sz="2400" b="1" i="1" dirty="0" smtClean="0">
                <a:latin typeface="+mj-lt"/>
              </a:rPr>
              <a:t>odred</a:t>
            </a:r>
            <a:r>
              <a:rPr lang="de-DE" sz="2400" i="1" dirty="0" smtClean="0">
                <a:latin typeface="+mj-lt"/>
              </a:rPr>
              <a:t> konjice</a:t>
            </a:r>
            <a:r>
              <a:rPr lang="bs-Latn-BA" sz="2400" dirty="0" smtClean="0">
                <a:latin typeface="+mj-lt"/>
              </a:rPr>
              <a:t>; </a:t>
            </a:r>
            <a:r>
              <a:rPr lang="it-IT" sz="2400" b="1" i="1" dirty="0" smtClean="0">
                <a:latin typeface="+mj-lt"/>
              </a:rPr>
              <a:t>snopovi</a:t>
            </a:r>
            <a:r>
              <a:rPr lang="it-IT" sz="2400" i="1" dirty="0" smtClean="0">
                <a:latin typeface="+mj-lt"/>
              </a:rPr>
              <a:t> ra</a:t>
            </a:r>
            <a:r>
              <a:rPr lang="bs-Latn-BA" sz="2400" i="1" dirty="0" smtClean="0">
                <a:latin typeface="+mj-lt"/>
              </a:rPr>
              <a:t>č</a:t>
            </a:r>
            <a:r>
              <a:rPr lang="it-IT" sz="2400" i="1" dirty="0" smtClean="0">
                <a:latin typeface="+mj-lt"/>
              </a:rPr>
              <a:t>una i li</a:t>
            </a:r>
            <a:r>
              <a:rPr lang="bs-Latn-BA" sz="2400" i="1" dirty="0" smtClean="0">
                <a:latin typeface="+mj-lt"/>
              </a:rPr>
              <a:t>č</a:t>
            </a:r>
            <a:r>
              <a:rPr lang="it-IT" sz="2400" i="1" dirty="0" smtClean="0">
                <a:latin typeface="+mj-lt"/>
              </a:rPr>
              <a:t>nih pisama</a:t>
            </a:r>
            <a:r>
              <a:rPr lang="de-DE" sz="2000" i="1" dirty="0" smtClean="0">
                <a:latin typeface="+mj-lt"/>
              </a:rPr>
              <a:t>   </a:t>
            </a:r>
            <a:r>
              <a:rPr lang="it-IT" sz="2000" i="1" dirty="0" smtClean="0">
                <a:latin typeface="+mj-lt"/>
              </a:rPr>
              <a:t> </a:t>
            </a:r>
            <a:r>
              <a:rPr lang="de-DE" sz="2000" i="1" dirty="0" smtClean="0">
                <a:latin typeface="+mj-lt"/>
              </a:rPr>
              <a:t> </a:t>
            </a:r>
            <a:r>
              <a:rPr lang="it-IT" sz="2000" i="1" dirty="0" smtClean="0">
                <a:latin typeface="+mj-lt"/>
              </a:rPr>
              <a:t> </a:t>
            </a:r>
            <a:r>
              <a:rPr lang="de-DE" sz="2000" i="1" dirty="0" smtClean="0">
                <a:latin typeface="+mj-lt"/>
              </a:rPr>
              <a:t> </a:t>
            </a:r>
            <a:r>
              <a:rPr lang="bs-Latn-BA" sz="2000" i="1" dirty="0" smtClean="0">
                <a:latin typeface="+mj-lt"/>
              </a:rPr>
              <a:t>      </a:t>
            </a:r>
            <a:r>
              <a:rPr lang="en-US" sz="2000" i="1" dirty="0" smtClean="0">
                <a:latin typeface="+mj-lt"/>
              </a:rPr>
              <a:t> 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Quantifikatoren, die sich auf </a:t>
            </a:r>
            <a:r>
              <a:rPr lang="bs-Latn-BA" sz="3200" dirty="0" err="1" smtClean="0"/>
              <a:t>eine</a:t>
            </a:r>
            <a:r>
              <a:rPr lang="bs-Latn-BA" sz="3200" dirty="0" smtClean="0"/>
              <a:t> un</a:t>
            </a:r>
            <a:r>
              <a:rPr lang="de-DE" sz="3200" dirty="0" smtClean="0"/>
              <a:t>zählbare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Menge</a:t>
            </a:r>
            <a:r>
              <a:rPr lang="de-DE" sz="3200" dirty="0" smtClean="0"/>
              <a:t> beziehen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2800" b="1" i="1" dirty="0" smtClean="0">
                <a:latin typeface="+mj-lt"/>
              </a:rPr>
              <a:t>talas </a:t>
            </a:r>
            <a:r>
              <a:rPr lang="bs-Latn-BA" sz="2800" i="1" dirty="0" smtClean="0">
                <a:latin typeface="+mj-lt"/>
              </a:rPr>
              <a:t>ogorčenja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gomila </a:t>
            </a:r>
            <a:r>
              <a:rPr lang="bs-Latn-BA" sz="2800" i="1" dirty="0" smtClean="0">
                <a:latin typeface="+mj-lt"/>
              </a:rPr>
              <a:t>uličnih rundova; </a:t>
            </a:r>
            <a:r>
              <a:rPr lang="bs-Latn-BA" sz="2800" b="1" i="1" dirty="0" smtClean="0">
                <a:latin typeface="+mj-lt"/>
              </a:rPr>
              <a:t>gomila </a:t>
            </a:r>
            <a:r>
              <a:rPr lang="bs-Latn-BA" sz="2800" i="1" dirty="0" smtClean="0">
                <a:latin typeface="+mj-lt"/>
              </a:rPr>
              <a:t>od sitnog sveta</a:t>
            </a:r>
            <a:r>
              <a:rPr lang="bs-Latn-BA" sz="2800" dirty="0" smtClean="0">
                <a:latin typeface="+mj-lt"/>
              </a:rPr>
              <a:t>; </a:t>
            </a:r>
            <a:r>
              <a:rPr lang="en-US" sz="2800" b="1" i="1" dirty="0" err="1" smtClean="0">
                <a:latin typeface="+mj-lt"/>
              </a:rPr>
              <a:t>kiša</a:t>
            </a:r>
            <a:r>
              <a:rPr lang="en-US" sz="2800" i="1" dirty="0" smtClean="0">
                <a:latin typeface="+mj-lt"/>
              </a:rPr>
              <a:t> </a:t>
            </a:r>
            <a:r>
              <a:rPr lang="en-US" sz="2800" i="1" dirty="0" err="1" smtClean="0">
                <a:latin typeface="+mj-lt"/>
              </a:rPr>
              <a:t>teških</a:t>
            </a:r>
            <a:r>
              <a:rPr lang="en-US" sz="2800" i="1" dirty="0" smtClean="0">
                <a:latin typeface="+mj-lt"/>
              </a:rPr>
              <a:t> </a:t>
            </a:r>
            <a:r>
              <a:rPr lang="en-US" sz="2800" i="1" dirty="0" err="1" smtClean="0">
                <a:latin typeface="+mj-lt"/>
              </a:rPr>
              <a:t>riječi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masa</a:t>
            </a:r>
            <a:r>
              <a:rPr lang="bs-Latn-BA" sz="2800" i="1" dirty="0" smtClean="0">
                <a:latin typeface="+mj-lt"/>
              </a:rPr>
              <a:t> ubogog ljudskog mesa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šuma </a:t>
            </a:r>
            <a:r>
              <a:rPr lang="bs-Latn-BA" sz="2800" i="1" dirty="0" smtClean="0">
                <a:latin typeface="+mj-lt"/>
              </a:rPr>
              <a:t>od vlasi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gomila </a:t>
            </a:r>
            <a:r>
              <a:rPr lang="bs-Latn-BA" sz="2800" i="1" dirty="0" smtClean="0">
                <a:latin typeface="+mj-lt"/>
              </a:rPr>
              <a:t>seljaka i </a:t>
            </a:r>
            <a:r>
              <a:rPr lang="bs-Latn-BA" sz="2800" i="1" dirty="0" err="1" smtClean="0">
                <a:latin typeface="+mj-lt"/>
              </a:rPr>
              <a:t>seljanki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kamara </a:t>
            </a:r>
            <a:r>
              <a:rPr lang="bs-Latn-BA" sz="2800" i="1" dirty="0" smtClean="0">
                <a:latin typeface="+mj-lt"/>
              </a:rPr>
              <a:t>drva</a:t>
            </a:r>
            <a:r>
              <a:rPr lang="bs-Latn-BA" sz="2800" dirty="0" smtClean="0">
                <a:latin typeface="+mj-lt"/>
              </a:rPr>
              <a:t>; </a:t>
            </a:r>
            <a:r>
              <a:rPr lang="en-US" sz="2800" b="1" i="1" dirty="0" smtClean="0">
                <a:latin typeface="+mj-lt"/>
              </a:rPr>
              <a:t>d</a:t>
            </a:r>
            <a:r>
              <a:rPr lang="bs-Latn-BA" sz="2800" b="1" i="1" dirty="0" err="1" smtClean="0">
                <a:latin typeface="+mj-lt"/>
              </a:rPr>
              <a:t>ažd</a:t>
            </a:r>
            <a:r>
              <a:rPr lang="bs-Latn-BA" sz="2800" b="1" i="1" dirty="0" smtClean="0">
                <a:latin typeface="+mj-lt"/>
              </a:rPr>
              <a:t> </a:t>
            </a:r>
            <a:r>
              <a:rPr lang="bs-Latn-BA" sz="2800" i="1" dirty="0" smtClean="0">
                <a:latin typeface="+mj-lt"/>
              </a:rPr>
              <a:t>od reči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mlaz </a:t>
            </a:r>
            <a:r>
              <a:rPr lang="bs-Latn-BA" sz="2800" i="1" dirty="0" smtClean="0">
                <a:latin typeface="+mj-lt"/>
              </a:rPr>
              <a:t>vode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gomila</a:t>
            </a:r>
            <a:r>
              <a:rPr lang="bs-Latn-BA" sz="2800" i="1" dirty="0" smtClean="0">
                <a:latin typeface="+mj-lt"/>
              </a:rPr>
              <a:t> nekih golaća Turaka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gomila</a:t>
            </a:r>
            <a:r>
              <a:rPr lang="bs-Latn-BA" sz="2800" i="1" dirty="0" smtClean="0">
                <a:latin typeface="+mj-lt"/>
              </a:rPr>
              <a:t> najgorih i </a:t>
            </a:r>
            <a:r>
              <a:rPr lang="bs-Latn-BA" sz="2800" i="1" dirty="0" err="1" smtClean="0">
                <a:latin typeface="+mj-lt"/>
              </a:rPr>
              <a:t>najgrlatijih</a:t>
            </a:r>
            <a:r>
              <a:rPr lang="bs-Latn-BA" sz="2800" i="1" dirty="0" smtClean="0">
                <a:latin typeface="+mj-lt"/>
              </a:rPr>
              <a:t> bukača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b="1" i="1" dirty="0" smtClean="0">
                <a:latin typeface="+mj-lt"/>
              </a:rPr>
              <a:t>niz</a:t>
            </a:r>
            <a:r>
              <a:rPr lang="de-DE" sz="2800" i="1" dirty="0" smtClean="0">
                <a:latin typeface="+mj-lt"/>
              </a:rPr>
              <a:t> stihova</a:t>
            </a:r>
            <a:r>
              <a:rPr lang="bs-Latn-BA" sz="2800" i="1" dirty="0" smtClean="0">
                <a:latin typeface="+mj-lt"/>
              </a:rPr>
              <a:t>; </a:t>
            </a:r>
            <a:r>
              <a:rPr lang="it-IT" sz="2800" b="1" i="1" dirty="0" smtClean="0">
                <a:latin typeface="+mj-lt"/>
              </a:rPr>
              <a:t>gomile</a:t>
            </a:r>
            <a:r>
              <a:rPr lang="it-IT" sz="2800" i="1" dirty="0" smtClean="0">
                <a:latin typeface="+mj-lt"/>
              </a:rPr>
              <a:t> (ljudi)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i="1" dirty="0" smtClean="0">
                <a:latin typeface="+mj-lt"/>
              </a:rPr>
              <a:t>z</a:t>
            </a:r>
            <a:r>
              <a:rPr lang="de-DE" sz="2800" b="1" i="1" dirty="0" smtClean="0">
                <a:latin typeface="+mj-lt"/>
              </a:rPr>
              <a:t>birka</a:t>
            </a:r>
            <a:r>
              <a:rPr lang="de-DE" sz="2800" i="1" dirty="0" smtClean="0">
                <a:latin typeface="+mj-lt"/>
              </a:rPr>
              <a:t> podataka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b="1" i="1" dirty="0" smtClean="0">
                <a:latin typeface="+mj-lt"/>
              </a:rPr>
              <a:t>sante</a:t>
            </a:r>
            <a:r>
              <a:rPr lang="de-DE" sz="2800" i="1" dirty="0" smtClean="0">
                <a:latin typeface="+mj-lt"/>
              </a:rPr>
              <a:t> leda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b="1" dirty="0" smtClean="0">
                <a:latin typeface="+mj-lt"/>
              </a:rPr>
              <a:t>snop</a:t>
            </a:r>
            <a:r>
              <a:rPr lang="de-DE" sz="2800" dirty="0" smtClean="0">
                <a:latin typeface="+mj-lt"/>
              </a:rPr>
              <a:t> svetlost</a:t>
            </a:r>
            <a:r>
              <a:rPr lang="bs-Latn-BA" sz="2800" dirty="0" smtClean="0">
                <a:latin typeface="+mj-lt"/>
              </a:rPr>
              <a:t>i; </a:t>
            </a:r>
            <a:r>
              <a:rPr lang="it-IT" sz="2800" b="1" i="1" dirty="0" smtClean="0">
                <a:latin typeface="+mj-lt"/>
              </a:rPr>
              <a:t>gomila</a:t>
            </a:r>
            <a:r>
              <a:rPr lang="it-IT" sz="2800" i="1" dirty="0" smtClean="0">
                <a:latin typeface="+mj-lt"/>
              </a:rPr>
              <a:t> ljubopitljiva sveta</a:t>
            </a:r>
            <a:r>
              <a:rPr lang="bs-Latn-BA" sz="2800" dirty="0" smtClean="0">
                <a:latin typeface="+mj-lt"/>
              </a:rPr>
              <a:t>; </a:t>
            </a:r>
            <a:r>
              <a:rPr lang="it-IT" sz="2800" b="1" i="1" dirty="0" smtClean="0">
                <a:latin typeface="+mj-lt"/>
              </a:rPr>
              <a:t>gomila</a:t>
            </a:r>
            <a:r>
              <a:rPr lang="it-IT" sz="2800" i="1" dirty="0" smtClean="0">
                <a:latin typeface="+mj-lt"/>
              </a:rPr>
              <a:t> ozeble dece i prosjaka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b="1" i="1" dirty="0" smtClean="0">
                <a:latin typeface="+mj-lt"/>
              </a:rPr>
              <a:t>niz</a:t>
            </a:r>
            <a:r>
              <a:rPr lang="de-DE" sz="2800" i="1" dirty="0" smtClean="0">
                <a:latin typeface="+mj-lt"/>
              </a:rPr>
              <a:t> nesre</a:t>
            </a:r>
            <a:r>
              <a:rPr lang="bs-Latn-BA" sz="2800" i="1" dirty="0" smtClean="0">
                <a:latin typeface="+mj-lt"/>
              </a:rPr>
              <a:t>ć</a:t>
            </a:r>
            <a:r>
              <a:rPr lang="de-DE" sz="2800" i="1" dirty="0" smtClean="0">
                <a:latin typeface="+mj-lt"/>
              </a:rPr>
              <a:t>a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b="1" i="1" dirty="0" smtClean="0">
                <a:latin typeface="+mj-lt"/>
              </a:rPr>
              <a:t>gomila</a:t>
            </a:r>
            <a:r>
              <a:rPr lang="de-DE" sz="2800" i="1" dirty="0" smtClean="0">
                <a:latin typeface="+mj-lt"/>
              </a:rPr>
              <a:t> </a:t>
            </a:r>
            <a:r>
              <a:rPr lang="bs-Latn-BA" sz="2800" i="1" dirty="0" smtClean="0">
                <a:latin typeface="+mj-lt"/>
              </a:rPr>
              <a:t>š</a:t>
            </a:r>
            <a:r>
              <a:rPr lang="de-DE" sz="2800" i="1" dirty="0" smtClean="0">
                <a:latin typeface="+mj-lt"/>
              </a:rPr>
              <a:t>ti</a:t>
            </a:r>
            <a:r>
              <a:rPr lang="bs-Latn-BA" sz="2800" i="1" dirty="0" smtClean="0">
                <a:latin typeface="+mj-lt"/>
              </a:rPr>
              <a:t>ć</a:t>
            </a:r>
            <a:r>
              <a:rPr lang="de-DE" sz="2800" i="1" dirty="0" smtClean="0">
                <a:latin typeface="+mj-lt"/>
              </a:rPr>
              <a:t>enika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b="1" i="1" dirty="0" smtClean="0">
                <a:latin typeface="+mj-lt"/>
              </a:rPr>
              <a:t>gomile</a:t>
            </a:r>
            <a:r>
              <a:rPr lang="de-DE" sz="2800" i="1" dirty="0" smtClean="0">
                <a:latin typeface="+mj-lt"/>
              </a:rPr>
              <a:t> konjanika</a:t>
            </a:r>
            <a:r>
              <a:rPr lang="bs-Latn-BA" sz="2800" dirty="0" smtClean="0">
                <a:latin typeface="+mj-lt"/>
              </a:rPr>
              <a:t>; </a:t>
            </a:r>
            <a:r>
              <a:rPr lang="de-DE" sz="2800" b="1" i="1" dirty="0" smtClean="0">
                <a:latin typeface="+mj-lt"/>
              </a:rPr>
              <a:t>gomile</a:t>
            </a:r>
            <a:r>
              <a:rPr lang="de-DE" sz="2800" i="1" dirty="0" smtClean="0">
                <a:latin typeface="+mj-lt"/>
              </a:rPr>
              <a:t> koža</a:t>
            </a:r>
            <a:r>
              <a:rPr lang="bs-Latn-BA" sz="2800" dirty="0" smtClean="0">
                <a:latin typeface="+mj-lt"/>
              </a:rPr>
              <a:t>; </a:t>
            </a:r>
            <a:r>
              <a:rPr lang="bs-Latn-BA" sz="2800" b="1" i="1" dirty="0" smtClean="0">
                <a:latin typeface="+mj-lt"/>
              </a:rPr>
              <a:t>š</a:t>
            </a:r>
            <a:r>
              <a:rPr lang="it-IT" sz="2800" b="1" i="1" dirty="0" smtClean="0">
                <a:latin typeface="+mj-lt"/>
              </a:rPr>
              <a:t>aka</a:t>
            </a:r>
            <a:r>
              <a:rPr lang="it-IT" sz="2800" i="1" dirty="0" smtClean="0">
                <a:latin typeface="+mj-lt"/>
              </a:rPr>
              <a:t> travni</a:t>
            </a:r>
            <a:r>
              <a:rPr lang="bs-Latn-BA" sz="2800" i="1" dirty="0" smtClean="0">
                <a:latin typeface="+mj-lt"/>
              </a:rPr>
              <a:t>č</a:t>
            </a:r>
            <a:r>
              <a:rPr lang="it-IT" sz="2800" i="1" dirty="0" smtClean="0">
                <a:latin typeface="+mj-lt"/>
              </a:rPr>
              <a:t>kih Jevreja sefarda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s-Latn-BA" sz="3200" dirty="0" err="1" smtClean="0"/>
              <a:t>Welchen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onomasiologischen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Bereichen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geh</a:t>
            </a:r>
            <a:r>
              <a:rPr lang="de-DE" sz="3200" dirty="0" smtClean="0"/>
              <a:t>ören die Quantifikatoren aus dem Korpus?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>
                <a:latin typeface="+mj-lt"/>
              </a:rPr>
              <a:t>Mengenbezeichnung (</a:t>
            </a:r>
            <a:r>
              <a:rPr lang="de-DE" i="1" dirty="0" smtClean="0">
                <a:latin typeface="+mj-lt"/>
              </a:rPr>
              <a:t>broj, </a:t>
            </a:r>
            <a:r>
              <a:rPr lang="bs-Latn-BA" i="1" dirty="0" smtClean="0">
                <a:latin typeface="+mj-lt"/>
              </a:rPr>
              <a:t>masa, niz, zbirka, red, povorka</a:t>
            </a:r>
            <a:r>
              <a:rPr lang="bs-Latn-BA" dirty="0" smtClean="0">
                <a:latin typeface="+mj-lt"/>
              </a:rPr>
              <a:t>)</a:t>
            </a:r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Naturerscheinung (</a:t>
            </a:r>
            <a:r>
              <a:rPr lang="de-DE" i="1" dirty="0" smtClean="0">
                <a:latin typeface="+mj-lt"/>
              </a:rPr>
              <a:t>talas, ki</a:t>
            </a:r>
            <a:r>
              <a:rPr lang="bs-Latn-BA" i="1" dirty="0" smtClean="0">
                <a:latin typeface="+mj-lt"/>
              </a:rPr>
              <a:t>ša, šuma, dažd, mlaz, santa</a:t>
            </a:r>
            <a:r>
              <a:rPr lang="bs-Latn-BA" dirty="0" smtClean="0">
                <a:latin typeface="+mj-lt"/>
              </a:rPr>
              <a:t>)</a:t>
            </a:r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Maßeinheit</a:t>
            </a:r>
            <a:r>
              <a:rPr lang="bs-Latn-BA" dirty="0" smtClean="0">
                <a:latin typeface="+mj-lt"/>
              </a:rPr>
              <a:t> </a:t>
            </a:r>
            <a:r>
              <a:rPr lang="de-DE" dirty="0" smtClean="0">
                <a:latin typeface="+mj-lt"/>
              </a:rPr>
              <a:t>/</a:t>
            </a:r>
            <a:r>
              <a:rPr lang="bs-Latn-BA" dirty="0" smtClean="0">
                <a:latin typeface="+mj-lt"/>
              </a:rPr>
              <a:t>-</a:t>
            </a:r>
            <a:r>
              <a:rPr lang="de-DE" dirty="0" smtClean="0">
                <a:latin typeface="+mj-lt"/>
              </a:rPr>
              <a:t>angabe (</a:t>
            </a:r>
            <a:r>
              <a:rPr lang="de-DE" i="1" dirty="0" smtClean="0">
                <a:latin typeface="+mj-lt"/>
              </a:rPr>
              <a:t>oka, tuce</a:t>
            </a:r>
            <a:r>
              <a:rPr lang="bs-Latn-BA" i="1" dirty="0" smtClean="0">
                <a:latin typeface="+mj-lt"/>
              </a:rPr>
              <a:t>, bala, svota</a:t>
            </a:r>
            <a:r>
              <a:rPr lang="bs-Latn-BA" dirty="0" smtClean="0">
                <a:latin typeface="+mj-lt"/>
              </a:rPr>
              <a:t>)</a:t>
            </a:r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Unbestimmte Menge von festen Stoffen (</a:t>
            </a:r>
            <a:r>
              <a:rPr lang="de-DE" i="1" dirty="0" smtClean="0">
                <a:latin typeface="+mj-lt"/>
              </a:rPr>
              <a:t>gomila, </a:t>
            </a:r>
            <a:r>
              <a:rPr lang="bs-Latn-BA" i="1" dirty="0" smtClean="0">
                <a:latin typeface="+mj-lt"/>
              </a:rPr>
              <a:t>snop, kamara</a:t>
            </a:r>
            <a:r>
              <a:rPr lang="bs-Latn-BA" dirty="0" smtClean="0">
                <a:latin typeface="+mj-lt"/>
              </a:rPr>
              <a:t>)</a:t>
            </a:r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Mensch (</a:t>
            </a:r>
            <a:r>
              <a:rPr lang="de-DE" i="1" dirty="0" smtClean="0">
                <a:latin typeface="+mj-lt"/>
              </a:rPr>
              <a:t>buljuk, </a:t>
            </a:r>
            <a:r>
              <a:rPr lang="bs-Latn-BA" i="1" dirty="0" smtClean="0">
                <a:latin typeface="+mj-lt"/>
              </a:rPr>
              <a:t>odred</a:t>
            </a:r>
            <a:r>
              <a:rPr lang="bs-Latn-BA" dirty="0" smtClean="0">
                <a:latin typeface="+mj-lt"/>
              </a:rPr>
              <a:t>)</a:t>
            </a:r>
          </a:p>
          <a:p>
            <a:r>
              <a:rPr lang="bs-Latn-BA" dirty="0" err="1" smtClean="0">
                <a:latin typeface="+mj-lt"/>
              </a:rPr>
              <a:t>Menschlicher</a:t>
            </a:r>
            <a:r>
              <a:rPr lang="bs-Latn-BA" dirty="0" smtClean="0">
                <a:latin typeface="+mj-lt"/>
              </a:rPr>
              <a:t> K</a:t>
            </a:r>
            <a:r>
              <a:rPr lang="de-DE" dirty="0" smtClean="0">
                <a:latin typeface="+mj-lt"/>
              </a:rPr>
              <a:t>örper (</a:t>
            </a:r>
            <a:r>
              <a:rPr lang="bs-Latn-BA" i="1" dirty="0" smtClean="0">
                <a:latin typeface="+mj-lt"/>
              </a:rPr>
              <a:t>šaka</a:t>
            </a:r>
            <a:r>
              <a:rPr lang="bs-Latn-BA" dirty="0" smtClean="0">
                <a:latin typeface="+mj-lt"/>
              </a:rPr>
              <a:t>)</a:t>
            </a:r>
          </a:p>
          <a:p>
            <a:r>
              <a:rPr lang="bs-Latn-BA" dirty="0" err="1" smtClean="0">
                <a:latin typeface="+mj-lt"/>
              </a:rPr>
              <a:t>Gegenstand</a:t>
            </a:r>
            <a:r>
              <a:rPr lang="bs-Latn-BA" dirty="0" smtClean="0">
                <a:latin typeface="+mj-lt"/>
              </a:rPr>
              <a:t> (</a:t>
            </a:r>
            <a:r>
              <a:rPr lang="bs-Latn-BA" i="1" dirty="0" smtClean="0">
                <a:latin typeface="+mj-lt"/>
              </a:rPr>
              <a:t>vreća, džak</a:t>
            </a:r>
            <a:r>
              <a:rPr lang="bs-Latn-BA" dirty="0" smtClean="0">
                <a:latin typeface="+mj-lt"/>
              </a:rPr>
              <a:t>)</a:t>
            </a:r>
          </a:p>
          <a:p>
            <a:r>
              <a:rPr lang="bs-Latn-BA" dirty="0" err="1" smtClean="0">
                <a:latin typeface="+mj-lt"/>
              </a:rPr>
              <a:t>Tier</a:t>
            </a:r>
            <a:r>
              <a:rPr lang="bs-Latn-BA" dirty="0" smtClean="0">
                <a:latin typeface="+mj-lt"/>
              </a:rPr>
              <a:t> (</a:t>
            </a:r>
            <a:r>
              <a:rPr lang="bs-Latn-BA" i="1" dirty="0" smtClean="0">
                <a:latin typeface="+mj-lt"/>
              </a:rPr>
              <a:t>stado</a:t>
            </a:r>
            <a:r>
              <a:rPr lang="bs-Latn-BA" dirty="0" smtClean="0">
                <a:latin typeface="+mj-lt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I</a:t>
            </a:r>
            <a:r>
              <a:rPr lang="de-DE" sz="2900" dirty="0" smtClean="0"/>
              <a:t>. </a:t>
            </a:r>
            <a:r>
              <a:rPr lang="bs-Latn-BA" sz="2900" dirty="0" err="1" smtClean="0"/>
              <a:t>Welchen</a:t>
            </a:r>
            <a:r>
              <a:rPr lang="bs-Latn-BA" sz="2900" dirty="0" smtClean="0"/>
              <a:t> </a:t>
            </a:r>
            <a:r>
              <a:rPr lang="bs-Latn-BA" sz="2900" dirty="0" err="1" smtClean="0"/>
              <a:t>onomasiologischen</a:t>
            </a:r>
            <a:r>
              <a:rPr lang="bs-Latn-BA" sz="2900" dirty="0" smtClean="0"/>
              <a:t> </a:t>
            </a:r>
            <a:r>
              <a:rPr lang="bs-Latn-BA" sz="2900" dirty="0" err="1" smtClean="0"/>
              <a:t>Bereichen</a:t>
            </a:r>
            <a:r>
              <a:rPr lang="bs-Latn-BA" sz="2900" dirty="0" smtClean="0"/>
              <a:t> </a:t>
            </a:r>
            <a:r>
              <a:rPr lang="bs-Latn-BA" sz="2900" dirty="0" err="1" smtClean="0"/>
              <a:t>geh</a:t>
            </a:r>
            <a:r>
              <a:rPr lang="de-DE" sz="2900" dirty="0" smtClean="0"/>
              <a:t>ören die spezifizierten Substantive aus dem Korpus</a:t>
            </a:r>
            <a:endParaRPr lang="en-US" sz="29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de-DE" sz="1600" dirty="0" smtClean="0"/>
          </a:p>
          <a:p>
            <a:pPr>
              <a:buNone/>
            </a:pPr>
            <a:endParaRPr lang="de-DE" sz="1600" dirty="0" smtClean="0">
              <a:latin typeface="+mj-lt"/>
            </a:endParaRPr>
          </a:p>
          <a:p>
            <a:r>
              <a:rPr lang="bs-Latn-BA" sz="2900" dirty="0" err="1" smtClean="0">
                <a:latin typeface="+mj-lt"/>
              </a:rPr>
              <a:t>Mensch</a:t>
            </a:r>
            <a:r>
              <a:rPr lang="bs-Latn-BA" sz="2900" dirty="0" smtClean="0">
                <a:latin typeface="+mj-lt"/>
              </a:rPr>
              <a:t> (</a:t>
            </a:r>
            <a:r>
              <a:rPr lang="bs-Latn-BA" sz="2900" i="1" dirty="0" smtClean="0">
                <a:latin typeface="+mj-lt"/>
              </a:rPr>
              <a:t>svet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seljaci i seljanke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Turci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bukači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ljudi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deca i prosjaci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Arnauti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štićenici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Jevreji</a:t>
            </a:r>
            <a:r>
              <a:rPr lang="bs-Latn-BA" sz="2900" dirty="0" smtClean="0">
                <a:latin typeface="+mj-lt"/>
              </a:rPr>
              <a:t>)</a:t>
            </a:r>
            <a:r>
              <a:rPr lang="de-DE" sz="2900" dirty="0" smtClean="0">
                <a:latin typeface="+mj-lt"/>
              </a:rPr>
              <a:t> 26%</a:t>
            </a:r>
          </a:p>
          <a:p>
            <a:r>
              <a:rPr lang="bs-Latn-BA" sz="2900" dirty="0" smtClean="0">
                <a:latin typeface="+mj-lt"/>
              </a:rPr>
              <a:t>Milit</a:t>
            </a:r>
            <a:r>
              <a:rPr lang="de-DE" sz="2900" dirty="0" smtClean="0">
                <a:latin typeface="+mj-lt"/>
              </a:rPr>
              <a:t>är (</a:t>
            </a:r>
            <a:r>
              <a:rPr lang="de-DE" sz="2900" i="1" dirty="0" smtClean="0">
                <a:latin typeface="+mj-lt"/>
              </a:rPr>
              <a:t>oficiri i vojnici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err="1" smtClean="0">
                <a:latin typeface="+mj-lt"/>
              </a:rPr>
              <a:t>konjica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err="1" smtClean="0">
                <a:latin typeface="+mj-lt"/>
              </a:rPr>
              <a:t>pešak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vojska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konjanici</a:t>
            </a:r>
            <a:r>
              <a:rPr lang="bs-Latn-BA" sz="2900" dirty="0" smtClean="0">
                <a:latin typeface="+mj-lt"/>
              </a:rPr>
              <a:t>)</a:t>
            </a:r>
            <a:r>
              <a:rPr lang="de-DE" sz="2900" dirty="0" smtClean="0">
                <a:latin typeface="+mj-lt"/>
              </a:rPr>
              <a:t> 14%</a:t>
            </a:r>
          </a:p>
          <a:p>
            <a:r>
              <a:rPr lang="bs-Latn-BA" sz="2900" dirty="0" err="1" smtClean="0">
                <a:latin typeface="+mj-lt"/>
              </a:rPr>
              <a:t>Menschlicher</a:t>
            </a:r>
            <a:r>
              <a:rPr lang="bs-Latn-BA" sz="2900" dirty="0" smtClean="0">
                <a:latin typeface="+mj-lt"/>
              </a:rPr>
              <a:t> K</a:t>
            </a:r>
            <a:r>
              <a:rPr lang="de-DE" sz="2900" dirty="0" smtClean="0">
                <a:latin typeface="+mj-lt"/>
              </a:rPr>
              <a:t>örperteil</a:t>
            </a:r>
            <a:r>
              <a:rPr lang="bs-Latn-BA" sz="2900" dirty="0" smtClean="0">
                <a:latin typeface="+mj-lt"/>
              </a:rPr>
              <a:t> (</a:t>
            </a:r>
            <a:r>
              <a:rPr lang="bs-Latn-BA" sz="2900" i="1" dirty="0" smtClean="0">
                <a:latin typeface="+mj-lt"/>
              </a:rPr>
              <a:t>vlas</a:t>
            </a:r>
            <a:r>
              <a:rPr lang="bs-Latn-BA" sz="2900" dirty="0" smtClean="0">
                <a:latin typeface="+mj-lt"/>
              </a:rPr>
              <a:t>)</a:t>
            </a:r>
            <a:r>
              <a:rPr lang="de-DE" sz="2900" dirty="0" smtClean="0">
                <a:latin typeface="+mj-lt"/>
              </a:rPr>
              <a:t> 2%</a:t>
            </a:r>
            <a:endParaRPr lang="bs-Latn-BA" sz="2900" dirty="0" smtClean="0">
              <a:latin typeface="+mj-lt"/>
            </a:endParaRPr>
          </a:p>
          <a:p>
            <a:r>
              <a:rPr lang="de-DE" sz="2900" dirty="0" smtClean="0">
                <a:latin typeface="+mj-lt"/>
              </a:rPr>
              <a:t>Emotionen (</a:t>
            </a:r>
            <a:r>
              <a:rPr lang="de-DE" sz="2900" i="1" dirty="0" smtClean="0">
                <a:latin typeface="+mj-lt"/>
              </a:rPr>
              <a:t>ogor</a:t>
            </a:r>
            <a:r>
              <a:rPr lang="bs-Latn-BA" sz="2900" i="1" dirty="0" err="1" smtClean="0">
                <a:latin typeface="+mj-lt"/>
              </a:rPr>
              <a:t>čenje</a:t>
            </a:r>
            <a:r>
              <a:rPr lang="bs-Latn-BA" sz="2900" dirty="0" smtClean="0">
                <a:latin typeface="+mj-lt"/>
              </a:rPr>
              <a:t>)</a:t>
            </a:r>
            <a:r>
              <a:rPr lang="de-DE" sz="2900" dirty="0" smtClean="0">
                <a:latin typeface="+mj-lt"/>
              </a:rPr>
              <a:t> 2%</a:t>
            </a:r>
          </a:p>
          <a:p>
            <a:r>
              <a:rPr lang="bs-Latn-BA" sz="2900" dirty="0" err="1" smtClean="0">
                <a:latin typeface="+mj-lt"/>
              </a:rPr>
              <a:t>Sprache</a:t>
            </a:r>
            <a:r>
              <a:rPr lang="bs-Latn-BA" sz="2900" dirty="0" smtClean="0">
                <a:latin typeface="+mj-lt"/>
              </a:rPr>
              <a:t> (</a:t>
            </a:r>
            <a:r>
              <a:rPr lang="bs-Latn-BA" sz="2900" i="1" dirty="0" smtClean="0">
                <a:latin typeface="+mj-lt"/>
              </a:rPr>
              <a:t>reči</a:t>
            </a:r>
            <a:r>
              <a:rPr lang="bs-Latn-BA" sz="2900" dirty="0" smtClean="0">
                <a:latin typeface="+mj-lt"/>
              </a:rPr>
              <a:t>, </a:t>
            </a:r>
            <a:r>
              <a:rPr lang="bs-Latn-BA" sz="2900" i="1" dirty="0" smtClean="0">
                <a:latin typeface="+mj-lt"/>
              </a:rPr>
              <a:t>stihovi</a:t>
            </a:r>
            <a:r>
              <a:rPr lang="bs-Latn-BA" sz="2900" dirty="0" smtClean="0">
                <a:latin typeface="+mj-lt"/>
              </a:rPr>
              <a:t>)</a:t>
            </a:r>
            <a:r>
              <a:rPr lang="de-DE" sz="2900" dirty="0" smtClean="0">
                <a:latin typeface="+mj-lt"/>
              </a:rPr>
              <a:t> 7%</a:t>
            </a:r>
          </a:p>
          <a:p>
            <a:pPr>
              <a:buNone/>
            </a:pPr>
            <a:endParaRPr lang="bs-Latn-BA" sz="28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200" dirty="0" smtClean="0"/>
              <a:t>II. </a:t>
            </a:r>
            <a:r>
              <a:rPr lang="bs-Latn-BA" sz="3200" dirty="0" err="1" smtClean="0"/>
              <a:t>Welchen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onomasiologischen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Bereichen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geh</a:t>
            </a:r>
            <a:r>
              <a:rPr lang="de-DE" sz="3200" dirty="0" smtClean="0"/>
              <a:t>ören die spezifizierten Substantive aus dem Korpus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2800" dirty="0" err="1" smtClean="0">
                <a:latin typeface="+mj-lt"/>
              </a:rPr>
              <a:t>Tier</a:t>
            </a:r>
            <a:r>
              <a:rPr lang="bs-Latn-BA" sz="2800" dirty="0" smtClean="0">
                <a:latin typeface="+mj-lt"/>
              </a:rPr>
              <a:t> (</a:t>
            </a:r>
            <a:r>
              <a:rPr lang="bs-Latn-BA" sz="2800" i="1" dirty="0" err="1" smtClean="0">
                <a:latin typeface="+mj-lt"/>
              </a:rPr>
              <a:t>rundovi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ovce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životinje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7%</a:t>
            </a:r>
          </a:p>
          <a:p>
            <a:r>
              <a:rPr lang="bs-Latn-BA" sz="2800" dirty="0" err="1" smtClean="0">
                <a:latin typeface="+mj-lt"/>
              </a:rPr>
              <a:t>Organische</a:t>
            </a:r>
            <a:r>
              <a:rPr lang="bs-Latn-BA" sz="2800" dirty="0" smtClean="0">
                <a:latin typeface="+mj-lt"/>
              </a:rPr>
              <a:t> </a:t>
            </a:r>
            <a:r>
              <a:rPr lang="bs-Latn-BA" sz="2800" dirty="0" err="1" smtClean="0">
                <a:latin typeface="+mj-lt"/>
              </a:rPr>
              <a:t>Materie</a:t>
            </a:r>
            <a:r>
              <a:rPr lang="bs-Latn-BA" sz="2800" dirty="0" smtClean="0">
                <a:latin typeface="+mj-lt"/>
              </a:rPr>
              <a:t> (</a:t>
            </a:r>
            <a:r>
              <a:rPr lang="bs-Latn-BA" sz="2800" i="1" dirty="0" smtClean="0">
                <a:latin typeface="+mj-lt"/>
              </a:rPr>
              <a:t>meso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drva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pamuk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koža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14%</a:t>
            </a:r>
            <a:endParaRPr lang="bs-Latn-BA" sz="2800" dirty="0" smtClean="0">
              <a:latin typeface="+mj-lt"/>
            </a:endParaRPr>
          </a:p>
          <a:p>
            <a:r>
              <a:rPr lang="bs-Latn-BA" sz="2800" dirty="0" err="1" smtClean="0">
                <a:latin typeface="+mj-lt"/>
              </a:rPr>
              <a:t>Pflanze</a:t>
            </a:r>
            <a:r>
              <a:rPr lang="bs-Latn-BA" sz="2800" dirty="0" smtClean="0">
                <a:latin typeface="+mj-lt"/>
              </a:rPr>
              <a:t> (</a:t>
            </a:r>
            <a:r>
              <a:rPr lang="bs-Latn-BA" sz="2800" i="1" dirty="0" smtClean="0">
                <a:latin typeface="+mj-lt"/>
              </a:rPr>
              <a:t>žito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2%</a:t>
            </a:r>
            <a:endParaRPr lang="bs-Latn-BA" sz="2800" dirty="0" smtClean="0">
              <a:latin typeface="+mj-lt"/>
            </a:endParaRPr>
          </a:p>
          <a:p>
            <a:r>
              <a:rPr lang="bs-Latn-BA" sz="2800" dirty="0" err="1" smtClean="0">
                <a:latin typeface="+mj-lt"/>
              </a:rPr>
              <a:t>Natur</a:t>
            </a:r>
            <a:r>
              <a:rPr lang="bs-Latn-BA" sz="2800" dirty="0" smtClean="0">
                <a:latin typeface="+mj-lt"/>
              </a:rPr>
              <a:t> (</a:t>
            </a:r>
            <a:r>
              <a:rPr lang="bs-Latn-BA" sz="2800" i="1" dirty="0" smtClean="0">
                <a:latin typeface="+mj-lt"/>
              </a:rPr>
              <a:t>voda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led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5%</a:t>
            </a:r>
            <a:endParaRPr lang="bs-Latn-BA" sz="2800" dirty="0" smtClean="0">
              <a:latin typeface="+mj-lt"/>
            </a:endParaRPr>
          </a:p>
          <a:p>
            <a:r>
              <a:rPr lang="bs-Latn-BA" sz="2800" dirty="0" err="1" smtClean="0">
                <a:latin typeface="+mj-lt"/>
              </a:rPr>
              <a:t>Gegenstand</a:t>
            </a:r>
            <a:r>
              <a:rPr lang="bs-Latn-BA" sz="2800" dirty="0" smtClean="0">
                <a:latin typeface="+mj-lt"/>
              </a:rPr>
              <a:t> </a:t>
            </a:r>
            <a:r>
              <a:rPr lang="de-DE" sz="2800" dirty="0" smtClean="0">
                <a:latin typeface="+mj-lt"/>
              </a:rPr>
              <a:t>/ Artefakt </a:t>
            </a:r>
            <a:r>
              <a:rPr lang="bs-Latn-BA" sz="2800" dirty="0" smtClean="0">
                <a:latin typeface="+mj-lt"/>
              </a:rPr>
              <a:t>(</a:t>
            </a:r>
            <a:r>
              <a:rPr lang="bs-Latn-BA" sz="2800" i="1" dirty="0" smtClean="0">
                <a:latin typeface="+mj-lt"/>
              </a:rPr>
              <a:t>bajonet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pisma</a:t>
            </a:r>
            <a:r>
              <a:rPr lang="de-DE" sz="2800" i="1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groš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7%</a:t>
            </a:r>
          </a:p>
          <a:p>
            <a:r>
              <a:rPr lang="bs-Latn-BA" sz="2800" dirty="0" err="1" smtClean="0">
                <a:latin typeface="+mj-lt"/>
              </a:rPr>
              <a:t>Abstrakta</a:t>
            </a:r>
            <a:r>
              <a:rPr lang="bs-Latn-BA" sz="2800" dirty="0" smtClean="0">
                <a:latin typeface="+mj-lt"/>
              </a:rPr>
              <a:t> (</a:t>
            </a:r>
            <a:r>
              <a:rPr lang="bs-Latn-BA" sz="2800" i="1" dirty="0" smtClean="0">
                <a:latin typeface="+mj-lt"/>
              </a:rPr>
              <a:t>muka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podaci</a:t>
            </a:r>
            <a:r>
              <a:rPr lang="bs-Latn-BA" sz="2800" dirty="0" smtClean="0">
                <a:latin typeface="+mj-lt"/>
              </a:rPr>
              <a:t>, </a:t>
            </a:r>
            <a:r>
              <a:rPr lang="bs-Latn-BA" sz="2800" i="1" dirty="0" smtClean="0">
                <a:latin typeface="+mj-lt"/>
              </a:rPr>
              <a:t>nesreća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7%</a:t>
            </a:r>
            <a:endParaRPr lang="bs-Latn-BA" sz="2800" dirty="0" smtClean="0">
              <a:latin typeface="+mj-lt"/>
            </a:endParaRPr>
          </a:p>
          <a:p>
            <a:r>
              <a:rPr lang="de-DE" sz="2800" dirty="0" smtClean="0">
                <a:latin typeface="+mj-lt"/>
              </a:rPr>
              <a:t>Gewicht (</a:t>
            </a:r>
            <a:r>
              <a:rPr lang="bs-Latn-BA" sz="2800" i="1" dirty="0" smtClean="0">
                <a:latin typeface="+mj-lt"/>
              </a:rPr>
              <a:t>težina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2%</a:t>
            </a:r>
            <a:endParaRPr lang="bs-Latn-BA" sz="2800" dirty="0" smtClean="0">
              <a:latin typeface="+mj-lt"/>
            </a:endParaRPr>
          </a:p>
          <a:p>
            <a:r>
              <a:rPr lang="bs-Latn-BA" sz="2800" dirty="0" err="1" smtClean="0">
                <a:latin typeface="+mj-lt"/>
              </a:rPr>
              <a:t>Licht</a:t>
            </a:r>
            <a:r>
              <a:rPr lang="bs-Latn-BA" sz="2800" dirty="0" smtClean="0">
                <a:latin typeface="+mj-lt"/>
              </a:rPr>
              <a:t> und </a:t>
            </a:r>
            <a:r>
              <a:rPr lang="bs-Latn-BA" sz="2800" dirty="0" err="1" smtClean="0">
                <a:latin typeface="+mj-lt"/>
              </a:rPr>
              <a:t>Farbe</a:t>
            </a:r>
            <a:r>
              <a:rPr lang="bs-Latn-BA" sz="2800" dirty="0" smtClean="0">
                <a:latin typeface="+mj-lt"/>
              </a:rPr>
              <a:t> (</a:t>
            </a:r>
            <a:r>
              <a:rPr lang="bs-Latn-BA" sz="2800" i="1" dirty="0" smtClean="0">
                <a:latin typeface="+mj-lt"/>
              </a:rPr>
              <a:t>svetlost</a:t>
            </a:r>
            <a:r>
              <a:rPr lang="bs-Latn-BA" sz="2800" dirty="0" smtClean="0">
                <a:latin typeface="+mj-lt"/>
              </a:rPr>
              <a:t>)</a:t>
            </a:r>
            <a:r>
              <a:rPr lang="de-DE" sz="2800" dirty="0" smtClean="0">
                <a:latin typeface="+mj-lt"/>
              </a:rPr>
              <a:t> 2%</a:t>
            </a:r>
            <a:endParaRPr lang="bs-Latn-BA" sz="2800" dirty="0" smtClean="0">
              <a:latin typeface="+mj-lt"/>
            </a:endParaRPr>
          </a:p>
          <a:p>
            <a:endParaRPr lang="bs-Latn-BA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3200" dirty="0" err="1" smtClean="0"/>
              <a:t>Syntaktische</a:t>
            </a:r>
            <a:r>
              <a:rPr lang="bs-Latn-BA" sz="3200" dirty="0" smtClean="0"/>
              <a:t> </a:t>
            </a:r>
            <a:r>
              <a:rPr lang="bs-Latn-BA" sz="3200" dirty="0" err="1" smtClean="0"/>
              <a:t>Struktur</a:t>
            </a:r>
            <a:r>
              <a:rPr lang="bs-Latn-BA" sz="3200" dirty="0" smtClean="0"/>
              <a:t> der </a:t>
            </a:r>
            <a:r>
              <a:rPr lang="bs-Latn-BA" sz="3200" dirty="0" err="1" smtClean="0"/>
              <a:t>Quantifikatoren</a:t>
            </a:r>
            <a:endParaRPr lang="en-US" sz="3200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>
                <a:latin typeface="+mj-lt"/>
              </a:rPr>
              <a:t>Substantiv </a:t>
            </a:r>
            <a:r>
              <a:rPr lang="de-DE" dirty="0" smtClean="0">
                <a:latin typeface="+mj-lt"/>
                <a:cs typeface="Times New Roman"/>
              </a:rPr>
              <a:t>[Nom.]  + Substantiv [Gen.] </a:t>
            </a:r>
          </a:p>
          <a:p>
            <a:pPr>
              <a:buNone/>
            </a:pPr>
            <a:r>
              <a:rPr lang="de-DE" dirty="0" smtClean="0">
                <a:latin typeface="+mj-lt"/>
                <a:cs typeface="Times New Roman"/>
              </a:rPr>
              <a:t>			</a:t>
            </a:r>
            <a:r>
              <a:rPr lang="de-DE" i="1" dirty="0" smtClean="0">
                <a:latin typeface="+mj-lt"/>
                <a:cs typeface="Times New Roman"/>
              </a:rPr>
              <a:t>snop</a:t>
            </a:r>
            <a:r>
              <a:rPr lang="de-DE" dirty="0" smtClean="0">
                <a:latin typeface="+mj-lt"/>
                <a:cs typeface="Times New Roman"/>
              </a:rPr>
              <a:t> + </a:t>
            </a:r>
            <a:r>
              <a:rPr lang="de-DE" i="1" dirty="0" smtClean="0">
                <a:latin typeface="+mj-lt"/>
                <a:cs typeface="Times New Roman"/>
              </a:rPr>
              <a:t>bajoneta</a:t>
            </a:r>
            <a:endParaRPr lang="de-DE" i="1" dirty="0" smtClean="0">
              <a:latin typeface="+mj-lt"/>
            </a:endParaRPr>
          </a:p>
          <a:p>
            <a:r>
              <a:rPr lang="bs-Latn-BA" dirty="0" err="1" smtClean="0">
                <a:latin typeface="+mj-lt"/>
              </a:rPr>
              <a:t>Attribut</a:t>
            </a:r>
            <a:r>
              <a:rPr lang="bs-Latn-BA" dirty="0" smtClean="0">
                <a:latin typeface="+mj-lt"/>
              </a:rPr>
              <a:t> </a:t>
            </a:r>
            <a:r>
              <a:rPr lang="de-DE" dirty="0" smtClean="0">
                <a:latin typeface="+mj-lt"/>
              </a:rPr>
              <a:t>+ Substantiv </a:t>
            </a:r>
            <a:r>
              <a:rPr lang="de-DE" dirty="0" smtClean="0">
                <a:latin typeface="+mj-lt"/>
                <a:cs typeface="Times New Roman"/>
              </a:rPr>
              <a:t>[Nom.] + Substantiv [Gen.] </a:t>
            </a:r>
          </a:p>
          <a:p>
            <a:pPr>
              <a:buNone/>
            </a:pPr>
            <a:r>
              <a:rPr lang="de-DE" dirty="0" smtClean="0">
                <a:latin typeface="+mj-lt"/>
                <a:cs typeface="Times New Roman"/>
              </a:rPr>
              <a:t>			</a:t>
            </a:r>
            <a:r>
              <a:rPr lang="bs-Latn-BA" i="1" dirty="0" smtClean="0">
                <a:latin typeface="+mj-lt"/>
                <a:cs typeface="Times New Roman"/>
              </a:rPr>
              <a:t>s</a:t>
            </a:r>
            <a:r>
              <a:rPr lang="de-DE" i="1" dirty="0" smtClean="0">
                <a:latin typeface="+mj-lt"/>
                <a:cs typeface="Times New Roman"/>
              </a:rPr>
              <a:t>to i </a:t>
            </a:r>
            <a:r>
              <a:rPr lang="bs-Latn-BA" i="1" dirty="0" smtClean="0">
                <a:latin typeface="+mj-lt"/>
                <a:cs typeface="Times New Roman"/>
              </a:rPr>
              <a:t>četiri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i="1" dirty="0" err="1" smtClean="0">
                <a:latin typeface="+mj-lt"/>
                <a:cs typeface="Times New Roman"/>
              </a:rPr>
              <a:t>oke</a:t>
            </a:r>
            <a:r>
              <a:rPr lang="de-DE" i="1" dirty="0" smtClean="0">
                <a:latin typeface="+mj-lt"/>
                <a:cs typeface="Times New Roman"/>
              </a:rPr>
              <a:t>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i="1" dirty="0" smtClean="0">
                <a:latin typeface="+mj-lt"/>
                <a:cs typeface="Times New Roman"/>
              </a:rPr>
              <a:t>težine</a:t>
            </a:r>
          </a:p>
          <a:p>
            <a:r>
              <a:rPr lang="de-DE" dirty="0" smtClean="0">
                <a:latin typeface="+mj-lt"/>
              </a:rPr>
              <a:t>Substantiv </a:t>
            </a:r>
            <a:r>
              <a:rPr lang="de-DE" dirty="0" smtClean="0">
                <a:latin typeface="+mj-lt"/>
                <a:cs typeface="Times New Roman"/>
              </a:rPr>
              <a:t>[Nom.] + Attribut + Substantiv [Gen.]</a:t>
            </a:r>
            <a:endParaRPr lang="bs-Latn-BA" dirty="0" smtClean="0">
              <a:latin typeface="+mj-lt"/>
              <a:cs typeface="Times New Roman"/>
            </a:endParaRPr>
          </a:p>
          <a:p>
            <a:pPr>
              <a:buNone/>
            </a:pPr>
            <a:r>
              <a:rPr lang="de-DE" dirty="0" smtClean="0">
                <a:latin typeface="+mj-lt"/>
                <a:cs typeface="Times New Roman"/>
              </a:rPr>
              <a:t>			</a:t>
            </a:r>
            <a:r>
              <a:rPr lang="bs-Latn-BA" i="1" dirty="0" smtClean="0">
                <a:latin typeface="+mj-lt"/>
                <a:cs typeface="Times New Roman"/>
              </a:rPr>
              <a:t>vreća</a:t>
            </a:r>
            <a:r>
              <a:rPr lang="bs-Latn-BA" dirty="0" smtClean="0">
                <a:latin typeface="+mj-lt"/>
                <a:cs typeface="Times New Roman"/>
              </a:rPr>
              <a:t>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i="1" dirty="0" smtClean="0">
                <a:latin typeface="+mj-lt"/>
                <a:cs typeface="Times New Roman"/>
              </a:rPr>
              <a:t>puna</a:t>
            </a:r>
            <a:r>
              <a:rPr lang="bs-Latn-BA" dirty="0" smtClean="0">
                <a:latin typeface="+mj-lt"/>
                <a:cs typeface="Times New Roman"/>
              </a:rPr>
              <a:t>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dirty="0" smtClean="0">
                <a:latin typeface="+mj-lt"/>
                <a:cs typeface="Times New Roman"/>
              </a:rPr>
              <a:t>nepoznate </a:t>
            </a:r>
            <a:r>
              <a:rPr lang="bs-Latn-BA" i="1" dirty="0" smtClean="0">
                <a:latin typeface="+mj-lt"/>
                <a:cs typeface="Times New Roman"/>
              </a:rPr>
              <a:t>muke</a:t>
            </a:r>
            <a:endParaRPr lang="de-DE" i="1" dirty="0" smtClean="0">
              <a:latin typeface="+mj-lt"/>
              <a:cs typeface="Times New Roman"/>
            </a:endParaRPr>
          </a:p>
          <a:p>
            <a:r>
              <a:rPr lang="de-DE" dirty="0" smtClean="0">
                <a:latin typeface="+mj-lt"/>
              </a:rPr>
              <a:t>Substantiv </a:t>
            </a:r>
            <a:r>
              <a:rPr lang="de-DE" dirty="0" smtClean="0">
                <a:latin typeface="+mj-lt"/>
                <a:cs typeface="Times New Roman"/>
              </a:rPr>
              <a:t>[Nom.] + Präposition + Substantiv [Gen.]</a:t>
            </a:r>
          </a:p>
          <a:p>
            <a:pPr>
              <a:buNone/>
            </a:pPr>
            <a:r>
              <a:rPr lang="de-DE" dirty="0" smtClean="0">
                <a:latin typeface="+mj-lt"/>
                <a:cs typeface="Times New Roman"/>
              </a:rPr>
              <a:t>			</a:t>
            </a:r>
            <a:r>
              <a:rPr lang="bs-Latn-BA" i="1" dirty="0" smtClean="0">
                <a:latin typeface="+mj-lt"/>
                <a:cs typeface="Times New Roman"/>
              </a:rPr>
              <a:t>šuma</a:t>
            </a:r>
            <a:r>
              <a:rPr lang="bs-Latn-BA" dirty="0" smtClean="0">
                <a:latin typeface="+mj-lt"/>
                <a:cs typeface="Times New Roman"/>
              </a:rPr>
              <a:t>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i="1" dirty="0" smtClean="0">
                <a:latin typeface="+mj-lt"/>
                <a:cs typeface="Times New Roman"/>
              </a:rPr>
              <a:t>od</a:t>
            </a:r>
            <a:r>
              <a:rPr lang="bs-Latn-BA" dirty="0" smtClean="0">
                <a:latin typeface="+mj-lt"/>
                <a:cs typeface="Times New Roman"/>
              </a:rPr>
              <a:t>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i="1" dirty="0" smtClean="0">
                <a:latin typeface="+mj-lt"/>
                <a:cs typeface="Times New Roman"/>
              </a:rPr>
              <a:t>vlasi</a:t>
            </a:r>
            <a:endParaRPr lang="de-DE" i="1" dirty="0" smtClean="0">
              <a:latin typeface="+mj-lt"/>
              <a:cs typeface="Times New Roman"/>
            </a:endParaRPr>
          </a:p>
          <a:p>
            <a:r>
              <a:rPr lang="de-DE" dirty="0" smtClean="0">
                <a:latin typeface="+mj-lt"/>
              </a:rPr>
              <a:t>Substantiv </a:t>
            </a:r>
            <a:r>
              <a:rPr lang="de-DE" dirty="0" smtClean="0">
                <a:latin typeface="+mj-lt"/>
                <a:cs typeface="Times New Roman"/>
              </a:rPr>
              <a:t>[Nom.] + Präposition + Attribut + Substantiv [Gen.]</a:t>
            </a:r>
            <a:endParaRPr lang="bs-Latn-BA" dirty="0" smtClean="0">
              <a:latin typeface="+mj-lt"/>
              <a:cs typeface="Times New Roman"/>
            </a:endParaRPr>
          </a:p>
          <a:p>
            <a:pPr>
              <a:buNone/>
            </a:pPr>
            <a:r>
              <a:rPr lang="de-DE" dirty="0" smtClean="0">
                <a:latin typeface="+mj-lt"/>
                <a:cs typeface="Times New Roman"/>
              </a:rPr>
              <a:t>			</a:t>
            </a:r>
            <a:r>
              <a:rPr lang="bs-Latn-BA" i="1" dirty="0" smtClean="0">
                <a:latin typeface="+mj-lt"/>
                <a:cs typeface="Times New Roman"/>
              </a:rPr>
              <a:t>odred</a:t>
            </a:r>
            <a:r>
              <a:rPr lang="bs-Latn-BA" dirty="0" smtClean="0">
                <a:latin typeface="+mj-lt"/>
                <a:cs typeface="Times New Roman"/>
              </a:rPr>
              <a:t>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i="1" dirty="0" smtClean="0">
                <a:latin typeface="+mj-lt"/>
                <a:cs typeface="Times New Roman"/>
              </a:rPr>
              <a:t>od</a:t>
            </a:r>
            <a:r>
              <a:rPr lang="bs-Latn-BA" dirty="0" smtClean="0">
                <a:latin typeface="+mj-lt"/>
                <a:cs typeface="Times New Roman"/>
              </a:rPr>
              <a:t>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i="1" dirty="0" smtClean="0">
                <a:latin typeface="+mj-lt"/>
                <a:cs typeface="Times New Roman"/>
              </a:rPr>
              <a:t>tri stotine </a:t>
            </a:r>
            <a:r>
              <a:rPr lang="de-DE" dirty="0" smtClean="0">
                <a:latin typeface="+mj-lt"/>
                <a:cs typeface="Times New Roman"/>
              </a:rPr>
              <a:t>+ </a:t>
            </a:r>
            <a:r>
              <a:rPr lang="bs-Latn-BA" dirty="0" err="1" smtClean="0">
                <a:latin typeface="+mj-lt"/>
                <a:cs typeface="Times New Roman"/>
              </a:rPr>
              <a:t>vezirovih</a:t>
            </a:r>
            <a:r>
              <a:rPr lang="bs-Latn-BA" dirty="0" smtClean="0">
                <a:latin typeface="+mj-lt"/>
                <a:cs typeface="Times New Roman"/>
              </a:rPr>
              <a:t> </a:t>
            </a:r>
            <a:r>
              <a:rPr lang="bs-Latn-BA" i="1" dirty="0" smtClean="0">
                <a:latin typeface="+mj-lt"/>
                <a:cs typeface="Times New Roman"/>
              </a:rPr>
              <a:t>Arnauta</a:t>
            </a:r>
            <a:endParaRPr lang="de-DE" i="1" dirty="0" smtClean="0">
              <a:latin typeface="+mj-lt"/>
              <a:cs typeface="Times New Roman"/>
            </a:endParaRPr>
          </a:p>
          <a:p>
            <a:endParaRPr lang="de-DE" i="1" dirty="0" smtClean="0">
              <a:latin typeface="+mj-lt"/>
              <a:cs typeface="Times New Roman"/>
            </a:endParaRPr>
          </a:p>
          <a:p>
            <a:pPr>
              <a:buNone/>
            </a:pPr>
            <a:endParaRPr lang="de-DE" dirty="0" smtClean="0">
              <a:latin typeface="Times New Roman"/>
              <a:cs typeface="Times New Roman"/>
            </a:endParaRPr>
          </a:p>
          <a:p>
            <a:endParaRPr lang="de-DE" dirty="0" smtClean="0">
              <a:latin typeface="Times New Roman"/>
              <a:cs typeface="Times New Roman"/>
            </a:endParaRPr>
          </a:p>
          <a:p>
            <a:endParaRPr lang="de-DE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</TotalTime>
  <Words>574</Words>
  <Application>Microsoft Office PowerPoint</Application>
  <PresentationFormat>Prikazivanje na ekranu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Tok</vt:lpstr>
      <vt:lpstr>Quantitätsausdrücke (Quantifikatoren) –  dargestellt am Korpus des Romans Travnička hronika und seiner Übersetzung ins Deutsche</vt:lpstr>
      <vt:lpstr>Korpus</vt:lpstr>
      <vt:lpstr>Definition des Quantifikators</vt:lpstr>
      <vt:lpstr>Quantifikatoren, die sich auf etwas zählbares / potenziell zählbares beziehen</vt:lpstr>
      <vt:lpstr>Quantifikatoren, die sich auf eine unzählbare Menge beziehen</vt:lpstr>
      <vt:lpstr>Welchen onomasiologischen Bereichen gehören die Quantifikatoren aus dem Korpus?</vt:lpstr>
      <vt:lpstr>I. Welchen onomasiologischen Bereichen gehören die spezifizierten Substantive aus dem Korpus</vt:lpstr>
      <vt:lpstr>II. Welchen onomasiologischen Bereichen gehören die spezifizierten Substantive aus dem Korpus</vt:lpstr>
      <vt:lpstr>Syntaktische Struktur der Quantifikatoren</vt:lpstr>
      <vt:lpstr>Darstellung der Quatifikatoren in der Übersetzung</vt:lpstr>
      <vt:lpstr>Vielen Dank für ihre Aufmerksamkeit!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Quantitätsausdrücke –  dargestellt am Korpus der Travnička hronika und ihrer Übersetzung ins Deutsche</dc:title>
  <dc:creator/>
  <cp:lastModifiedBy>Merisa</cp:lastModifiedBy>
  <cp:revision>66</cp:revision>
  <dcterms:created xsi:type="dcterms:W3CDTF">2006-08-16T00:00:00Z</dcterms:created>
  <dcterms:modified xsi:type="dcterms:W3CDTF">2013-10-03T15:49:53Z</dcterms:modified>
</cp:coreProperties>
</file>