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EFB96-F0BE-47CB-8D8A-D43FED4296B5}" type="datetimeFigureOut">
              <a:rPr lang="de-AT" smtClean="0"/>
              <a:t>02.10.2013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A3A01-1011-415E-88D6-BA4F29D97F04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905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CBA55-77FB-4A5A-A34E-8CABD08BC3AD}" type="datetime1">
              <a:rPr lang="de-AT" smtClean="0"/>
              <a:t>02.10.2013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944D2-DECD-4027-8064-E9536BAB2A96}" type="datetime1">
              <a:rPr lang="de-AT" smtClean="0"/>
              <a:t>02.10.2013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1B63-53E0-4849-AD0A-875143A6B865}" type="datetime1">
              <a:rPr lang="de-AT" smtClean="0"/>
              <a:t>02.10.2013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A3ADC-46F7-4FE4-9694-B747647DAB46}" type="datetime1">
              <a:rPr lang="de-AT" smtClean="0"/>
              <a:t>02.10.2013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4FC4-8FA5-4057-A632-57A0BB94DCAD}" type="datetime1">
              <a:rPr lang="de-AT" smtClean="0"/>
              <a:t>02.10.2013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DDFC-5952-48FC-9A56-77819E9E7976}" type="datetime1">
              <a:rPr lang="de-AT" smtClean="0"/>
              <a:t>02.10.2013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5F87-A4FF-470A-A50B-46711CDB8C77}" type="datetime1">
              <a:rPr lang="de-AT" smtClean="0"/>
              <a:t>02.10.2013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C1E2-B074-4085-BC0C-185AA1D4E66F}" type="datetime1">
              <a:rPr lang="de-AT" smtClean="0"/>
              <a:t>02.10.2013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62BFF-6F73-4DA0-92F6-2F73A3A3A956}" type="datetime1">
              <a:rPr lang="de-AT" smtClean="0"/>
              <a:t>02.10.2013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BC194-8623-45CF-A55E-1AACA55B76BD}" type="datetime1">
              <a:rPr lang="de-AT" smtClean="0"/>
              <a:t>02.10.2013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CA569-DC38-485E-9B37-43E5C50A2196}" type="datetime1">
              <a:rPr lang="de-AT" smtClean="0"/>
              <a:t>02.10.2013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6D1756D6-A04D-4530-9F09-37ACE5D6B9B6}" type="datetime1">
              <a:rPr lang="de-AT" smtClean="0"/>
              <a:t>02.10.2013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1EAB55A3-7D2E-496E-BB0C-E92D1E019555}" type="slidenum">
              <a:rPr lang="de-AT" smtClean="0"/>
              <a:t>‹#›</a:t>
            </a:fld>
            <a:endParaRPr lang="de-AT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Latn-RS" sz="5400" dirty="0" smtClean="0"/>
              <a:t>Zatvaranje čaršije u </a:t>
            </a:r>
            <a:r>
              <a:rPr lang="sr-Latn-RS" sz="5400" cap="small" dirty="0" smtClean="0"/>
              <a:t>Travničkoj hronici</a:t>
            </a:r>
            <a:endParaRPr lang="de-AT" sz="54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1440904"/>
          </a:xfrm>
        </p:spPr>
        <p:txBody>
          <a:bodyPr>
            <a:normAutofit fontScale="62500" lnSpcReduction="20000"/>
          </a:bodyPr>
          <a:lstStyle/>
          <a:p>
            <a:r>
              <a:rPr lang="sr-Latn-RS" dirty="0" smtClean="0"/>
              <a:t>Šesti Andrićev simpozijum „Travnička hronika“ </a:t>
            </a:r>
          </a:p>
          <a:p>
            <a:r>
              <a:rPr lang="sr-Latn-RS" dirty="0" smtClean="0"/>
              <a:t>Grac 4–6.10.2013.</a:t>
            </a:r>
          </a:p>
          <a:p>
            <a:r>
              <a:rPr lang="de-AT" dirty="0"/>
              <a:t>Emina </a:t>
            </a:r>
            <a:r>
              <a:rPr lang="mk-MK" dirty="0"/>
              <a:t>Ј</a:t>
            </a:r>
            <a:r>
              <a:rPr lang="de-AT" dirty="0"/>
              <a:t>ović (Grac)</a:t>
            </a:r>
          </a:p>
          <a:p>
            <a:r>
              <a:rPr lang="de-AT" dirty="0"/>
              <a:t>emina.jovic@edu.uni-graz.at</a:t>
            </a:r>
          </a:p>
          <a:p>
            <a:r>
              <a:rPr lang="de-AT" dirty="0"/>
              <a:t>Katedra za slavistiku Univerziteta Karl-Franc  u Gracu</a:t>
            </a:r>
          </a:p>
          <a:p>
            <a:endParaRPr lang="de-AT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68" y="0"/>
            <a:ext cx="12858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C:\Users\Emma\Desktop\Institut_Slawistik_Gra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6276975"/>
            <a:ext cx="40386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1594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de-AT" dirty="0"/>
              <a:t>Prvo zatvaranje čaršije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Mehmed (Brko), u službi Davne bio je omražen od strane čaršije, kao i svako ko je služio konzulatima. </a:t>
            </a:r>
          </a:p>
          <a:p>
            <a:r>
              <a:rPr lang="sr-Latn-RS" dirty="0" smtClean="0"/>
              <a:t>Mehmedova ženidba Turkinjom iz Beograda i dolazak u Travnik njenog bišeg muža Bekri-Mustafe</a:t>
            </a:r>
          </a:p>
          <a:p>
            <a:r>
              <a:rPr lang="sr-Latn-RS" dirty="0" smtClean="0"/>
              <a:t>Davil se sa porodicom zatvorio u konzulat.</a:t>
            </a:r>
          </a:p>
          <a:p>
            <a:r>
              <a:rPr lang="sr-Latn-RS" dirty="0" smtClean="0"/>
              <a:t>Sulejman-paša Skopljak, ćehaja, naredio je da se Mehmed zatvori u tvrđavu.</a:t>
            </a:r>
          </a:p>
          <a:p>
            <a:r>
              <a:rPr lang="sr-Latn-RS" dirty="0" smtClean="0"/>
              <a:t>Uzbuna se odvijala ispred francuskog konzulata.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89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de-AT" dirty="0"/>
              <a:t>Prvo zatvaranje čaršije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Davna se suprostavio masi ljudi i zapretio, rekavši im da je sultan naredio na se cela Bosna zapali, ako se bilo šta desi francuskom konzulatu. </a:t>
            </a:r>
          </a:p>
          <a:p>
            <a:r>
              <a:rPr lang="sr-Latn-RS" dirty="0" smtClean="0"/>
              <a:t>Uzbuna je rasla i u toku noći su pokušali zapaliti konzulat. </a:t>
            </a:r>
          </a:p>
          <a:p>
            <a:r>
              <a:rPr lang="sr-Latn-RS" dirty="0" smtClean="0"/>
              <a:t>Dvojica francuskih oficira koji su prolazili kroz Travnik su bili u konzulatu.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026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de-AT" dirty="0"/>
              <a:t>Prvo zatvaranje čaršije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Trećeg dana se čaršija otvorila. </a:t>
            </a:r>
          </a:p>
          <a:p>
            <a:r>
              <a:rPr lang="sr-Latn-RS" dirty="0" smtClean="0"/>
              <a:t>Mehmed je kažnjen, a njegova žena je vraćena svojoj porodici. </a:t>
            </a:r>
          </a:p>
          <a:p>
            <a:r>
              <a:rPr lang="sr-Latn-RS" dirty="0" smtClean="0"/>
              <a:t>Bekri-Mustafa se još malo zadržao u Travniku, ali ga niko više nije primećivao, a zatim je nestao. </a:t>
            </a:r>
          </a:p>
          <a:p>
            <a:r>
              <a:rPr lang="sr-Latn-RS" dirty="0" smtClean="0"/>
              <a:t>Davil je video kolika je velika mržnja čaršije prema njemu i prema Konzulatu. 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873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>Drugo zatvaranje čaršije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1809. godina</a:t>
            </a:r>
          </a:p>
          <a:p>
            <a:r>
              <a:rPr lang="sr-Latn-RS" dirty="0" smtClean="0"/>
              <a:t>Sulejman-paša i vezir odlaze na Drinu da pripreme vojsku protiv Srbije.</a:t>
            </a:r>
          </a:p>
          <a:p>
            <a:r>
              <a:rPr lang="sr-Latn-RS" dirty="0" smtClean="0"/>
              <a:t>Zatvorila se čaršija. </a:t>
            </a:r>
          </a:p>
          <a:p>
            <a:r>
              <a:rPr lang="sr-Latn-RS" dirty="0" smtClean="0"/>
              <a:t>Hvatani su Srbi po Bosni i dovođeni u Travnik na pogubljenje.</a:t>
            </a:r>
          </a:p>
          <a:p>
            <a:r>
              <a:rPr lang="sr-Latn-RS" dirty="0" smtClean="0"/>
              <a:t>Defose gleda pogibiju dva srpska mladića. 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407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de-AT" dirty="0"/>
              <a:t>Drugo zatvaranje čaršije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Stvorilo se gubilište između hana i Austrijskog konzulata. </a:t>
            </a:r>
          </a:p>
          <a:p>
            <a:r>
              <a:rPr lang="sr-Latn-RS" dirty="0" smtClean="0"/>
              <a:t>Tumač Rota preklinjao da se ispred Konzulata ne vrše smaknuća.</a:t>
            </a:r>
          </a:p>
          <a:p>
            <a:r>
              <a:rPr lang="sr-Latn-RS" dirty="0" smtClean="0"/>
              <a:t>Pobuna je trajala „desetak nalepših julskih dana“ (Andrić 2011: 284).</a:t>
            </a:r>
          </a:p>
          <a:p>
            <a:r>
              <a:rPr lang="sr-Latn-RS" dirty="0" smtClean="0"/>
              <a:t>Lekar Austrijskog konzulata Kolonja je stao u odbranu jednog čoveka koga su Turci hteli ubiti – izjavio da je i sam Turčin.  </a:t>
            </a:r>
          </a:p>
          <a:p>
            <a:endParaRPr lang="sr-Latn-R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11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>
            <a:normAutofit fontScale="90000"/>
          </a:bodyPr>
          <a:lstStyle/>
          <a:p>
            <a:r>
              <a:rPr lang="sr-Latn-RS" dirty="0"/>
              <a:t>Drugo zatvaranje čaršije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Nejasna situacija u čaršiji, nerazjašnjeno turčenje lekara i njegova iznenadna smrt</a:t>
            </a:r>
          </a:p>
          <a:p>
            <a:r>
              <a:rPr lang="sr-Latn-RS" dirty="0" smtClean="0"/>
              <a:t>Nakon sahrane na turskom groblju, uzbuna je završena.</a:t>
            </a:r>
          </a:p>
          <a:p>
            <a:r>
              <a:rPr lang="sr-Latn-RS" dirty="0" smtClean="0"/>
              <a:t>Povratak vezira i ćehaje u Travnik. Uzaludno pokušavanje fon Miterera da ispita stvar sa Kolonjom.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14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Upoređivanje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2060848"/>
            <a:ext cx="3657600" cy="3767328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1. zatvaranje</a:t>
            </a:r>
          </a:p>
          <a:p>
            <a:r>
              <a:rPr lang="sr-Latn-RS" dirty="0" smtClean="0"/>
              <a:t>1808. godina</a:t>
            </a:r>
          </a:p>
          <a:p>
            <a:r>
              <a:rPr lang="sr-Latn-RS" dirty="0" smtClean="0"/>
              <a:t>Čaršija bez vlasti</a:t>
            </a:r>
          </a:p>
          <a:p>
            <a:r>
              <a:rPr lang="sr-Latn-RS" dirty="0" smtClean="0"/>
              <a:t>Uzbuna ispred Francuskog konzulata</a:t>
            </a:r>
          </a:p>
          <a:p>
            <a:r>
              <a:rPr lang="sr-Latn-RS" dirty="0" smtClean="0"/>
              <a:t>Nebitan povod</a:t>
            </a:r>
            <a:endParaRPr lang="de-A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9992" y="2060848"/>
            <a:ext cx="3657600" cy="3767328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2. zatvaranje</a:t>
            </a:r>
          </a:p>
          <a:p>
            <a:r>
              <a:rPr lang="sr-Latn-RS" dirty="0" smtClean="0"/>
              <a:t>1809. godina</a:t>
            </a:r>
          </a:p>
          <a:p>
            <a:r>
              <a:rPr lang="sr-Latn-RS" dirty="0" smtClean="0"/>
              <a:t>Čaršija bez vlasti</a:t>
            </a:r>
          </a:p>
          <a:p>
            <a:r>
              <a:rPr lang="sr-Latn-RS" dirty="0" smtClean="0"/>
              <a:t>Uzbuna ispred Austrijskog konzulata</a:t>
            </a:r>
          </a:p>
          <a:p>
            <a:r>
              <a:rPr lang="sr-Latn-RS" dirty="0" smtClean="0"/>
              <a:t>Nebitan povod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855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/>
              <a:t>Upoređivanje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576" y="2060848"/>
            <a:ext cx="3657600" cy="3767328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1. </a:t>
            </a:r>
            <a:r>
              <a:rPr lang="sr-Latn-RS" b="1" dirty="0"/>
              <a:t>z</a:t>
            </a:r>
            <a:r>
              <a:rPr lang="sr-Latn-RS" b="1" dirty="0" smtClean="0"/>
              <a:t>atvaranje</a:t>
            </a:r>
          </a:p>
          <a:p>
            <a:r>
              <a:rPr lang="sr-Latn-RS" dirty="0" smtClean="0"/>
              <a:t>Bekri-Mustafa i Mehmed </a:t>
            </a:r>
          </a:p>
          <a:p>
            <a:r>
              <a:rPr lang="sr-Latn-RS" dirty="0" smtClean="0"/>
              <a:t>Trajanje 3 dana</a:t>
            </a:r>
          </a:p>
          <a:p>
            <a:r>
              <a:rPr lang="sr-Latn-RS" dirty="0" smtClean="0"/>
              <a:t>Davna (tumač) preklinjao da se uzbuna obustavi.</a:t>
            </a:r>
            <a:endParaRPr lang="de-A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9992" y="2060848"/>
            <a:ext cx="3657600" cy="3767328"/>
          </a:xfrm>
        </p:spPr>
        <p:txBody>
          <a:bodyPr/>
          <a:lstStyle/>
          <a:p>
            <a:pPr marL="0" indent="0">
              <a:buNone/>
            </a:pPr>
            <a:r>
              <a:rPr lang="sr-Latn-RS" b="1" dirty="0" smtClean="0"/>
              <a:t>2. zatvaranje </a:t>
            </a:r>
          </a:p>
          <a:p>
            <a:r>
              <a:rPr lang="sr-Latn-RS" dirty="0" smtClean="0"/>
              <a:t>Pogubljivanje Srba, čudan slučaj Kolonje </a:t>
            </a:r>
          </a:p>
          <a:p>
            <a:r>
              <a:rPr lang="sr-Latn-RS" dirty="0" smtClean="0"/>
              <a:t>Trajanje desetak dana</a:t>
            </a:r>
          </a:p>
          <a:p>
            <a:r>
              <a:rPr lang="sr-Latn-RS" dirty="0" smtClean="0"/>
              <a:t>Rota (tumač) preklinjao da se uzbuna obustavi.</a:t>
            </a:r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68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Zaključak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Pobune zbog nevažnih događaja koje pokazuju mržnju prema Konzulatima u Travniku</a:t>
            </a:r>
            <a:r>
              <a:rPr lang="de-AT" dirty="0" smtClean="0"/>
              <a:t> vi</a:t>
            </a:r>
            <a:r>
              <a:rPr lang="sr-Latn-RS" dirty="0" smtClean="0"/>
              <a:t>đ</a:t>
            </a:r>
            <a:r>
              <a:rPr lang="de-AT" dirty="0" smtClean="0"/>
              <a:t>ene</a:t>
            </a:r>
            <a:r>
              <a:rPr lang="sr-Latn-RS" dirty="0" smtClean="0"/>
              <a:t> očima sveznajućeg pripovedača</a:t>
            </a:r>
          </a:p>
          <a:p>
            <a:r>
              <a:rPr lang="sr-Latn-RS" dirty="0" smtClean="0"/>
              <a:t>Besmislenost zatvaranja čaršije</a:t>
            </a:r>
            <a:endParaRPr lang="de-AT" dirty="0" smtClean="0"/>
          </a:p>
          <a:p>
            <a:r>
              <a:rPr lang="de-AT" dirty="0" smtClean="0"/>
              <a:t>„Prelazak granica“ </a:t>
            </a:r>
            <a:r>
              <a:rPr lang="de-AT" dirty="0" smtClean="0"/>
              <a:t>p</a:t>
            </a:r>
            <a:r>
              <a:rPr lang="sr-Latn-RS" dirty="0" smtClean="0"/>
              <a:t>rema</a:t>
            </a:r>
            <a:r>
              <a:rPr lang="de-AT" dirty="0" smtClean="0"/>
              <a:t> </a:t>
            </a:r>
            <a:r>
              <a:rPr lang="de-AT" dirty="0" smtClean="0"/>
              <a:t>Lotmanu</a:t>
            </a:r>
            <a:r>
              <a:rPr lang="sr-Latn-RS" dirty="0" smtClean="0"/>
              <a:t> (topografski i semantički)</a:t>
            </a:r>
            <a:endParaRPr lang="de-AT" dirty="0" smtClean="0"/>
          </a:p>
          <a:p>
            <a:r>
              <a:rPr lang="sr-Latn-RS" dirty="0"/>
              <a:t>Slično (ali i različito) zatvaranje čaršije u romanu </a:t>
            </a:r>
            <a:r>
              <a:rPr lang="sr-Latn-RS" cap="small" dirty="0"/>
              <a:t>Derviš i smrt</a:t>
            </a:r>
            <a:r>
              <a:rPr lang="sr-Latn-RS" dirty="0"/>
              <a:t> (Selimović 2004: 340–341</a:t>
            </a:r>
            <a:r>
              <a:rPr lang="sr-Latn-RS" dirty="0" smtClean="0"/>
              <a:t>)</a:t>
            </a:r>
            <a:endParaRPr lang="sr-Latn-RS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69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Literatura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de-AT" dirty="0"/>
              <a:t>Andrić 2011: Andrić, Ivo. </a:t>
            </a:r>
            <a:r>
              <a:rPr lang="de-AT" i="1" dirty="0"/>
              <a:t>Travnička hronika</a:t>
            </a:r>
            <a:r>
              <a:rPr lang="de-AT" dirty="0"/>
              <a:t>. Zrenjanin. Sezam book / Beograd. Margo art (2.izd</a:t>
            </a:r>
            <a:r>
              <a:rPr lang="de-AT" dirty="0" smtClean="0"/>
              <a:t>)</a:t>
            </a:r>
            <a:endParaRPr lang="sr-Latn-RS" dirty="0" smtClean="0"/>
          </a:p>
          <a:p>
            <a:r>
              <a:rPr lang="sr-Latn-RS" dirty="0" smtClean="0"/>
              <a:t>Selimović 2004: Selimović, Meša. </a:t>
            </a:r>
            <a:r>
              <a:rPr lang="sr-Latn-RS" i="1" dirty="0" smtClean="0"/>
              <a:t>Derviš i smrt</a:t>
            </a:r>
            <a:r>
              <a:rPr lang="sr-Latn-RS" dirty="0" smtClean="0"/>
              <a:t>. </a:t>
            </a:r>
            <a:r>
              <a:rPr lang="de-AT" dirty="0" smtClean="0"/>
              <a:t> </a:t>
            </a:r>
            <a:r>
              <a:rPr lang="sr-Latn-RS" dirty="0" smtClean="0"/>
              <a:t>Beograd. Biblioteka Novosti. S. 340–341</a:t>
            </a:r>
          </a:p>
          <a:p>
            <a:r>
              <a:rPr lang="nn-NO" dirty="0"/>
              <a:t>Vujaklija 2006: Vujaklija, Milan. </a:t>
            </a:r>
            <a:r>
              <a:rPr lang="nn-NO" i="1" dirty="0"/>
              <a:t>Leksikon stranih reči i izraza</a:t>
            </a:r>
            <a:r>
              <a:rPr lang="nn-NO" dirty="0"/>
              <a:t>. Beograd. Prosveta (9.izd). S. </a:t>
            </a:r>
            <a:r>
              <a:rPr lang="nn-NO" dirty="0" smtClean="0"/>
              <a:t>1010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596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Sadržaj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543800" cy="3886200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sr-Latn-RS" dirty="0" smtClean="0"/>
              <a:t>Uvod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Čaršija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Prvo zatvaranje čaršije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Drugo zatvaranje čaršije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Upoređivanje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Zaključak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Literatura</a:t>
            </a:r>
          </a:p>
          <a:p>
            <a:pPr marL="457200" indent="-457200">
              <a:buAutoNum type="arabicPeriod"/>
            </a:pP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53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/>
              <a:t>Literatura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295" y="2064224"/>
            <a:ext cx="7543800" cy="3886200"/>
          </a:xfrm>
        </p:spPr>
        <p:txBody>
          <a:bodyPr/>
          <a:lstStyle/>
          <a:p>
            <a:r>
              <a:rPr lang="sr-Latn-RS" dirty="0" smtClean="0"/>
              <a:t>Živković 1992: Živković, Dragiša. </a:t>
            </a:r>
            <a:r>
              <a:rPr lang="sr-Latn-RS" i="1" dirty="0" smtClean="0"/>
              <a:t>Rečnik književnih termina</a:t>
            </a:r>
            <a:r>
              <a:rPr lang="sr-Latn-RS" dirty="0" smtClean="0"/>
              <a:t>. Beograd. Nolit</a:t>
            </a:r>
            <a:endParaRPr lang="de-AT" dirty="0" smtClean="0"/>
          </a:p>
          <a:p>
            <a:r>
              <a:rPr lang="sr-Latn-RS" dirty="0" smtClean="0"/>
              <a:t>Jurij </a:t>
            </a:r>
            <a:r>
              <a:rPr lang="sr-Latn-RS" dirty="0"/>
              <a:t>Lotmans Raumsemantik: Ausge</a:t>
            </a:r>
            <a:r>
              <a:rPr lang="de-AT" dirty="0"/>
              <a:t>wählte Themen zur Literaturwissenschaft des BKS bei Elena Popovska SS 2010</a:t>
            </a:r>
            <a:endParaRPr lang="nn-NO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20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063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Hvala na pažnji!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21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27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Uvod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Analiza zatvaranja čaršije u romanu </a:t>
            </a:r>
            <a:r>
              <a:rPr lang="sr-Latn-RS" cap="small" dirty="0" smtClean="0"/>
              <a:t>Travnička hronika </a:t>
            </a:r>
            <a:endParaRPr lang="sr-Latn-RS" dirty="0"/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265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Čaršija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Čaršija (pers. </a:t>
            </a:r>
            <a:r>
              <a:rPr lang="sr-Latn-RS" b="1" dirty="0"/>
              <a:t>čar</a:t>
            </a:r>
            <a:r>
              <a:rPr lang="sr-Latn-RS" dirty="0"/>
              <a:t> četiri, </a:t>
            </a:r>
            <a:r>
              <a:rPr lang="sr-Latn-RS" b="1" dirty="0"/>
              <a:t>su</a:t>
            </a:r>
            <a:r>
              <a:rPr lang="sr-Latn-RS" dirty="0"/>
              <a:t> strana, tur. </a:t>
            </a:r>
            <a:r>
              <a:rPr lang="sr-Latn-RS" b="1" dirty="0" smtClean="0"/>
              <a:t>çarşı</a:t>
            </a:r>
            <a:r>
              <a:rPr lang="sr-Latn-RS" dirty="0" smtClean="0"/>
              <a:t>): 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Tržište, pijaca;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Poslovni, trgovački deo grada;</a:t>
            </a:r>
          </a:p>
          <a:p>
            <a:pPr marL="457200" indent="-457200">
              <a:buAutoNum type="arabicPeriod"/>
            </a:pPr>
            <a:r>
              <a:rPr lang="sr-Latn-RS" dirty="0" smtClean="0"/>
              <a:t>Trgovački stalež; fig. Javno mnjenje, svet, neobavešteni, nestručnjaci, npr. </a:t>
            </a:r>
            <a:r>
              <a:rPr lang="sr-Latn-RS" i="1" dirty="0" smtClean="0"/>
              <a:t>čaršija priča</a:t>
            </a:r>
            <a:r>
              <a:rPr lang="sr-Latn-RS" dirty="0" smtClean="0"/>
              <a:t> (Vujaklija 2006: 1010).</a:t>
            </a:r>
            <a:endParaRPr lang="de-AT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670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Čaršija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Bitna uloga u romanu</a:t>
            </a:r>
          </a:p>
          <a:p>
            <a:r>
              <a:rPr lang="sr-Latn-RS" dirty="0" smtClean="0"/>
              <a:t>Indirektno utiče na konzule u Travniku, kako ih dočekuje, šta o njima misli i priča – „Ono pas, a ovo mu brat“ (Andrić 2011: 88).</a:t>
            </a:r>
          </a:p>
          <a:p>
            <a:r>
              <a:rPr lang="sr-Latn-RS" dirty="0" smtClean="0"/>
              <a:t>Ulivala je strah konzulima, a ponekad i gađenje.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42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de-AT" dirty="0"/>
              <a:t>Čaršija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„</a:t>
            </a:r>
            <a:r>
              <a:rPr lang="de-AT" dirty="0" smtClean="0"/>
              <a:t>[…] </a:t>
            </a:r>
            <a:r>
              <a:rPr lang="sr-Latn-RS" dirty="0" smtClean="0"/>
              <a:t>Čaršija radi i ćuti, dosađuje se i životari, pazaruje i računa, upoređuje jednu godinu sa drugom, a pri svemu tome prati sve što se dešava, obaveštava se,  </a:t>
            </a:r>
            <a:r>
              <a:rPr lang="de-AT" dirty="0" smtClean="0"/>
              <a:t>‚kupuje‘</a:t>
            </a:r>
            <a:r>
              <a:rPr lang="sr-Latn-RS" dirty="0" smtClean="0"/>
              <a:t> vesti i glasove, prenosi ih šapatom od dućana do dućana, izbegavajući svaki zaključak i izraz sopstvenog mišljenja. Tako se polako i neprimetno stvara i uobličava jedinstven duh čaršije“ (Andrić 2011: 150).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8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sr-Latn-RS" dirty="0" smtClean="0"/>
              <a:t>Prvo zatvaranje čaršije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132856"/>
            <a:ext cx="7543800" cy="3886200"/>
          </a:xfrm>
        </p:spPr>
        <p:txBody>
          <a:bodyPr/>
          <a:lstStyle/>
          <a:p>
            <a:r>
              <a:rPr lang="sr-Latn-RS" dirty="0" smtClean="0"/>
              <a:t>1808. godina  </a:t>
            </a:r>
          </a:p>
          <a:p>
            <a:r>
              <a:rPr lang="sr-Latn-RS" dirty="0" smtClean="0"/>
              <a:t>Mehmed-paša je bio smenjen.</a:t>
            </a:r>
          </a:p>
          <a:p>
            <a:r>
              <a:rPr lang="sr-Latn-RS" dirty="0" smtClean="0"/>
              <a:t>Odlazi početkom nove godine pre nego što će mu stići ferman jer ne želi da vidi reakcije čaršije. </a:t>
            </a:r>
          </a:p>
          <a:p>
            <a:r>
              <a:rPr lang="sr-Latn-RS" dirty="0" smtClean="0"/>
              <a:t>Veliki udarac za Davila. </a:t>
            </a:r>
          </a:p>
          <a:p>
            <a:r>
              <a:rPr lang="sr-Latn-RS" dirty="0" smtClean="0"/>
              <a:t>Francuski konzul je ispratio vezira. </a:t>
            </a:r>
          </a:p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237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de-AT" dirty="0"/>
              <a:t>Prvo zatvaranje čaršije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„Svaki rastanak izaziva u nama dvostruku iluziju. Čovek sa kojim se praštamo, i to ovako, manje-više zauvek, čini nam se mnogo vredniji i dostojniji naše pažnje, a mi sami osećamo se mnogo sposobniji za izdačno i nesebično prijateljstvo nego što u stvari jesmo“ (Andrić 2011: 146). 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5615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6781800" cy="1600200"/>
          </a:xfrm>
        </p:spPr>
        <p:txBody>
          <a:bodyPr/>
          <a:lstStyle/>
          <a:p>
            <a:r>
              <a:rPr lang="de-AT" dirty="0"/>
              <a:t>Prvo zatvaranje čaršije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060848"/>
            <a:ext cx="7543800" cy="3886200"/>
          </a:xfrm>
        </p:spPr>
        <p:txBody>
          <a:bodyPr/>
          <a:lstStyle/>
          <a:p>
            <a:r>
              <a:rPr lang="sr-Latn-RS" dirty="0" smtClean="0"/>
              <a:t>Davil se vratio u čaršiju „kao da se vraća sa neke sahrane“ (Andrić 2011: 147).</a:t>
            </a:r>
          </a:p>
          <a:p>
            <a:r>
              <a:rPr lang="sr-Latn-RS" dirty="0" smtClean="0"/>
              <a:t>Odlazak Husref Mehmed-paše – znak za uzbunu travničkih Turaka. </a:t>
            </a:r>
          </a:p>
          <a:p>
            <a:r>
              <a:rPr lang="sr-Latn-RS" dirty="0" smtClean="0"/>
              <a:t>Čaršija se zatvorila. </a:t>
            </a:r>
          </a:p>
          <a:p>
            <a:r>
              <a:rPr lang="sr-Latn-RS" dirty="0" smtClean="0"/>
              <a:t>Kako izgleda zatvaranje čaršije? (Andrić 2011: 150–151)</a:t>
            </a:r>
          </a:p>
          <a:p>
            <a:r>
              <a:rPr lang="sr-Latn-RS" dirty="0" smtClean="0"/>
              <a:t>Povod uzbune pomalo čudan i „sporedan“</a:t>
            </a:r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55A3-7D2E-496E-BB0C-E92D1E019555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85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946</Words>
  <Application>Microsoft Office PowerPoint</Application>
  <PresentationFormat>On-screen Show (4:3)</PresentationFormat>
  <Paragraphs>125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NewsPrint</vt:lpstr>
      <vt:lpstr>Zatvaranje čaršije u Travničkoj hronici</vt:lpstr>
      <vt:lpstr>Sadržaj</vt:lpstr>
      <vt:lpstr>Uvod</vt:lpstr>
      <vt:lpstr>Čaršija</vt:lpstr>
      <vt:lpstr>Čaršija</vt:lpstr>
      <vt:lpstr>Čaršija</vt:lpstr>
      <vt:lpstr>Prvo zatvaranje čaršije</vt:lpstr>
      <vt:lpstr>Prvo zatvaranje čaršije</vt:lpstr>
      <vt:lpstr>Prvo zatvaranje čaršije</vt:lpstr>
      <vt:lpstr>Prvo zatvaranje čaršije</vt:lpstr>
      <vt:lpstr>Prvo zatvaranje čaršije</vt:lpstr>
      <vt:lpstr>Prvo zatvaranje čaršije</vt:lpstr>
      <vt:lpstr>Drugo zatvaranje čaršije</vt:lpstr>
      <vt:lpstr>Drugo zatvaranje čaršije</vt:lpstr>
      <vt:lpstr>Drugo zatvaranje čaršije</vt:lpstr>
      <vt:lpstr>Upoređivanje</vt:lpstr>
      <vt:lpstr>Upoređivanje</vt:lpstr>
      <vt:lpstr>Zaključak</vt:lpstr>
      <vt:lpstr>Literatura</vt:lpstr>
      <vt:lpstr>Literatura</vt:lpstr>
      <vt:lpstr>Hvala na pažnji!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19</cp:revision>
  <dcterms:created xsi:type="dcterms:W3CDTF">2013-08-28T17:20:39Z</dcterms:created>
  <dcterms:modified xsi:type="dcterms:W3CDTF">2013-10-02T18:30:00Z</dcterms:modified>
</cp:coreProperties>
</file>