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CEED7-0F38-4AC9-9725-3E320C53595F}" type="datetimeFigureOut">
              <a:rPr lang="hr-HR" smtClean="0"/>
              <a:t>30.9.2013.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7AAA3-67C8-4993-A7E0-7D9474EC7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203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337A3-6C5B-4F3F-8CCD-056EC48284C1}" type="datetimeFigureOut">
              <a:rPr lang="hr-HR" smtClean="0"/>
              <a:t>30.9.2013.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F82F8-B09F-46A2-9831-046DFC09CF8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419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B38068-3BE9-4DE6-93F8-A6F089ED524F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B44A-4CC5-436F-AEBF-09C81A1A6DD8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6BDB-802C-4E61-B709-60A5D6308F83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492D-2E7B-43E7-8167-81D9031338EF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015D2C-B6FB-40BD-AEA1-5D5860C6229D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307-ADA3-4C7C-AECF-A1B52F587ED9}" type="datetime1">
              <a:rPr lang="hr-HR" smtClean="0"/>
              <a:t>30.9.2013.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C1F-784A-4162-B28D-8B26FBD71FA3}" type="datetime1">
              <a:rPr lang="hr-HR" smtClean="0"/>
              <a:t>30.9.2013.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727BA0-9F44-4165-9559-9BFC0901CACD}" type="datetime1">
              <a:rPr lang="hr-HR" smtClean="0"/>
              <a:t>30.9.2013.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D8F6-CB1A-4383-B18B-24D8BE7C978A}" type="datetime1">
              <a:rPr lang="hr-HR" smtClean="0"/>
              <a:t>30.9.2013.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9E5647A-CF40-472B-86BD-E4FDFF3CEF46}" type="datetime1">
              <a:rPr lang="hr-HR" smtClean="0"/>
              <a:t>30.9.2013.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F09F6E5-87D9-4F9F-B7F8-722F7EBF1F8D}" type="datetime1">
              <a:rPr lang="hr-HR" smtClean="0"/>
              <a:t>30.9.2013.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29E15266-7C00-4ECE-800D-0BE6F9AE8F3C}" type="datetime1">
              <a:rPr lang="hr-HR" smtClean="0"/>
              <a:t>30.9.2013.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A365C7E7-8A0A-4FAA-A03A-B0612FB7BAB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Prof</a:t>
            </a:r>
            <a:r>
              <a:rPr lang="hr-HR" dirty="0"/>
              <a:t>. </a:t>
            </a:r>
            <a:r>
              <a:rPr lang="hr-HR" dirty="0" smtClean="0"/>
              <a:t>Dr</a:t>
            </a:r>
            <a:r>
              <a:rPr lang="hr-HR" dirty="0"/>
              <a:t>. Željka </a:t>
            </a:r>
            <a:r>
              <a:rPr lang="hr-HR" dirty="0" smtClean="0"/>
              <a:t>Matulina </a:t>
            </a:r>
          </a:p>
          <a:p>
            <a:pPr algn="ctr"/>
            <a:r>
              <a:rPr lang="hr-HR" dirty="0" smtClean="0"/>
              <a:t>Universität Zadar, Kroatien</a:t>
            </a:r>
            <a:endParaRPr lang="hr-HR" dirty="0"/>
          </a:p>
          <a:p>
            <a:pPr algn="ctr"/>
            <a:r>
              <a:rPr lang="hr-HR" dirty="0"/>
              <a:t>matulina@unizd.hr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1124744"/>
            <a:ext cx="5120640" cy="2304288"/>
          </a:xfrm>
        </p:spPr>
        <p:txBody>
          <a:bodyPr>
            <a:noAutofit/>
          </a:bodyPr>
          <a:lstStyle/>
          <a:p>
            <a:r>
              <a:rPr lang="hr-HR" sz="2600" dirty="0"/>
              <a:t>Phraseologische </a:t>
            </a:r>
            <a:r>
              <a:rPr lang="hr-HR" sz="2600" dirty="0" smtClean="0"/>
              <a:t>Vergleiche </a:t>
            </a:r>
            <a:r>
              <a:rPr lang="hr-HR" sz="2600" dirty="0"/>
              <a:t>im Roman </a:t>
            </a:r>
            <a:r>
              <a:rPr lang="hr-HR" sz="2600" i="1" dirty="0"/>
              <a:t>Travnička hronika</a:t>
            </a:r>
            <a:r>
              <a:rPr lang="hr-HR" sz="2600" dirty="0"/>
              <a:t> und ihre Translate in der deutschen Übersetzung </a:t>
            </a:r>
            <a:r>
              <a:rPr lang="hr-HR" sz="2600" i="1" dirty="0"/>
              <a:t>Wesire und </a:t>
            </a:r>
            <a:r>
              <a:rPr lang="hr-HR" sz="2600" i="1" dirty="0" smtClean="0"/>
              <a:t>Konsuln</a:t>
            </a:r>
            <a:endParaRPr lang="hr-HR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544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Korpus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Originaltext</a:t>
            </a:r>
            <a:r>
              <a:rPr lang="hr-HR" dirty="0"/>
              <a:t>: Ivo Andrić </a:t>
            </a:r>
            <a:r>
              <a:rPr lang="hr-HR" i="1" dirty="0"/>
              <a:t>Travnička hronika</a:t>
            </a:r>
            <a:r>
              <a:rPr lang="hr-HR" dirty="0"/>
              <a:t> (Roman</a:t>
            </a:r>
            <a:r>
              <a:rPr lang="hr-HR" dirty="0" smtClean="0"/>
              <a:t>), 1963, Zagreb: Mladost, 496 Seiten, </a:t>
            </a:r>
            <a:r>
              <a:rPr lang="hr-HR" dirty="0" smtClean="0"/>
              <a:t>ca</a:t>
            </a:r>
            <a:r>
              <a:rPr lang="hr-HR" dirty="0"/>
              <a:t>. 8.432 Sätze, </a:t>
            </a:r>
            <a:r>
              <a:rPr lang="hr-HR" dirty="0" smtClean="0"/>
              <a:t>ca</a:t>
            </a:r>
            <a:r>
              <a:rPr lang="hr-HR" dirty="0"/>
              <a:t>. 176.400 Wörter, 859 </a:t>
            </a:r>
            <a:r>
              <a:rPr lang="hr-HR" dirty="0" smtClean="0"/>
              <a:t>Vergleichswendungen, 154 phraseologische Vergleiche 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Übersetzung von Hans Thurn: </a:t>
            </a:r>
            <a:r>
              <a:rPr lang="hr-HR" i="1" dirty="0"/>
              <a:t>Wesire und Konsuln</a:t>
            </a:r>
            <a:r>
              <a:rPr lang="hr-HR" dirty="0"/>
              <a:t> (Roman), ³1993, München: Deutscher Taschenbuch Verlag,  404 Seiten, </a:t>
            </a:r>
            <a:r>
              <a:rPr lang="hr-HR" dirty="0" smtClean="0"/>
              <a:t>ca</a:t>
            </a:r>
            <a:r>
              <a:rPr lang="hr-HR" dirty="0"/>
              <a:t>. 6.060 Sätze, </a:t>
            </a:r>
            <a:r>
              <a:rPr lang="hr-HR" dirty="0" smtClean="0"/>
              <a:t>ca.170.892 </a:t>
            </a:r>
            <a:r>
              <a:rPr lang="hr-HR" dirty="0" smtClean="0"/>
              <a:t>Wörter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31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Definition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algn="just"/>
            <a:r>
              <a:rPr lang="de-DE" dirty="0" smtClean="0"/>
              <a:t>Definition </a:t>
            </a:r>
            <a:r>
              <a:rPr lang="de-DE" dirty="0"/>
              <a:t>des „phraseologischen Vergleichs“ /PHV/ (Burger 1998, Grzybek 1999, Hessky 1989, Lichtenberg 1995, Matešić 1978, Matta 1999, Mellado Blanco 2009) und Abgrenzung von anderen Klassen von Vergleichswendungen /VWE/ </a:t>
            </a:r>
            <a:endParaRPr lang="hr-HR" dirty="0"/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991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Aspekte der Beschreibung des </a:t>
            </a:r>
            <a:r>
              <a:rPr lang="de-DE" sz="3200" dirty="0" smtClean="0"/>
              <a:t>Belegmaterials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pPr marL="342900" indent="-342900"/>
            <a:r>
              <a:rPr lang="de-DE" dirty="0" smtClean="0"/>
              <a:t>Formal-strukturelle </a:t>
            </a:r>
            <a:r>
              <a:rPr lang="de-DE" dirty="0"/>
              <a:t>Merkmale der PHV und VWE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342900" indent="-342900"/>
            <a:r>
              <a:rPr lang="de-DE" dirty="0" smtClean="0"/>
              <a:t>Semantische </a:t>
            </a:r>
            <a:r>
              <a:rPr lang="de-DE" dirty="0"/>
              <a:t>Merkmale der PHV und VWE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342900" indent="-342900"/>
            <a:r>
              <a:rPr lang="de-DE" dirty="0" smtClean="0"/>
              <a:t>Pragmatisch-kommunikativer </a:t>
            </a:r>
            <a:r>
              <a:rPr lang="de-DE" dirty="0"/>
              <a:t>Aspekt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342900" indent="-342900"/>
            <a:r>
              <a:rPr lang="de-DE" dirty="0" smtClean="0"/>
              <a:t>Translatorischer </a:t>
            </a:r>
            <a:r>
              <a:rPr lang="de-DE" dirty="0"/>
              <a:t>Aspekt 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826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Semantische Analyse der PHV im </a:t>
            </a:r>
            <a:r>
              <a:rPr lang="de-DE" dirty="0" smtClean="0"/>
              <a:t>Originaltext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de-DE" dirty="0" smtClean="0"/>
              <a:t>die </a:t>
            </a:r>
            <a:r>
              <a:rPr lang="de-DE" dirty="0"/>
              <a:t>Komponente des „Vergleichsobjekts“</a:t>
            </a:r>
            <a:endParaRPr lang="hr-HR" dirty="0"/>
          </a:p>
          <a:p>
            <a:endParaRPr lang="hr-HR" dirty="0" smtClean="0"/>
          </a:p>
          <a:p>
            <a:r>
              <a:rPr lang="de-DE" dirty="0" smtClean="0"/>
              <a:t>die </a:t>
            </a:r>
            <a:r>
              <a:rPr lang="de-DE" dirty="0"/>
              <a:t>Komponente des „Vergleichssignals“</a:t>
            </a:r>
            <a:endParaRPr lang="hr-HR" dirty="0"/>
          </a:p>
          <a:p>
            <a:endParaRPr lang="hr-HR" dirty="0" smtClean="0"/>
          </a:p>
          <a:p>
            <a:r>
              <a:rPr lang="de-DE" dirty="0" smtClean="0"/>
              <a:t>die </a:t>
            </a:r>
            <a:r>
              <a:rPr lang="de-DE" dirty="0"/>
              <a:t>Komponente des „Vergleichsspenders“</a:t>
            </a:r>
            <a:endParaRPr lang="hr-HR" dirty="0"/>
          </a:p>
          <a:p>
            <a:endParaRPr lang="hr-HR" dirty="0" smtClean="0"/>
          </a:p>
          <a:p>
            <a:r>
              <a:rPr lang="de-DE" dirty="0" smtClean="0"/>
              <a:t>die </a:t>
            </a:r>
            <a:r>
              <a:rPr lang="de-DE" dirty="0"/>
              <a:t>Komponente des „Vergleichsempfängers“</a:t>
            </a:r>
            <a:endParaRPr lang="hr-HR" dirty="0"/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508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Translatorische Analyse der PHV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pPr lvl="0"/>
            <a:r>
              <a:rPr lang="hr-HR" sz="2400" dirty="0"/>
              <a:t>formal und inhaltlich identisches Translat</a:t>
            </a:r>
          </a:p>
          <a:p>
            <a:pPr lvl="0"/>
            <a:r>
              <a:rPr lang="hr-HR" sz="2400" dirty="0"/>
              <a:t>sinnentsprechendes Translat mit unterschiedlichen Komponenten</a:t>
            </a:r>
          </a:p>
          <a:p>
            <a:pPr lvl="0"/>
            <a:r>
              <a:rPr lang="hr-HR" sz="2400" dirty="0"/>
              <a:t>synthetische Struktur mit „Vergleichssignal“ als Translat</a:t>
            </a:r>
          </a:p>
          <a:p>
            <a:pPr lvl="0"/>
            <a:r>
              <a:rPr lang="hr-HR" sz="2400" dirty="0"/>
              <a:t>synthetische Struktur ohne „Vergleichssignal“ als Translat</a:t>
            </a:r>
          </a:p>
          <a:p>
            <a:pPr lvl="0"/>
            <a:r>
              <a:rPr lang="hr-HR" sz="2400" dirty="0"/>
              <a:t>nominale Konstruktion mit „Vergleichssignal“ als Translat</a:t>
            </a:r>
          </a:p>
          <a:p>
            <a:pPr lvl="0"/>
            <a:r>
              <a:rPr lang="hr-HR" sz="2400" dirty="0" smtClean="0"/>
              <a:t>Umschreibungsparaphrase </a:t>
            </a:r>
            <a:r>
              <a:rPr lang="hr-HR" sz="2400" dirty="0"/>
              <a:t>als Translat</a:t>
            </a:r>
          </a:p>
          <a:p>
            <a:pPr lvl="0"/>
            <a:r>
              <a:rPr lang="hr-HR" sz="2400" dirty="0" smtClean="0"/>
              <a:t>w</a:t>
            </a:r>
            <a:r>
              <a:rPr lang="de-DE" sz="2400" dirty="0"/>
              <a:t>örtliche Übersetzung des AS – PHV</a:t>
            </a:r>
            <a:endParaRPr lang="hr-HR" sz="2400" dirty="0"/>
          </a:p>
          <a:p>
            <a:pPr lvl="0"/>
            <a:r>
              <a:rPr lang="de-DE" sz="2400" dirty="0"/>
              <a:t>ein PHV in der ZS als Translat für eine nicht phraseologische Einheit der AS</a:t>
            </a:r>
            <a:endParaRPr lang="hr-HR" sz="2400" dirty="0"/>
          </a:p>
          <a:p>
            <a:pPr marL="0" indent="0">
              <a:buNone/>
            </a:pPr>
            <a:r>
              <a:rPr lang="de-DE" dirty="0"/>
              <a:t> </a:t>
            </a:r>
            <a:endParaRPr lang="hr-HR" dirty="0"/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095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Schlusswort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pPr algn="just"/>
            <a:endParaRPr lang="hr-HR" dirty="0" smtClean="0"/>
          </a:p>
          <a:p>
            <a:pPr algn="just"/>
            <a:r>
              <a:rPr lang="hr-HR" dirty="0" smtClean="0"/>
              <a:t>Typische Kennzeichen des Gebrauchs </a:t>
            </a:r>
            <a:r>
              <a:rPr lang="hr-HR" dirty="0"/>
              <a:t>von phraseologischen Vergleichen und Vergleichswendungen im Roman </a:t>
            </a:r>
            <a:r>
              <a:rPr lang="hr-HR" i="1" dirty="0" smtClean="0"/>
              <a:t>Travnička </a:t>
            </a:r>
            <a:r>
              <a:rPr lang="hr-HR" i="1" dirty="0"/>
              <a:t>hronika</a:t>
            </a:r>
            <a:r>
              <a:rPr lang="hr-HR" dirty="0"/>
              <a:t> und in seiner deutschen Übersetzung </a:t>
            </a:r>
            <a:r>
              <a:rPr lang="hr-HR" i="1" dirty="0"/>
              <a:t>Wesire und Konsuln</a:t>
            </a:r>
            <a:endParaRPr lang="hr-HR" dirty="0"/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75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1800" dirty="0"/>
              <a:t>Phraseologische Vergleiche im Roman </a:t>
            </a:r>
            <a:r>
              <a:rPr lang="hr-HR" sz="1800" i="1" dirty="0"/>
              <a:t>Travnička hronika</a:t>
            </a:r>
            <a:r>
              <a:rPr lang="hr-HR" sz="1800" dirty="0"/>
              <a:t> und ihre Translate in der deutschen Übersetzung </a:t>
            </a:r>
            <a:r>
              <a:rPr lang="hr-HR" sz="1800" i="1" dirty="0"/>
              <a:t>Wesire und Konsuln</a:t>
            </a:r>
            <a:r>
              <a:rPr lang="hr-HR" sz="1800" dirty="0"/>
              <a:t/>
            </a:r>
            <a:br>
              <a:rPr lang="hr-HR" sz="1800" dirty="0"/>
            </a:b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marL="1426464" lvl="8" indent="0" algn="ctr">
              <a:buNone/>
            </a:pPr>
            <a:endParaRPr lang="hr-HR" dirty="0" smtClean="0"/>
          </a:p>
          <a:p>
            <a:pPr marL="1426464" lvl="8" indent="0">
              <a:buNone/>
            </a:pPr>
            <a:r>
              <a:rPr lang="hr-HR" sz="2800" dirty="0"/>
              <a:t>v</a:t>
            </a:r>
            <a:r>
              <a:rPr lang="hr-HR" sz="2800" dirty="0" smtClean="0"/>
              <a:t>ielen </a:t>
            </a:r>
            <a:r>
              <a:rPr lang="hr-HR" sz="2800" dirty="0"/>
              <a:t>Dank für Ihre </a:t>
            </a:r>
            <a:r>
              <a:rPr lang="hr-HR" sz="2800" dirty="0" smtClean="0"/>
              <a:t>Aufmerksamkeit</a:t>
            </a:r>
          </a:p>
          <a:p>
            <a:pPr marL="1426464" lvl="8" indent="0">
              <a:buNone/>
            </a:pPr>
            <a:endParaRPr lang="hr-HR" sz="2800" dirty="0" smtClean="0"/>
          </a:p>
          <a:p>
            <a:pPr marL="1426464" lvl="8" indent="0">
              <a:buNone/>
            </a:pPr>
            <a:endParaRPr lang="hr-HR" sz="2400" dirty="0" smtClean="0"/>
          </a:p>
          <a:p>
            <a:pPr marL="1426464" lvl="8" indent="0" algn="ctr">
              <a:buNone/>
            </a:pPr>
            <a:endParaRPr lang="hr-HR" sz="2400" dirty="0" smtClean="0"/>
          </a:p>
          <a:p>
            <a:pPr marL="1426464" lvl="8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	</a:t>
            </a:r>
            <a:r>
              <a:rPr lang="hr-HR" sz="2000" dirty="0" smtClean="0"/>
              <a:t>matulina@unizd.hr</a:t>
            </a:r>
            <a:endParaRPr lang="hr-HR" sz="2000" dirty="0"/>
          </a:p>
          <a:p>
            <a:pPr algn="ctr"/>
            <a:endParaRPr lang="hr-H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A365C7E7-8A0A-4FAA-A03A-B0612FB7BAB0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6288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37</TotalTime>
  <Words>269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Soho</vt:lpstr>
      <vt:lpstr>Phraseologische Vergleiche im Roman Travnička hronika und ihre Translate in der deutschen Übersetzung Wesire und Konsuln</vt:lpstr>
      <vt:lpstr>Korpus</vt:lpstr>
      <vt:lpstr>Definition</vt:lpstr>
      <vt:lpstr>Aspekte der Beschreibung des Belegmaterials</vt:lpstr>
      <vt:lpstr>Semantische Analyse der PHV im Originaltext</vt:lpstr>
      <vt:lpstr>Translatorische Analyse der PHV </vt:lpstr>
      <vt:lpstr>Schlusswort</vt:lpstr>
      <vt:lpstr>Phraseologische Vergleiche im Roman Travnička hronika und ihre Translate in der deutschen Übersetzung Wesire und Konsuln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Phraseologische Vergleiche im Roman Travnička hronika und ihre Translate in der deutschen Übersetzung Wesire und Konsuln</dc:title>
  <dc:creator>apintaric</dc:creator>
  <cp:lastModifiedBy>apintaric</cp:lastModifiedBy>
  <cp:revision>11</cp:revision>
  <cp:lastPrinted>2013-09-27T09:24:00Z</cp:lastPrinted>
  <dcterms:created xsi:type="dcterms:W3CDTF">2013-09-27T08:59:10Z</dcterms:created>
  <dcterms:modified xsi:type="dcterms:W3CDTF">2013-09-30T07:13:20Z</dcterms:modified>
</cp:coreProperties>
</file>