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8" r:id="rId12"/>
    <p:sldId id="265" r:id="rId13"/>
    <p:sldId id="272" r:id="rId14"/>
    <p:sldId id="289" r:id="rId15"/>
    <p:sldId id="268" r:id="rId16"/>
    <p:sldId id="271" r:id="rId17"/>
    <p:sldId id="282" r:id="rId18"/>
    <p:sldId id="274" r:id="rId19"/>
    <p:sldId id="290" r:id="rId20"/>
    <p:sldId id="275" r:id="rId21"/>
    <p:sldId id="276" r:id="rId22"/>
    <p:sldId id="280" r:id="rId23"/>
    <p:sldId id="281" r:id="rId24"/>
    <p:sldId id="285" r:id="rId25"/>
    <p:sldId id="286" r:id="rId26"/>
    <p:sldId id="287" r:id="rId27"/>
    <p:sldId id="288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660"/>
  </p:normalViewPr>
  <p:slideViewPr>
    <p:cSldViewPr>
      <p:cViewPr varScale="1">
        <p:scale>
          <a:sx n="69" d="100"/>
          <a:sy n="69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546C4-A192-473B-A970-54BA0CF21B23}" type="datetimeFigureOut">
              <a:rPr lang="de-AT" smtClean="0"/>
              <a:pPr/>
              <a:t>02.10.2012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DCF42-8D30-4898-906E-FAB92AD7DBD2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DCF42-8D30-4898-906E-FAB92AD7DBD2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140E-9795-441C-AA43-26152708F86D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1056-F4AB-4437-ADD0-781D37138FB8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5F43-5AF7-4BF1-A70E-4D9FAF43B5FE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A6876-747E-40FF-9090-C1D6E4A296F8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8F1B-A0D6-4621-98B6-E923E2E8534A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8935-36D5-4734-AD54-A24F300D0DC6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FFBD-AE34-48DB-BE9D-B6DE96FBC414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182B0-C1E9-4034-9E1C-80FDC6A1E764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173C0-40E0-49CD-A4B4-2C0716166B29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33E5-59D3-421B-9D56-D1CBD28A8F4D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0B95B-6F8B-4BD1-BB12-15881E4C5315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78D40-EFB8-47F8-B945-2D4B87C212AA}" type="datetime1">
              <a:rPr lang="de-AT" smtClean="0"/>
              <a:pPr/>
              <a:t>02.10.2012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69043-2407-4A0D-B89A-EE6768D06114}" type="slidenum">
              <a:rPr lang="de-AT" smtClean="0"/>
              <a:pPr/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2088231"/>
          </a:xfrm>
        </p:spPr>
        <p:txBody>
          <a:bodyPr>
            <a:normAutofit/>
          </a:bodyPr>
          <a:lstStyle/>
          <a:p>
            <a:pPr algn="l"/>
            <a:r>
              <a:rPr lang="de-AT" sz="28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bs-Latn-BA" sz="2800" b="1" dirty="0" smtClean="0">
                <a:latin typeface="Arial" pitchFamily="34" charset="0"/>
                <a:cs typeface="Arial" pitchFamily="34" charset="0"/>
              </a:rPr>
              <a:t>ajda Dedić</a:t>
            </a:r>
            <a:r>
              <a:rPr lang="de-AT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AT" sz="2800" b="1" dirty="0" smtClean="0">
                <a:latin typeface="Arial" pitchFamily="34" charset="0"/>
                <a:cs typeface="Arial" pitchFamily="34" charset="0"/>
              </a:rPr>
            </a:br>
            <a:r>
              <a:rPr lang="bs-Latn-BA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bs-Latn-BA" sz="2800" b="1" dirty="0" smtClean="0">
                <a:latin typeface="Arial" pitchFamily="34" charset="0"/>
                <a:cs typeface="Arial" pitchFamily="34" charset="0"/>
              </a:rPr>
            </a:br>
            <a:r>
              <a:rPr lang="bs-Latn-BA" sz="1400" b="1" dirty="0" smtClean="0">
                <a:latin typeface="Arial" pitchFamily="34" charset="0"/>
                <a:cs typeface="Arial" pitchFamily="34" charset="0"/>
              </a:rPr>
              <a:t>Institut f</a:t>
            </a:r>
            <a:r>
              <a:rPr lang="de-AT" sz="1400" b="1" dirty="0" err="1" smtClean="0">
                <a:latin typeface="Arial" pitchFamily="34" charset="0"/>
                <a:cs typeface="Arial" pitchFamily="34" charset="0"/>
              </a:rPr>
              <a:t>ür</a:t>
            </a:r>
            <a:r>
              <a:rPr lang="de-AT" sz="1400" b="1" dirty="0" smtClean="0">
                <a:latin typeface="Arial" pitchFamily="34" charset="0"/>
                <a:cs typeface="Arial" pitchFamily="34" charset="0"/>
              </a:rPr>
              <a:t> theoretische und angewandte </a:t>
            </a:r>
            <a:br>
              <a:rPr lang="de-AT" sz="1400" b="1" dirty="0" smtClean="0">
                <a:latin typeface="Arial" pitchFamily="34" charset="0"/>
                <a:cs typeface="Arial" pitchFamily="34" charset="0"/>
              </a:rPr>
            </a:br>
            <a:r>
              <a:rPr lang="de-AT" sz="1400" b="1" dirty="0" smtClean="0">
                <a:latin typeface="Arial" pitchFamily="34" charset="0"/>
                <a:cs typeface="Arial" pitchFamily="34" charset="0"/>
              </a:rPr>
              <a:t>Translationswissenschaft der Karl</a:t>
            </a:r>
            <a:br>
              <a:rPr lang="de-AT" sz="1400" b="1" dirty="0" smtClean="0">
                <a:latin typeface="Arial" pitchFamily="34" charset="0"/>
                <a:cs typeface="Arial" pitchFamily="34" charset="0"/>
              </a:rPr>
            </a:br>
            <a:r>
              <a:rPr lang="de-AT" sz="1400" b="1" dirty="0" smtClean="0">
                <a:latin typeface="Arial" pitchFamily="34" charset="0"/>
                <a:cs typeface="Arial" pitchFamily="34" charset="0"/>
              </a:rPr>
              <a:t>Franzens Universität Graz</a:t>
            </a:r>
            <a:br>
              <a:rPr lang="de-AT" sz="1400" b="1" dirty="0" smtClean="0">
                <a:latin typeface="Arial" pitchFamily="34" charset="0"/>
                <a:cs typeface="Arial" pitchFamily="34" charset="0"/>
              </a:rPr>
            </a:br>
            <a:r>
              <a:rPr lang="de-AT" sz="1400" b="1" dirty="0" smtClean="0">
                <a:latin typeface="Arial" pitchFamily="34" charset="0"/>
                <a:cs typeface="Arial" pitchFamily="34" charset="0"/>
              </a:rPr>
              <a:t>tajda.dedic@gmail.com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2852936"/>
            <a:ext cx="6120680" cy="3600400"/>
          </a:xfrm>
        </p:spPr>
        <p:txBody>
          <a:bodyPr>
            <a:normAutofit lnSpcReduction="10000"/>
          </a:bodyPr>
          <a:lstStyle/>
          <a:p>
            <a:r>
              <a:rPr lang="de-AT" sz="5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Prevod</a:t>
            </a:r>
            <a:r>
              <a:rPr lang="de-AT" sz="5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5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govora</a:t>
            </a:r>
            <a:r>
              <a:rPr lang="de-AT" sz="5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5400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Andrićevih</a:t>
            </a:r>
            <a:r>
              <a:rPr lang="de-AT" sz="5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54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likova</a:t>
            </a:r>
            <a:endParaRPr lang="de-AT" sz="5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de-AT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bs-Latn-BA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AT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bs-Latn-B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đunarodni simpozijum</a:t>
            </a:r>
          </a:p>
          <a:p>
            <a:r>
              <a:rPr lang="bs-Latn-BA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bs-Latn-B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Drini ćuprija”</a:t>
            </a:r>
          </a:p>
          <a:p>
            <a:r>
              <a:rPr lang="bs-Latn-BA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Višegrad, 4.-6. oktobar 2012.</a:t>
            </a:r>
            <a:endParaRPr lang="de-AT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de-AT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de-AT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uni graz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908720"/>
            <a:ext cx="1676400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OPISNI PREVOD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: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er ne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e,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ále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podi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ć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upriju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Drini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(str.26)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denn es werde ihm nicht so leicht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gelingen,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eine 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Brücke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über die Drina zu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bauen.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dirty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IZVORNI OBLIK PREUZET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: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Ama, ko će me nagovoriti?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Šejtan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Šejtan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? (str.54)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Wer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soll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schon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angestiftet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haben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</a:t>
            </a:r>
            <a:endParaRPr lang="bs-Latn-BA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Scheitan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! 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Scheitan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?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de-AT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s-Latn-BA" sz="3800" dirty="0" smtClean="0">
                <a:latin typeface="Arial" pitchFamily="34" charset="0"/>
                <a:cs typeface="Arial" pitchFamily="34" charset="0"/>
              </a:rPr>
              <a:t>IZVORNI OBLIK SA DODATNIM PREVODOM</a:t>
            </a:r>
            <a:r>
              <a:rPr lang="bs-Latn-BA" sz="3800" dirty="0" smtClean="0">
                <a:latin typeface="Arial" pitchFamily="34" charset="0"/>
                <a:cs typeface="Arial" pitchFamily="34" charset="0"/>
              </a:rPr>
              <a:t>:</a:t>
            </a:r>
            <a:endParaRPr lang="de-AT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sz="3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err="1" smtClean="0">
                <a:latin typeface="Arial" pitchFamily="34" charset="0"/>
                <a:cs typeface="Arial" pitchFamily="34" charset="0"/>
              </a:rPr>
              <a:t>Valahi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alahi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ilahi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ilahi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bs-Latn-BA" dirty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(str.101)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Valahi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- Bei Gott?</a:t>
            </a:r>
            <a:endParaRPr lang="de-AT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Valahi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 - Bei Gott!</a:t>
            </a:r>
            <a:endParaRPr lang="de-AT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Bilahi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 - Auf Eid?</a:t>
            </a:r>
            <a:endParaRPr lang="de-AT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Bilahi</a:t>
            </a:r>
            <a:r>
              <a:rPr lang="de-D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 - Auf Eid!</a:t>
            </a:r>
            <a:endParaRPr lang="de-AT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s-Latn-BA" sz="3500" dirty="0" smtClean="0">
                <a:latin typeface="Arial" pitchFamily="34" charset="0"/>
                <a:cs typeface="Arial" pitchFamily="34" charset="0"/>
              </a:rPr>
              <a:t>ZAMJENA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: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err="1" smtClean="0">
                <a:latin typeface="Arial" pitchFamily="34" charset="0"/>
                <a:cs typeface="Arial" pitchFamily="34" charset="0"/>
              </a:rPr>
              <a:t>nije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sevapli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ruke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(str.89)</a:t>
            </a: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keine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glückliche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Hand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da je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ovjek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dokon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da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Mula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err="1" smtClean="0">
                <a:latin typeface="Arial" pitchFamily="34" charset="0"/>
                <a:cs typeface="Arial" pitchFamily="34" charset="0"/>
              </a:rPr>
              <a:t>Ibrahimom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razgovara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 (str.142)</a:t>
            </a: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Man muss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viel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Zeit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mitbringen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wenn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man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mit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Mullah Ibrahim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sprechen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will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vidi se da je </a:t>
            </a:r>
            <a:r>
              <a:rPr lang="de-AT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kasabalija</a:t>
            </a:r>
            <a:r>
              <a:rPr lang="de-AT" dirty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>
                <a:latin typeface="Arial" pitchFamily="34" charset="0"/>
                <a:cs typeface="Arial" pitchFamily="34" charset="0"/>
              </a:rPr>
              <a:t>voli</a:t>
            </a:r>
            <a:r>
              <a:rPr lang="de-AT" dirty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dru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tvo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>
                <a:latin typeface="Arial" pitchFamily="34" charset="0"/>
                <a:cs typeface="Arial" pitchFamily="34" charset="0"/>
              </a:rPr>
              <a:t>i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teferi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mjesto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(str.321)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Man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sieht</a:t>
            </a:r>
            <a:r>
              <a:rPr lang="en-GB" dirty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ist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egrader</a:t>
            </a:r>
            <a:r>
              <a:rPr lang="en-GB" dirty="0">
                <a:latin typeface="Arial" pitchFamily="34" charset="0"/>
                <a:cs typeface="Arial" pitchFamily="34" charset="0"/>
              </a:rPr>
              <a:t>",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sagte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der</a:t>
            </a:r>
            <a:r>
              <a:rPr lang="en-GB" dirty="0">
                <a:latin typeface="Arial" pitchFamily="34" charset="0"/>
                <a:cs typeface="Arial" pitchFamily="34" charset="0"/>
              </a:rPr>
              <a:t> Pate, "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es</a:t>
            </a:r>
            <a:r>
              <a:rPr lang="en-GB" dirty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liebt</a:t>
            </a:r>
            <a:r>
              <a:rPr lang="en-GB" dirty="0">
                <a:latin typeface="Arial" pitchFamily="34" charset="0"/>
                <a:cs typeface="Arial" pitchFamily="34" charset="0"/>
              </a:rPr>
              <a:t> die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Gesellschaft</a:t>
            </a:r>
            <a:r>
              <a:rPr lang="en-GB" dirty="0">
                <a:latin typeface="Arial" pitchFamily="34" charset="0"/>
                <a:cs typeface="Arial" pitchFamily="34" charset="0"/>
              </a:rPr>
              <a:t> und </a:t>
            </a:r>
            <a:r>
              <a:rPr lang="en-GB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einen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schönen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Platz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zum</a:t>
            </a:r>
            <a:r>
              <a:rPr lang="en-GB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Rasten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”</a:t>
            </a:r>
            <a:endParaRPr lang="de-AT" dirty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PSOVKE</a:t>
            </a:r>
            <a:r>
              <a:rPr lang="bs-Latn-BA" dirty="0" smtClean="0"/>
              <a:t>,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KLETVE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UBLA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ŽENI PREVOD:</a:t>
            </a:r>
          </a:p>
          <a:p>
            <a:pPr>
              <a:buNone/>
            </a:pP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kurvo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Tripolis?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Evo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na!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(str.216)</a:t>
            </a:r>
          </a:p>
          <a:p>
            <a:pPr>
              <a:buNone/>
            </a:pP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He, du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Hundesohn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willst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Tripolis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hast du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!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15</a:t>
            </a:fld>
            <a:endParaRPr lang="de-A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Vidi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kurvi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ć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 on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pismeno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ljubav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vodi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s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err="1" smtClean="0">
                <a:latin typeface="Arial" pitchFamily="34" charset="0"/>
                <a:cs typeface="Arial" pitchFamily="34" charset="0"/>
              </a:rPr>
              <a:t>jednom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a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druga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sjedi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ovdje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koljen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bs-Latn-BA" b="1" dirty="0" smtClean="0">
                <a:latin typeface="Arial" pitchFamily="34" charset="0"/>
                <a:cs typeface="Arial" pitchFamily="34" charset="0"/>
              </a:rPr>
              <a:t>! 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(str.208)</a:t>
            </a: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Seht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doch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einmal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diesen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gemeinen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Schuft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wechselt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Liebesbriefe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mit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der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einen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und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hier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Städtchen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hat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noch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eine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!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16</a:t>
            </a:fld>
            <a:endParaRPr lang="de-A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Slušaj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 šuplja glavo, ti si vešt ovim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krmkovićima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[...]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A sad idi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đavolu koji te meni i poslao.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Idi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Sikter!</a:t>
            </a:r>
            <a:endParaRPr lang="de-AT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(str.47)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Hör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du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Hohlkopf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du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kennst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aus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mit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diesen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Schweinen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[...]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Und jetzt scher dich zum Teufel, der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dich zu mir geschickt hat.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Marsch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Raus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!“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17</a:t>
            </a:fld>
            <a:endParaRPr lang="de-A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a,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udna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poganca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baku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njegovu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(str.147)</a:t>
            </a: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abscheulicher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Kerl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hol's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Teufel</a:t>
            </a: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de-AT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18</a:t>
            </a:fld>
            <a:endParaRPr lang="de-A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Pa hajde da rušimo,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krv ga pojela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 dok on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nije pojeo nas. (str.44)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Also, gut, reißen wir sie ein,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der Teufel soll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sie holen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, solange </a:t>
            </a: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er uns noch nicht</a:t>
            </a:r>
          </a:p>
          <a:p>
            <a:pPr>
              <a:buNone/>
            </a:pPr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geholt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hat. 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19</a:t>
            </a:fld>
            <a:endParaRPr lang="de-A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SADRŽAJ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Značaj govora likova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Uloga i strategije prevodioca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Govor likova iz romana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Jezički i kultu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ološki specifični elementi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Zaključak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POŠTAPALICE, UZREČICE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Dede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kuma-Stanojka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dede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janje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moje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(str.321)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Komm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Stanojka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komm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mein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Lämmchen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20</a:t>
            </a:fld>
            <a:endParaRPr lang="de-A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na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bola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 šta kazuje struk kalopera</a:t>
            </a: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bačen iz djevojačke ruke?</a:t>
            </a:r>
            <a:r>
              <a:rPr lang="bs-Latn-BA" dirty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(str.210)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Weißt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denn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überhaupt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was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Stengel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Balsamkraut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von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Mädchenhand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geworfen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bedeutet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?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21</a:t>
            </a:fld>
            <a:endParaRPr lang="de-A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NE-KNJIŽEVNI GOVOR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kum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ihailo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hvala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kâ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ocu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ne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ev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ovde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steglo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].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(str.321)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kann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nicht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Pate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Mihailo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danke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dir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Herzen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aber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kann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nicht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hier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das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ist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mir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wie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z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ugeschnürt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22</a:t>
            </a:fld>
            <a:endParaRPr lang="de-A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Ho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kad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Velji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Lug u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Nezuke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!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(str.118)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Ja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wenn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Velji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Lug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nach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Nezuke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hinuntersteigt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!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23</a:t>
            </a:fld>
            <a:endParaRPr lang="de-A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STRANCI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je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Ejub?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briga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moja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vi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š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?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Was ist denn, Ejub? Was schreist du denn so,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mein</a:t>
            </a:r>
            <a:endParaRPr lang="bs-Latn-BA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Junge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(str.199)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jedi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sjedi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miran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sjedi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tebe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ja na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od</a:t>
            </a:r>
            <a:endParaRPr lang="bs-Latn-BA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`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tica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mlijek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treba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ja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trazim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tebe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Bleib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sitzen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bleib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sitzen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bleib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sitzen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für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dich</a:t>
            </a:r>
            <a:endParaRPr lang="bs-Latn-BA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finden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Vogelmilch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wenn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muss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sein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ich</a:t>
            </a:r>
            <a:endParaRPr lang="bs-Latn-BA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werden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für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dich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etwas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zu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trinken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finden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24</a:t>
            </a:fld>
            <a:endParaRPr lang="de-A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h,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tana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tana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[...]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kako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moze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ojek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ojeka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eki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iverici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? (str.221)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Ach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Stana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Stana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[...]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wie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können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eine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Men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andere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denn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mit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Hammer auf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die</a:t>
            </a:r>
            <a:r>
              <a:rPr lang="de-AT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ädel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lagen</a:t>
            </a:r>
            <a:r>
              <a:rPr lang="bs-Latn-BA" dirty="0">
                <a:latin typeface="Arial" pitchFamily="34" charset="0"/>
                <a:cs typeface="Arial" pitchFamily="34" charset="0"/>
              </a:rPr>
              <a:t>?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25</a:t>
            </a:fld>
            <a:endParaRPr lang="de-A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ZAKLJUČAK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Iako određene riječi i frazemi nemaju stilske i lingvističke ekvivalente u njemačkom jeziku, dijalozi i govor likova su vjerodostojno prevedeni. Zadržavajući tek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manji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broj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elemen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ata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govora,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karakterističn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ih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za vremenski period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socio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kultur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kontekst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izvornog teksta, prevodioci su preveli roman prilagodivši ga ciljnoj kulturi, publici i jeziku.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26</a:t>
            </a:fld>
            <a:endParaRPr lang="de-A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LITERATURA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Andric, Ivo. 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Na Drini ćuprija.</a:t>
            </a:r>
            <a:r>
              <a:rPr lang="bs-Latn-BA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Beograd: Zavod za udžbenike, 2009. – 375 str.</a:t>
            </a:r>
          </a:p>
          <a:p>
            <a:r>
              <a:rPr lang="de-AT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Ivo:</a:t>
            </a:r>
            <a:r>
              <a:rPr lang="de-AT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Die Brücke über die Drina : eine Chronik aus </a:t>
            </a:r>
            <a:r>
              <a:rPr lang="de-AT" i="1" dirty="0" err="1" smtClean="0">
                <a:latin typeface="Arial" pitchFamily="34" charset="0"/>
                <a:cs typeface="Arial" pitchFamily="34" charset="0"/>
              </a:rPr>
              <a:t>Višegrad</a:t>
            </a:r>
            <a:r>
              <a:rPr lang="de-AT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Dt. von Ernst E. Jonas.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Überarb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 von Katharina Wolf-Grießhaber. Wien: Zsolnay,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2011. - 493 S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Prunč, Erich: </a:t>
            </a:r>
            <a:r>
              <a:rPr lang="bs-Latn-BA" i="1" dirty="0" smtClean="0">
                <a:latin typeface="Arial" pitchFamily="34" charset="0"/>
                <a:cs typeface="Arial" pitchFamily="34" charset="0"/>
              </a:rPr>
              <a:t>Entwicklungslinien der Translationswissenschaft. Von den Asymmetrien der Sprachen z uden Asymmetrien der Macht.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Berlin: Frank und Timme, 2007. </a:t>
            </a: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27</a:t>
            </a:fld>
            <a:endParaRPr lang="de-A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DIJALOZI I GOVOR LIKOVA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Karakterizacija likova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Međusobni odnosi 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Način izražavanja – sociolekt, regiolekt, kulturno specifične karakteristike govora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ULOGA PREVODIOCA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Adekvatnost – prilagoditi tekst ciljnom jeziku, ciljnoj kulturi i ciljnoj publici (Rajs i Vermer)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Odgovornost prema autoru, djelu i publici (Nord)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STRATEGIJE PREVODIOCA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Šta učiniti sa segmentom teksta koji je teško prevesti: izostaviti, nadoknaditi, zamijeniti, ostaviti u izvornom obliku (uz objašnjenje)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Fusnote, indeksi, glosari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LIKOVI IZ ROMANA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Osobenjaci, jake žene, ljudi na vlasti, ljudi bez moći ili uticaja u društvu, ljudi sa margine, ljudi iz sela, ljudi na različitim društvenim položajima,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stranci, mudri likovi, osjećajni, tašti, pohlepni, tvrdoglavi ...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GOVOR LIKOVA IZ ROMANA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Turcizmi</a:t>
            </a: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Književno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„nepravilan”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govor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Narodni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izrazi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r>
              <a:rPr lang="de-AT" dirty="0" err="1" smtClean="0">
                <a:latin typeface="Arial" pitchFamily="34" charset="0"/>
                <a:cs typeface="Arial" pitchFamily="34" charset="0"/>
              </a:rPr>
              <a:t>Akcenti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stranaca 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Psovke, kletve, poštapalice, uzrečice, humor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>
                <a:latin typeface="Arial" pitchFamily="34" charset="0"/>
                <a:cs typeface="Arial" pitchFamily="34" charset="0"/>
              </a:rPr>
              <a:t>PRIMJERI</a:t>
            </a:r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TURCIZAM NIJE PREVEDEN: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er te račune, kako ja vidim, ti ne </a:t>
            </a:r>
            <a:r>
              <a:rPr lang="bs-Latn-B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anlajišeš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(str.130)</a:t>
            </a: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...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denn, wie ich sehe, </a:t>
            </a:r>
            <a:r>
              <a:rPr lang="de-DE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verstehst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du diese Erwägungen nicht.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bs-Latn-BA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i da si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pismen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ilumli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sto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nisi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[...]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(str. 226)</a:t>
            </a: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Könntest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lesen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schreiben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und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wärst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du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gelehrt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wie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du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nicht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bist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[...]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.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li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izun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begovi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 i turska gospodo? (str.309)</a:t>
            </a: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Ist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gestattet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ihr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Begs und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türkischen</a:t>
            </a:r>
            <a:endParaRPr lang="bs-Latn-B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err="1" smtClean="0">
                <a:latin typeface="Arial" pitchFamily="34" charset="0"/>
                <a:cs typeface="Arial" pitchFamily="34" charset="0"/>
              </a:rPr>
              <a:t>Herren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endParaRPr lang="de-A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69043-2407-4A0D-B89A-EE6768D06114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On-screen Show (4:3)</PresentationFormat>
  <Paragraphs>182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Tajda Dedić  Institut für theoretische und angewandte  Translationswissenschaft der Karl Franzens Universität Graz tajda.dedic@gmail.com</vt:lpstr>
      <vt:lpstr>SADRŽAJ</vt:lpstr>
      <vt:lpstr>DIJALOZI I GOVOR LIKOVA</vt:lpstr>
      <vt:lpstr>ULOGA PREVODIOCA</vt:lpstr>
      <vt:lpstr>STRATEGIJE PREVODIOCA</vt:lpstr>
      <vt:lpstr>LIKOVI IZ ROMANA</vt:lpstr>
      <vt:lpstr>GOVOR LIKOVA IZ ROMANA</vt:lpstr>
      <vt:lpstr>PRIMJERI</vt:lpstr>
      <vt:lpstr>Slide 9</vt:lpstr>
      <vt:lpstr>Slide 10</vt:lpstr>
      <vt:lpstr>Slide 11</vt:lpstr>
      <vt:lpstr>Slide 12</vt:lpstr>
      <vt:lpstr>Slide 13</vt:lpstr>
      <vt:lpstr>Slide 14</vt:lpstr>
      <vt:lpstr>PSOVKE, KLETVE</vt:lpstr>
      <vt:lpstr>Slide 16</vt:lpstr>
      <vt:lpstr>Slide 17</vt:lpstr>
      <vt:lpstr>Slide 18</vt:lpstr>
      <vt:lpstr>Slide 19</vt:lpstr>
      <vt:lpstr>POŠTAPALICE, UZREČICE</vt:lpstr>
      <vt:lpstr>Slide 21</vt:lpstr>
      <vt:lpstr>NE-KNJIŽEVNI GOVOR</vt:lpstr>
      <vt:lpstr>Slide 23</vt:lpstr>
      <vt:lpstr>STRANCI</vt:lpstr>
      <vt:lpstr>Slide 25</vt:lpstr>
      <vt:lpstr>ZAKLJUČAK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Tajda Dedić  Institut für theoretische und angewandte  Translationswissenschaft der Karl Franzens Universität Graz</dc:title>
  <dc:creator>TAJDA</dc:creator>
  <cp:lastModifiedBy>TAJDA</cp:lastModifiedBy>
  <cp:revision>66</cp:revision>
  <dcterms:created xsi:type="dcterms:W3CDTF">2012-09-28T22:05:26Z</dcterms:created>
  <dcterms:modified xsi:type="dcterms:W3CDTF">2012-10-02T11:01:21Z</dcterms:modified>
</cp:coreProperties>
</file>