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73" r:id="rId11"/>
    <p:sldId id="278" r:id="rId12"/>
    <p:sldId id="265" r:id="rId13"/>
    <p:sldId id="272" r:id="rId14"/>
    <p:sldId id="289" r:id="rId15"/>
    <p:sldId id="268" r:id="rId16"/>
    <p:sldId id="271" r:id="rId17"/>
    <p:sldId id="282" r:id="rId18"/>
    <p:sldId id="274" r:id="rId19"/>
    <p:sldId id="290" r:id="rId20"/>
    <p:sldId id="275" r:id="rId21"/>
    <p:sldId id="276" r:id="rId22"/>
    <p:sldId id="280" r:id="rId23"/>
    <p:sldId id="281" r:id="rId24"/>
    <p:sldId id="285" r:id="rId25"/>
    <p:sldId id="286" r:id="rId26"/>
    <p:sldId id="287" r:id="rId27"/>
    <p:sldId id="288" r:id="rId28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56" autoAdjust="0"/>
    <p:restoredTop sz="94660"/>
  </p:normalViewPr>
  <p:slideViewPr>
    <p:cSldViewPr>
      <p:cViewPr varScale="1">
        <p:scale>
          <a:sx n="69" d="100"/>
          <a:sy n="69" d="100"/>
        </p:scale>
        <p:origin x="-150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0546C4-A192-473B-A970-54BA0CF21B23}" type="datetimeFigureOut">
              <a:rPr lang="de-AT" smtClean="0"/>
              <a:pPr/>
              <a:t>02.10.2012</a:t>
            </a:fld>
            <a:endParaRPr lang="de-A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4DCF42-8D30-4898-906E-FAB92AD7DBD2}" type="slidenum">
              <a:rPr lang="de-AT" smtClean="0"/>
              <a:pPr/>
              <a:t>‹#›</a:t>
            </a:fld>
            <a:endParaRPr lang="de-A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4DCF42-8D30-4898-906E-FAB92AD7DBD2}" type="slidenum">
              <a:rPr lang="de-AT" smtClean="0"/>
              <a:pPr/>
              <a:t>1</a:t>
            </a:fld>
            <a:endParaRPr lang="de-A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de-A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de-A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6140E-9795-441C-AA43-26152708F86D}" type="datetime1">
              <a:rPr lang="de-AT" smtClean="0"/>
              <a:pPr/>
              <a:t>02.10.2012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69043-2407-4A0D-B89A-EE6768D06114}" type="slidenum">
              <a:rPr lang="de-AT" smtClean="0"/>
              <a:pPr/>
              <a:t>‹#›</a:t>
            </a:fld>
            <a:endParaRPr lang="de-A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A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A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11056-F4AB-4437-ADD0-781D37138FB8}" type="datetime1">
              <a:rPr lang="de-AT" smtClean="0"/>
              <a:pPr/>
              <a:t>02.10.2012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69043-2407-4A0D-B89A-EE6768D06114}" type="slidenum">
              <a:rPr lang="de-AT" smtClean="0"/>
              <a:pPr/>
              <a:t>‹#›</a:t>
            </a:fld>
            <a:endParaRPr lang="de-A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e-A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A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A5F43-5AF7-4BF1-A70E-4D9FAF43B5FE}" type="datetime1">
              <a:rPr lang="de-AT" smtClean="0"/>
              <a:pPr/>
              <a:t>02.10.2012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69043-2407-4A0D-B89A-EE6768D06114}" type="slidenum">
              <a:rPr lang="de-AT" smtClean="0"/>
              <a:pPr/>
              <a:t>‹#›</a:t>
            </a:fld>
            <a:endParaRPr lang="de-A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A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A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A6876-747E-40FF-9090-C1D6E4A296F8}" type="datetime1">
              <a:rPr lang="de-AT" smtClean="0"/>
              <a:pPr/>
              <a:t>02.10.2012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69043-2407-4A0D-B89A-EE6768D06114}" type="slidenum">
              <a:rPr lang="de-AT" smtClean="0"/>
              <a:pPr/>
              <a:t>‹#›</a:t>
            </a:fld>
            <a:endParaRPr lang="de-A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de-A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78F1B-A0D6-4621-98B6-E923E2E8534A}" type="datetime1">
              <a:rPr lang="de-AT" smtClean="0"/>
              <a:pPr/>
              <a:t>02.10.2012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69043-2407-4A0D-B89A-EE6768D06114}" type="slidenum">
              <a:rPr lang="de-AT" smtClean="0"/>
              <a:pPr/>
              <a:t>‹#›</a:t>
            </a:fld>
            <a:endParaRPr lang="de-A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A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A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AT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58935-36D5-4734-AD54-A24F300D0DC6}" type="datetime1">
              <a:rPr lang="de-AT" smtClean="0"/>
              <a:pPr/>
              <a:t>02.10.2012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69043-2407-4A0D-B89A-EE6768D06114}" type="slidenum">
              <a:rPr lang="de-AT" smtClean="0"/>
              <a:pPr/>
              <a:t>‹#›</a:t>
            </a:fld>
            <a:endParaRPr lang="de-A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de-A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A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AT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6FFBD-AE34-48DB-BE9D-B6DE96FBC414}" type="datetime1">
              <a:rPr lang="de-AT" smtClean="0"/>
              <a:pPr/>
              <a:t>02.10.2012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69043-2407-4A0D-B89A-EE6768D06114}" type="slidenum">
              <a:rPr lang="de-AT" smtClean="0"/>
              <a:pPr/>
              <a:t>‹#›</a:t>
            </a:fld>
            <a:endParaRPr lang="de-A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AT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182B0-C1E9-4034-9E1C-80FDC6A1E764}" type="datetime1">
              <a:rPr lang="de-AT" smtClean="0"/>
              <a:pPr/>
              <a:t>02.10.2012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69043-2407-4A0D-B89A-EE6768D06114}" type="slidenum">
              <a:rPr lang="de-AT" smtClean="0"/>
              <a:pPr/>
              <a:t>‹#›</a:t>
            </a:fld>
            <a:endParaRPr lang="de-A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173C0-40E0-49CD-A4B4-2C0716166B29}" type="datetime1">
              <a:rPr lang="de-AT" smtClean="0"/>
              <a:pPr/>
              <a:t>02.10.2012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69043-2407-4A0D-B89A-EE6768D06114}" type="slidenum">
              <a:rPr lang="de-AT" smtClean="0"/>
              <a:pPr/>
              <a:t>‹#›</a:t>
            </a:fld>
            <a:endParaRPr lang="de-A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e-A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A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633E5-59D3-421B-9D56-D1CBD28A8F4D}" type="datetime1">
              <a:rPr lang="de-AT" smtClean="0"/>
              <a:pPr/>
              <a:t>02.10.2012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69043-2407-4A0D-B89A-EE6768D06114}" type="slidenum">
              <a:rPr lang="de-AT" smtClean="0"/>
              <a:pPr/>
              <a:t>‹#›</a:t>
            </a:fld>
            <a:endParaRPr lang="de-A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e-A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0B95B-6F8B-4BD1-BB12-15881E4C5315}" type="datetime1">
              <a:rPr lang="de-AT" smtClean="0"/>
              <a:pPr/>
              <a:t>02.10.2012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69043-2407-4A0D-B89A-EE6768D06114}" type="slidenum">
              <a:rPr lang="de-AT" smtClean="0"/>
              <a:pPr/>
              <a:t>‹#›</a:t>
            </a:fld>
            <a:endParaRPr lang="de-A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de-A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A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778D40-EFB8-47F8-B945-2D4B87C212AA}" type="datetime1">
              <a:rPr lang="de-AT" smtClean="0"/>
              <a:pPr/>
              <a:t>02.10.2012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069043-2407-4A0D-B89A-EE6768D06114}" type="slidenum">
              <a:rPr lang="de-AT" smtClean="0"/>
              <a:pPr/>
              <a:t>‹#›</a:t>
            </a:fld>
            <a:endParaRPr lang="de-A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48681"/>
            <a:ext cx="7772400" cy="2088231"/>
          </a:xfrm>
        </p:spPr>
        <p:txBody>
          <a:bodyPr>
            <a:normAutofit/>
          </a:bodyPr>
          <a:lstStyle/>
          <a:p>
            <a:pPr algn="l"/>
            <a:r>
              <a:rPr lang="de-AT" sz="2800" b="1" dirty="0" smtClean="0">
                <a:latin typeface="Arial" pitchFamily="34" charset="0"/>
                <a:cs typeface="Arial" pitchFamily="34" charset="0"/>
              </a:rPr>
              <a:t>T</a:t>
            </a:r>
            <a:r>
              <a:rPr lang="bs-Latn-BA" sz="2800" b="1" dirty="0" smtClean="0">
                <a:latin typeface="Arial" pitchFamily="34" charset="0"/>
                <a:cs typeface="Arial" pitchFamily="34" charset="0"/>
              </a:rPr>
              <a:t>ajda Dedić</a:t>
            </a:r>
            <a:r>
              <a:rPr lang="de-AT" sz="28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de-AT" sz="2800" b="1" dirty="0" smtClean="0">
                <a:latin typeface="Arial" pitchFamily="34" charset="0"/>
                <a:cs typeface="Arial" pitchFamily="34" charset="0"/>
              </a:rPr>
            </a:br>
            <a:r>
              <a:rPr lang="bs-Latn-BA" sz="28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bs-Latn-BA" sz="2800" b="1" dirty="0" smtClean="0">
                <a:latin typeface="Arial" pitchFamily="34" charset="0"/>
                <a:cs typeface="Arial" pitchFamily="34" charset="0"/>
              </a:rPr>
            </a:br>
            <a:r>
              <a:rPr lang="bs-Latn-BA" sz="1400" b="1" dirty="0" smtClean="0">
                <a:latin typeface="Arial" pitchFamily="34" charset="0"/>
                <a:cs typeface="Arial" pitchFamily="34" charset="0"/>
              </a:rPr>
              <a:t>Institut f</a:t>
            </a:r>
            <a:r>
              <a:rPr lang="de-AT" sz="1400" b="1" dirty="0" err="1" smtClean="0">
                <a:latin typeface="Arial" pitchFamily="34" charset="0"/>
                <a:cs typeface="Arial" pitchFamily="34" charset="0"/>
              </a:rPr>
              <a:t>ür</a:t>
            </a:r>
            <a:r>
              <a:rPr lang="de-AT" sz="1400" b="1" dirty="0" smtClean="0">
                <a:latin typeface="Arial" pitchFamily="34" charset="0"/>
                <a:cs typeface="Arial" pitchFamily="34" charset="0"/>
              </a:rPr>
              <a:t> theoretische und angewandte </a:t>
            </a:r>
            <a:br>
              <a:rPr lang="de-AT" sz="1400" b="1" dirty="0" smtClean="0">
                <a:latin typeface="Arial" pitchFamily="34" charset="0"/>
                <a:cs typeface="Arial" pitchFamily="34" charset="0"/>
              </a:rPr>
            </a:br>
            <a:r>
              <a:rPr lang="de-AT" sz="1400" b="1" dirty="0" smtClean="0">
                <a:latin typeface="Arial" pitchFamily="34" charset="0"/>
                <a:cs typeface="Arial" pitchFamily="34" charset="0"/>
              </a:rPr>
              <a:t>Translationswissenschaft der Karl</a:t>
            </a:r>
            <a:br>
              <a:rPr lang="de-AT" sz="1400" b="1" dirty="0" smtClean="0">
                <a:latin typeface="Arial" pitchFamily="34" charset="0"/>
                <a:cs typeface="Arial" pitchFamily="34" charset="0"/>
              </a:rPr>
            </a:br>
            <a:r>
              <a:rPr lang="de-AT" sz="1400" b="1" dirty="0" smtClean="0">
                <a:latin typeface="Arial" pitchFamily="34" charset="0"/>
                <a:cs typeface="Arial" pitchFamily="34" charset="0"/>
              </a:rPr>
              <a:t>Franzens Universität Graz</a:t>
            </a:r>
            <a:br>
              <a:rPr lang="de-AT" sz="1400" b="1" dirty="0" smtClean="0">
                <a:latin typeface="Arial" pitchFamily="34" charset="0"/>
                <a:cs typeface="Arial" pitchFamily="34" charset="0"/>
              </a:rPr>
            </a:br>
            <a:r>
              <a:rPr lang="de-AT" sz="1400" b="1" dirty="0" smtClean="0">
                <a:latin typeface="Arial" pitchFamily="34" charset="0"/>
                <a:cs typeface="Arial" pitchFamily="34" charset="0"/>
              </a:rPr>
              <a:t>tajda.dedic@gmail.com</a:t>
            </a:r>
            <a:endParaRPr lang="de-AT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07704" y="2852936"/>
            <a:ext cx="6120680" cy="3600400"/>
          </a:xfrm>
        </p:spPr>
        <p:txBody>
          <a:bodyPr>
            <a:normAutofit lnSpcReduction="10000"/>
          </a:bodyPr>
          <a:lstStyle/>
          <a:p>
            <a:r>
              <a:rPr lang="de-AT" sz="54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Prevod</a:t>
            </a:r>
            <a:r>
              <a:rPr lang="de-AT" sz="54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AT" sz="54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govora</a:t>
            </a:r>
            <a:r>
              <a:rPr lang="de-AT" sz="54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AT" sz="5400" b="1" dirty="0" err="1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Andrićevih</a:t>
            </a:r>
            <a:r>
              <a:rPr lang="de-AT" sz="5400" b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AT" sz="54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likova</a:t>
            </a:r>
            <a:endParaRPr lang="de-AT" sz="5400" b="1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endParaRPr lang="de-AT" sz="5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de-AT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5. </a:t>
            </a:r>
            <a:r>
              <a:rPr lang="bs-Latn-BA" sz="16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</a:t>
            </a:r>
            <a:r>
              <a:rPr lang="de-AT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</a:t>
            </a:r>
            <a:r>
              <a:rPr lang="bs-Latn-BA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đunarodni simpozijum</a:t>
            </a:r>
          </a:p>
          <a:p>
            <a:r>
              <a:rPr lang="bs-Latn-BA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„</a:t>
            </a:r>
            <a:r>
              <a:rPr lang="bs-Latn-BA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Na Drini ćuprija”</a:t>
            </a:r>
          </a:p>
          <a:p>
            <a:r>
              <a:rPr lang="bs-Latn-BA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Višegrad, 4.-6. oktobar 2012.</a:t>
            </a:r>
            <a:endParaRPr lang="de-AT" sz="16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de-AT" sz="5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endParaRPr lang="de-AT" sz="1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3" descr="uni graz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300192" y="908720"/>
            <a:ext cx="1676400" cy="14097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bs-Latn-BA" dirty="0" smtClean="0">
                <a:latin typeface="Arial" pitchFamily="34" charset="0"/>
                <a:cs typeface="Arial" pitchFamily="34" charset="0"/>
              </a:rPr>
              <a:t>OPISNI PREVOD</a:t>
            </a:r>
            <a:r>
              <a:rPr lang="bs-Latn-BA" dirty="0" smtClean="0">
                <a:latin typeface="Arial" pitchFamily="34" charset="0"/>
                <a:cs typeface="Arial" pitchFamily="34" charset="0"/>
              </a:rPr>
              <a:t>:</a:t>
            </a:r>
            <a:endParaRPr lang="de-AT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bs-Latn-BA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bs-Latn-BA" dirty="0" smtClean="0">
                <a:latin typeface="Arial" pitchFamily="34" charset="0"/>
                <a:cs typeface="Arial" pitchFamily="34" charset="0"/>
              </a:rPr>
              <a:t>j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er ne</a:t>
            </a:r>
            <a:r>
              <a:rPr lang="bs-Latn-BA" dirty="0" smtClean="0">
                <a:latin typeface="Arial" pitchFamily="34" charset="0"/>
                <a:cs typeface="Arial" pitchFamily="34" charset="0"/>
              </a:rPr>
              <a:t>ć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e, </a:t>
            </a:r>
            <a:r>
              <a:rPr lang="bs-Latn-BA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š</a:t>
            </a:r>
            <a:r>
              <a:rPr lang="de-AT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ále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de-AT" dirty="0" err="1" smtClean="0">
                <a:latin typeface="Arial" pitchFamily="34" charset="0"/>
                <a:cs typeface="Arial" pitchFamily="34" charset="0"/>
              </a:rPr>
              <a:t>podi</a:t>
            </a:r>
            <a:r>
              <a:rPr lang="bs-Latn-BA" dirty="0" smtClean="0">
                <a:latin typeface="Arial" pitchFamily="34" charset="0"/>
                <a:cs typeface="Arial" pitchFamily="34" charset="0"/>
              </a:rPr>
              <a:t>ć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i </a:t>
            </a:r>
            <a:r>
              <a:rPr lang="bs-Latn-BA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ć</a:t>
            </a:r>
            <a:r>
              <a:rPr lang="de-AT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upriju</a:t>
            </a:r>
            <a:r>
              <a:rPr lang="de-AT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na </a:t>
            </a:r>
            <a:r>
              <a:rPr lang="de-AT" dirty="0" err="1" smtClean="0">
                <a:latin typeface="Arial" pitchFamily="34" charset="0"/>
                <a:cs typeface="Arial" pitchFamily="34" charset="0"/>
              </a:rPr>
              <a:t>Drini</a:t>
            </a:r>
            <a:r>
              <a:rPr lang="bs-Latn-BA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None/>
            </a:pPr>
            <a:r>
              <a:rPr lang="bs-Latn-BA" dirty="0" smtClean="0">
                <a:latin typeface="Arial" pitchFamily="34" charset="0"/>
                <a:cs typeface="Arial" pitchFamily="34" charset="0"/>
              </a:rPr>
              <a:t>(str.26)</a:t>
            </a:r>
          </a:p>
          <a:p>
            <a:pPr>
              <a:buNone/>
            </a:pPr>
            <a:r>
              <a:rPr lang="bs-Latn-BA" dirty="0" smtClean="0">
                <a:latin typeface="Arial" pitchFamily="34" charset="0"/>
                <a:cs typeface="Arial" pitchFamily="34" charset="0"/>
              </a:rPr>
              <a:t>[...] 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denn es werde ihm nicht so leicht</a:t>
            </a:r>
            <a:endParaRPr lang="bs-Latn-BA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de-AT" dirty="0" smtClean="0">
                <a:latin typeface="Arial" pitchFamily="34" charset="0"/>
                <a:cs typeface="Arial" pitchFamily="34" charset="0"/>
              </a:rPr>
              <a:t>gelingen,</a:t>
            </a:r>
            <a:r>
              <a:rPr lang="bs-Latn-BA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eine </a:t>
            </a:r>
            <a:r>
              <a:rPr lang="de-AT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Brücke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 über die Drina zu</a:t>
            </a:r>
            <a:endParaRPr lang="bs-Latn-BA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de-AT" dirty="0" smtClean="0">
                <a:latin typeface="Arial" pitchFamily="34" charset="0"/>
                <a:cs typeface="Arial" pitchFamily="34" charset="0"/>
              </a:rPr>
              <a:t>bauen.</a:t>
            </a:r>
            <a:endParaRPr lang="bs-Latn-BA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bs-Latn-BA" dirty="0">
              <a:latin typeface="Arial" pitchFamily="34" charset="0"/>
              <a:cs typeface="Arial" pitchFamily="34" charset="0"/>
            </a:endParaRPr>
          </a:p>
          <a:p>
            <a:endParaRPr lang="de-AT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69043-2407-4A0D-B89A-EE6768D06114}" type="slidenum">
              <a:rPr lang="de-AT" smtClean="0"/>
              <a:pPr/>
              <a:t>10</a:t>
            </a:fld>
            <a:endParaRPr lang="de-A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AT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bs-Latn-BA" dirty="0" smtClean="0">
                <a:latin typeface="Arial" pitchFamily="34" charset="0"/>
                <a:cs typeface="Arial" pitchFamily="34" charset="0"/>
              </a:rPr>
              <a:t>IZVORNI OBLIK PREUZET</a:t>
            </a:r>
            <a:r>
              <a:rPr lang="bs-Latn-BA" dirty="0" smtClean="0">
                <a:latin typeface="Arial" pitchFamily="34" charset="0"/>
                <a:cs typeface="Arial" pitchFamily="34" charset="0"/>
              </a:rPr>
              <a:t>:</a:t>
            </a:r>
            <a:endParaRPr lang="de-AT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bs-Latn-BA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bs-Latn-BA" dirty="0" smtClean="0">
                <a:latin typeface="Arial" pitchFamily="34" charset="0"/>
                <a:cs typeface="Arial" pitchFamily="34" charset="0"/>
              </a:rPr>
              <a:t>Ama, ko će me nagovoriti? </a:t>
            </a:r>
            <a:r>
              <a:rPr lang="bs-Latn-BA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Šejtan</a:t>
            </a:r>
            <a:r>
              <a:rPr lang="bs-Latn-BA" dirty="0" smtClean="0">
                <a:latin typeface="Arial" pitchFamily="34" charset="0"/>
                <a:cs typeface="Arial" pitchFamily="34" charset="0"/>
              </a:rPr>
              <a:t>!</a:t>
            </a:r>
          </a:p>
          <a:p>
            <a:pPr>
              <a:buNone/>
            </a:pPr>
            <a:r>
              <a:rPr lang="bs-Latn-BA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Šejtan</a:t>
            </a:r>
            <a:r>
              <a:rPr lang="bs-Latn-BA" dirty="0" smtClean="0">
                <a:latin typeface="Arial" pitchFamily="34" charset="0"/>
                <a:cs typeface="Arial" pitchFamily="34" charset="0"/>
              </a:rPr>
              <a:t>? (str.54)</a:t>
            </a:r>
          </a:p>
          <a:p>
            <a:pPr>
              <a:buNone/>
            </a:pPr>
            <a:endParaRPr lang="bs-Latn-BA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GB" dirty="0" err="1" smtClean="0">
                <a:latin typeface="Arial" pitchFamily="34" charset="0"/>
                <a:cs typeface="Arial" pitchFamily="34" charset="0"/>
              </a:rPr>
              <a:t>Wer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soll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mich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schon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angestiftet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haben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? </a:t>
            </a:r>
            <a:r>
              <a:rPr lang="en-GB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Der</a:t>
            </a:r>
            <a:endParaRPr lang="bs-Latn-BA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GB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Scheitan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! </a:t>
            </a:r>
            <a:endParaRPr lang="bs-Latn-BA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GB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Der</a:t>
            </a:r>
            <a:r>
              <a:rPr lang="en-GB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Scheitan</a:t>
            </a:r>
            <a:r>
              <a:rPr lang="bs-Latn-BA" dirty="0" smtClean="0">
                <a:latin typeface="Arial" pitchFamily="34" charset="0"/>
                <a:cs typeface="Arial" pitchFamily="34" charset="0"/>
              </a:rPr>
              <a:t>?</a:t>
            </a:r>
            <a:endParaRPr lang="de-AT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69043-2407-4A0D-B89A-EE6768D06114}" type="slidenum">
              <a:rPr lang="de-AT" smtClean="0">
                <a:latin typeface="Arial" pitchFamily="34" charset="0"/>
                <a:cs typeface="Arial" pitchFamily="34" charset="0"/>
              </a:rPr>
              <a:pPr/>
              <a:t>11</a:t>
            </a:fld>
            <a:endParaRPr lang="de-AT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bs-Latn-BA" sz="3800" dirty="0" smtClean="0">
                <a:latin typeface="Arial" pitchFamily="34" charset="0"/>
                <a:cs typeface="Arial" pitchFamily="34" charset="0"/>
              </a:rPr>
              <a:t>IZVORNI OBLIK SA DODATNIM PREVODOM</a:t>
            </a:r>
            <a:r>
              <a:rPr lang="bs-Latn-BA" sz="3800" dirty="0" smtClean="0">
                <a:latin typeface="Arial" pitchFamily="34" charset="0"/>
                <a:cs typeface="Arial" pitchFamily="34" charset="0"/>
              </a:rPr>
              <a:t>:</a:t>
            </a:r>
            <a:endParaRPr lang="de-AT" sz="3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bs-Latn-BA" sz="3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de-AT" dirty="0" err="1" smtClean="0">
                <a:latin typeface="Arial" pitchFamily="34" charset="0"/>
                <a:cs typeface="Arial" pitchFamily="34" charset="0"/>
              </a:rPr>
              <a:t>Valahi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?</a:t>
            </a:r>
          </a:p>
          <a:p>
            <a:pPr>
              <a:buNone/>
            </a:pPr>
            <a:r>
              <a:rPr lang="bs-Latn-BA" dirty="0" smtClean="0">
                <a:latin typeface="Arial" pitchFamily="34" charset="0"/>
                <a:cs typeface="Arial" pitchFamily="34" charset="0"/>
              </a:rPr>
              <a:t>V</a:t>
            </a:r>
            <a:r>
              <a:rPr lang="de-AT" dirty="0" err="1" smtClean="0">
                <a:latin typeface="Arial" pitchFamily="34" charset="0"/>
                <a:cs typeface="Arial" pitchFamily="34" charset="0"/>
              </a:rPr>
              <a:t>alahi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!</a:t>
            </a:r>
          </a:p>
          <a:p>
            <a:pPr>
              <a:buNone/>
            </a:pPr>
            <a:r>
              <a:rPr lang="bs-Latn-BA" dirty="0" smtClean="0">
                <a:latin typeface="Arial" pitchFamily="34" charset="0"/>
                <a:cs typeface="Arial" pitchFamily="34" charset="0"/>
              </a:rPr>
              <a:t>B</a:t>
            </a:r>
            <a:r>
              <a:rPr lang="de-AT" dirty="0" err="1" smtClean="0">
                <a:latin typeface="Arial" pitchFamily="34" charset="0"/>
                <a:cs typeface="Arial" pitchFamily="34" charset="0"/>
              </a:rPr>
              <a:t>ilahi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?</a:t>
            </a:r>
          </a:p>
          <a:p>
            <a:pPr>
              <a:buNone/>
            </a:pPr>
            <a:r>
              <a:rPr lang="bs-Latn-BA" dirty="0" smtClean="0">
                <a:latin typeface="Arial" pitchFamily="34" charset="0"/>
                <a:cs typeface="Arial" pitchFamily="34" charset="0"/>
              </a:rPr>
              <a:t>B</a:t>
            </a:r>
            <a:r>
              <a:rPr lang="de-AT" dirty="0" err="1" smtClean="0">
                <a:latin typeface="Arial" pitchFamily="34" charset="0"/>
                <a:cs typeface="Arial" pitchFamily="34" charset="0"/>
              </a:rPr>
              <a:t>ilahi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!</a:t>
            </a:r>
            <a:r>
              <a:rPr lang="bs-Latn-BA" dirty="0">
                <a:latin typeface="Arial" pitchFamily="34" charset="0"/>
                <a:cs typeface="Arial" pitchFamily="34" charset="0"/>
              </a:rPr>
              <a:t> </a:t>
            </a:r>
            <a:r>
              <a:rPr lang="bs-Latn-BA" dirty="0" smtClean="0">
                <a:latin typeface="Arial" pitchFamily="34" charset="0"/>
                <a:cs typeface="Arial" pitchFamily="34" charset="0"/>
              </a:rPr>
              <a:t>(str.101)</a:t>
            </a:r>
          </a:p>
          <a:p>
            <a:pPr>
              <a:buNone/>
            </a:pPr>
            <a:endParaRPr lang="bs-Latn-BA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de-DE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Valahi</a:t>
            </a:r>
            <a:r>
              <a:rPr lang="de-DE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? - Bei Gott?</a:t>
            </a:r>
            <a:endParaRPr lang="de-AT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de-DE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Valahi</a:t>
            </a:r>
            <a:r>
              <a:rPr lang="de-DE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! - Bei Gott!</a:t>
            </a:r>
            <a:endParaRPr lang="de-AT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de-DE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Bilahi</a:t>
            </a:r>
            <a:r>
              <a:rPr lang="de-DE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? - Auf Eid?</a:t>
            </a:r>
            <a:endParaRPr lang="de-AT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de-DE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Bilahi</a:t>
            </a:r>
            <a:r>
              <a:rPr lang="de-DE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! - Auf Eid!</a:t>
            </a:r>
            <a:endParaRPr lang="de-AT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endParaRPr lang="de-AT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69043-2407-4A0D-B89A-EE6768D06114}" type="slidenum">
              <a:rPr lang="de-AT" smtClean="0"/>
              <a:pPr/>
              <a:t>12</a:t>
            </a:fld>
            <a:endParaRPr lang="de-A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bs-Latn-BA" sz="3500" dirty="0" smtClean="0">
                <a:latin typeface="Arial" pitchFamily="34" charset="0"/>
                <a:cs typeface="Arial" pitchFamily="34" charset="0"/>
              </a:rPr>
              <a:t>ZAMJENA</a:t>
            </a:r>
            <a:r>
              <a:rPr lang="bs-Latn-BA" dirty="0" smtClean="0">
                <a:latin typeface="Arial" pitchFamily="34" charset="0"/>
                <a:cs typeface="Arial" pitchFamily="34" charset="0"/>
              </a:rPr>
              <a:t>:</a:t>
            </a:r>
            <a:endParaRPr lang="de-AT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bs-Latn-BA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de-AT" dirty="0" err="1" smtClean="0">
                <a:latin typeface="Arial" pitchFamily="34" charset="0"/>
                <a:cs typeface="Arial" pitchFamily="34" charset="0"/>
              </a:rPr>
              <a:t>nije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AT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sevapli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AT" dirty="0" err="1" smtClean="0">
                <a:latin typeface="Arial" pitchFamily="34" charset="0"/>
                <a:cs typeface="Arial" pitchFamily="34" charset="0"/>
              </a:rPr>
              <a:t>ruke</a:t>
            </a:r>
            <a:r>
              <a:rPr lang="bs-Latn-BA" dirty="0" smtClean="0">
                <a:latin typeface="Arial" pitchFamily="34" charset="0"/>
                <a:cs typeface="Arial" pitchFamily="34" charset="0"/>
              </a:rPr>
              <a:t> (str.89)</a:t>
            </a:r>
          </a:p>
          <a:p>
            <a:pPr>
              <a:buNone/>
            </a:pPr>
            <a:r>
              <a:rPr lang="en-GB" dirty="0" err="1" smtClean="0">
                <a:latin typeface="Arial" pitchFamily="34" charset="0"/>
                <a:cs typeface="Arial" pitchFamily="34" charset="0"/>
              </a:rPr>
              <a:t>keine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glückliche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Hand</a:t>
            </a:r>
            <a:endParaRPr lang="bs-Latn-BA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bs-Latn-BA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de-AT" dirty="0" err="1" smtClean="0">
                <a:latin typeface="Arial" pitchFamily="34" charset="0"/>
                <a:cs typeface="Arial" pitchFamily="34" charset="0"/>
              </a:rPr>
              <a:t>Treba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 da je </a:t>
            </a:r>
            <a:r>
              <a:rPr lang="bs-Latn-BA" dirty="0" smtClean="0">
                <a:latin typeface="Arial" pitchFamily="34" charset="0"/>
                <a:cs typeface="Arial" pitchFamily="34" charset="0"/>
              </a:rPr>
              <a:t>č</a:t>
            </a:r>
            <a:r>
              <a:rPr lang="de-AT" dirty="0" err="1" smtClean="0">
                <a:latin typeface="Arial" pitchFamily="34" charset="0"/>
                <a:cs typeface="Arial" pitchFamily="34" charset="0"/>
              </a:rPr>
              <a:t>ovjek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AT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dokon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de-AT" dirty="0" err="1" smtClean="0">
                <a:latin typeface="Arial" pitchFamily="34" charset="0"/>
                <a:cs typeface="Arial" pitchFamily="34" charset="0"/>
              </a:rPr>
              <a:t>pa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 da </a:t>
            </a:r>
            <a:r>
              <a:rPr lang="de-AT" dirty="0" err="1" smtClean="0">
                <a:latin typeface="Arial" pitchFamily="34" charset="0"/>
                <a:cs typeface="Arial" pitchFamily="34" charset="0"/>
              </a:rPr>
              <a:t>sa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AT" dirty="0" err="1" smtClean="0">
                <a:latin typeface="Arial" pitchFamily="34" charset="0"/>
                <a:cs typeface="Arial" pitchFamily="34" charset="0"/>
              </a:rPr>
              <a:t>Mula</a:t>
            </a:r>
            <a:endParaRPr lang="bs-Latn-BA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de-AT" dirty="0" err="1" smtClean="0">
                <a:latin typeface="Arial" pitchFamily="34" charset="0"/>
                <a:cs typeface="Arial" pitchFamily="34" charset="0"/>
              </a:rPr>
              <a:t>Ibrahimom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AT" dirty="0" err="1" smtClean="0">
                <a:latin typeface="Arial" pitchFamily="34" charset="0"/>
                <a:cs typeface="Arial" pitchFamily="34" charset="0"/>
              </a:rPr>
              <a:t>razgovara</a:t>
            </a:r>
            <a:r>
              <a:rPr lang="bs-Latn-BA" dirty="0" smtClean="0">
                <a:latin typeface="Arial" pitchFamily="34" charset="0"/>
                <a:cs typeface="Arial" pitchFamily="34" charset="0"/>
              </a:rPr>
              <a:t>. (str.142)</a:t>
            </a:r>
          </a:p>
          <a:p>
            <a:pPr>
              <a:buNone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Man muss </a:t>
            </a:r>
            <a:r>
              <a:rPr lang="en-GB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viel</a:t>
            </a:r>
            <a:r>
              <a:rPr lang="en-GB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Zeit</a:t>
            </a:r>
            <a:r>
              <a:rPr lang="en-GB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mitbringen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wenn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man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mit</a:t>
            </a:r>
            <a:endParaRPr lang="bs-Latn-BA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Mullah Ibrahim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sprechen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will</a:t>
            </a:r>
            <a:r>
              <a:rPr lang="bs-Latn-BA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None/>
            </a:pPr>
            <a:endParaRPr lang="de-AT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69043-2407-4A0D-B89A-EE6768D06114}" type="slidenum">
              <a:rPr lang="de-AT" smtClean="0"/>
              <a:pPr/>
              <a:t>13</a:t>
            </a:fld>
            <a:endParaRPr lang="de-A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>
                <a:latin typeface="Arial" pitchFamily="34" charset="0"/>
                <a:cs typeface="Arial" pitchFamily="34" charset="0"/>
              </a:rPr>
              <a:t>vidi se da je </a:t>
            </a:r>
            <a:r>
              <a:rPr lang="de-AT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kasabalija</a:t>
            </a:r>
            <a:r>
              <a:rPr lang="de-AT" dirty="0">
                <a:latin typeface="Arial" pitchFamily="34" charset="0"/>
                <a:cs typeface="Arial" pitchFamily="34" charset="0"/>
              </a:rPr>
              <a:t>, </a:t>
            </a:r>
            <a:r>
              <a:rPr lang="de-AT" dirty="0" err="1">
                <a:latin typeface="Arial" pitchFamily="34" charset="0"/>
                <a:cs typeface="Arial" pitchFamily="34" charset="0"/>
              </a:rPr>
              <a:t>voli</a:t>
            </a:r>
            <a:r>
              <a:rPr lang="de-AT" dirty="0">
                <a:latin typeface="Arial" pitchFamily="34" charset="0"/>
                <a:cs typeface="Arial" pitchFamily="34" charset="0"/>
              </a:rPr>
              <a:t> </a:t>
            </a:r>
            <a:r>
              <a:rPr lang="de-AT" dirty="0" err="1" smtClean="0">
                <a:latin typeface="Arial" pitchFamily="34" charset="0"/>
                <a:cs typeface="Arial" pitchFamily="34" charset="0"/>
              </a:rPr>
              <a:t>dru</a:t>
            </a:r>
            <a:r>
              <a:rPr lang="bs-Latn-BA" dirty="0" smtClean="0">
                <a:latin typeface="Arial" pitchFamily="34" charset="0"/>
                <a:cs typeface="Arial" pitchFamily="34" charset="0"/>
              </a:rPr>
              <a:t>š</a:t>
            </a:r>
            <a:r>
              <a:rPr lang="de-AT" dirty="0" err="1" smtClean="0">
                <a:latin typeface="Arial" pitchFamily="34" charset="0"/>
                <a:cs typeface="Arial" pitchFamily="34" charset="0"/>
              </a:rPr>
              <a:t>tvo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AT" dirty="0">
                <a:latin typeface="Arial" pitchFamily="34" charset="0"/>
                <a:cs typeface="Arial" pitchFamily="34" charset="0"/>
              </a:rPr>
              <a:t>i </a:t>
            </a:r>
            <a:r>
              <a:rPr lang="de-AT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teferi</a:t>
            </a:r>
            <a:r>
              <a:rPr lang="bs-Latn-BA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č</a:t>
            </a:r>
            <a:r>
              <a:rPr lang="de-AT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li</a:t>
            </a:r>
            <a:r>
              <a:rPr lang="de-AT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AT" dirty="0" err="1" smtClean="0">
                <a:latin typeface="Arial" pitchFamily="34" charset="0"/>
                <a:cs typeface="Arial" pitchFamily="34" charset="0"/>
              </a:rPr>
              <a:t>mjesto</a:t>
            </a:r>
            <a:r>
              <a:rPr lang="bs-Latn-BA" dirty="0" smtClean="0">
                <a:latin typeface="Arial" pitchFamily="34" charset="0"/>
                <a:cs typeface="Arial" pitchFamily="34" charset="0"/>
              </a:rPr>
              <a:t> (str.321)</a:t>
            </a:r>
          </a:p>
          <a:p>
            <a:r>
              <a:rPr lang="bs-Latn-BA" dirty="0" smtClean="0">
                <a:latin typeface="Arial" pitchFamily="34" charset="0"/>
                <a:cs typeface="Arial" pitchFamily="34" charset="0"/>
              </a:rPr>
              <a:t>“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Man </a:t>
            </a:r>
            <a:r>
              <a:rPr lang="en-GB" dirty="0" err="1">
                <a:latin typeface="Arial" pitchFamily="34" charset="0"/>
                <a:cs typeface="Arial" pitchFamily="34" charset="0"/>
              </a:rPr>
              <a:t>sieht</a:t>
            </a:r>
            <a:r>
              <a:rPr lang="en-GB" dirty="0">
                <a:latin typeface="Arial" pitchFamily="34" charset="0"/>
                <a:cs typeface="Arial" pitchFamily="34" charset="0"/>
              </a:rPr>
              <a:t>, </a:t>
            </a:r>
            <a:r>
              <a:rPr lang="en-GB" dirty="0" err="1">
                <a:latin typeface="Arial" pitchFamily="34" charset="0"/>
                <a:cs typeface="Arial" pitchFamily="34" charset="0"/>
              </a:rPr>
              <a:t>es</a:t>
            </a:r>
            <a:r>
              <a:rPr lang="en-GB" dirty="0">
                <a:latin typeface="Arial" pitchFamily="34" charset="0"/>
                <a:cs typeface="Arial" pitchFamily="34" charset="0"/>
              </a:rPr>
              <a:t> </a:t>
            </a:r>
            <a:r>
              <a:rPr lang="en-GB" dirty="0" err="1">
                <a:latin typeface="Arial" pitchFamily="34" charset="0"/>
                <a:cs typeface="Arial" pitchFamily="34" charset="0"/>
              </a:rPr>
              <a:t>ist</a:t>
            </a:r>
            <a:r>
              <a:rPr lang="en-GB" dirty="0">
                <a:latin typeface="Arial" pitchFamily="34" charset="0"/>
                <a:cs typeface="Arial" pitchFamily="34" charset="0"/>
              </a:rPr>
              <a:t> </a:t>
            </a:r>
            <a:r>
              <a:rPr lang="en-GB" dirty="0" err="1">
                <a:latin typeface="Arial" pitchFamily="34" charset="0"/>
                <a:cs typeface="Arial" pitchFamily="34" charset="0"/>
              </a:rPr>
              <a:t>ein</a:t>
            </a:r>
            <a:r>
              <a:rPr lang="en-GB" dirty="0">
                <a:latin typeface="Arial" pitchFamily="34" charset="0"/>
                <a:cs typeface="Arial" pitchFamily="34" charset="0"/>
              </a:rPr>
              <a:t> </a:t>
            </a:r>
            <a:r>
              <a:rPr lang="en-GB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Vi</a:t>
            </a:r>
            <a:r>
              <a:rPr lang="bs-Latn-BA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š</a:t>
            </a:r>
            <a:r>
              <a:rPr lang="en-GB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egrader</a:t>
            </a:r>
            <a:r>
              <a:rPr lang="en-GB" dirty="0">
                <a:latin typeface="Arial" pitchFamily="34" charset="0"/>
                <a:cs typeface="Arial" pitchFamily="34" charset="0"/>
              </a:rPr>
              <a:t>", </a:t>
            </a:r>
            <a:r>
              <a:rPr lang="en-GB" dirty="0" err="1">
                <a:latin typeface="Arial" pitchFamily="34" charset="0"/>
                <a:cs typeface="Arial" pitchFamily="34" charset="0"/>
              </a:rPr>
              <a:t>sagte</a:t>
            </a:r>
            <a:r>
              <a:rPr lang="en-GB" dirty="0">
                <a:latin typeface="Arial" pitchFamily="34" charset="0"/>
                <a:cs typeface="Arial" pitchFamily="34" charset="0"/>
              </a:rPr>
              <a:t> </a:t>
            </a:r>
            <a:r>
              <a:rPr lang="en-GB" dirty="0" err="1">
                <a:latin typeface="Arial" pitchFamily="34" charset="0"/>
                <a:cs typeface="Arial" pitchFamily="34" charset="0"/>
              </a:rPr>
              <a:t>der</a:t>
            </a:r>
            <a:r>
              <a:rPr lang="en-GB" dirty="0">
                <a:latin typeface="Arial" pitchFamily="34" charset="0"/>
                <a:cs typeface="Arial" pitchFamily="34" charset="0"/>
              </a:rPr>
              <a:t> Pate, "</a:t>
            </a:r>
            <a:r>
              <a:rPr lang="en-GB" dirty="0" err="1">
                <a:latin typeface="Arial" pitchFamily="34" charset="0"/>
                <a:cs typeface="Arial" pitchFamily="34" charset="0"/>
              </a:rPr>
              <a:t>es</a:t>
            </a:r>
            <a:r>
              <a:rPr lang="en-GB" dirty="0">
                <a:latin typeface="Arial" pitchFamily="34" charset="0"/>
                <a:cs typeface="Arial" pitchFamily="34" charset="0"/>
              </a:rPr>
              <a:t> </a:t>
            </a:r>
            <a:r>
              <a:rPr lang="en-GB" dirty="0" err="1">
                <a:latin typeface="Arial" pitchFamily="34" charset="0"/>
                <a:cs typeface="Arial" pitchFamily="34" charset="0"/>
              </a:rPr>
              <a:t>liebt</a:t>
            </a:r>
            <a:r>
              <a:rPr lang="en-GB" dirty="0">
                <a:latin typeface="Arial" pitchFamily="34" charset="0"/>
                <a:cs typeface="Arial" pitchFamily="34" charset="0"/>
              </a:rPr>
              <a:t> die </a:t>
            </a:r>
            <a:r>
              <a:rPr lang="en-GB" dirty="0" err="1">
                <a:latin typeface="Arial" pitchFamily="34" charset="0"/>
                <a:cs typeface="Arial" pitchFamily="34" charset="0"/>
              </a:rPr>
              <a:t>Gesellschaft</a:t>
            </a:r>
            <a:r>
              <a:rPr lang="en-GB" dirty="0">
                <a:latin typeface="Arial" pitchFamily="34" charset="0"/>
                <a:cs typeface="Arial" pitchFamily="34" charset="0"/>
              </a:rPr>
              <a:t> und </a:t>
            </a:r>
            <a:r>
              <a:rPr lang="en-GB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einen</a:t>
            </a:r>
            <a:r>
              <a:rPr lang="en-GB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schönen</a:t>
            </a:r>
            <a:r>
              <a:rPr lang="en-GB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Platz</a:t>
            </a:r>
            <a:r>
              <a:rPr lang="en-GB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zum</a:t>
            </a:r>
            <a:r>
              <a:rPr lang="en-GB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Rasten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bs-Latn-BA" dirty="0" smtClean="0">
                <a:latin typeface="Arial" pitchFamily="34" charset="0"/>
                <a:cs typeface="Arial" pitchFamily="34" charset="0"/>
              </a:rPr>
              <a:t>”</a:t>
            </a:r>
            <a:endParaRPr lang="de-AT" dirty="0">
              <a:latin typeface="Arial" pitchFamily="34" charset="0"/>
              <a:cs typeface="Arial" pitchFamily="34" charset="0"/>
            </a:endParaRPr>
          </a:p>
          <a:p>
            <a:endParaRPr lang="de-AT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69043-2407-4A0D-B89A-EE6768D06114}" type="slidenum">
              <a:rPr lang="de-AT" smtClean="0"/>
              <a:pPr/>
              <a:t>14</a:t>
            </a:fld>
            <a:endParaRPr lang="de-A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dirty="0" smtClean="0">
                <a:latin typeface="Arial" pitchFamily="34" charset="0"/>
                <a:cs typeface="Arial" pitchFamily="34" charset="0"/>
              </a:rPr>
              <a:t>PSOVKE</a:t>
            </a:r>
            <a:r>
              <a:rPr lang="bs-Latn-BA" dirty="0" smtClean="0"/>
              <a:t>, </a:t>
            </a:r>
            <a:r>
              <a:rPr lang="bs-Latn-BA" dirty="0" smtClean="0">
                <a:latin typeface="Arial" pitchFamily="34" charset="0"/>
                <a:cs typeface="Arial" pitchFamily="34" charset="0"/>
              </a:rPr>
              <a:t>KLETVE</a:t>
            </a:r>
            <a:endParaRPr lang="de-AT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de-AT" dirty="0" smtClean="0">
                <a:latin typeface="Arial" pitchFamily="34" charset="0"/>
                <a:cs typeface="Arial" pitchFamily="34" charset="0"/>
              </a:rPr>
              <a:t>UBLA</a:t>
            </a:r>
            <a:r>
              <a:rPr lang="bs-Latn-BA" dirty="0" smtClean="0">
                <a:latin typeface="Arial" pitchFamily="34" charset="0"/>
                <a:cs typeface="Arial" pitchFamily="34" charset="0"/>
              </a:rPr>
              <a:t>ŽENI PREVOD:</a:t>
            </a:r>
          </a:p>
          <a:p>
            <a:pPr>
              <a:buNone/>
            </a:pPr>
            <a:endParaRPr lang="de-AT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de-AT" dirty="0" smtClean="0">
                <a:latin typeface="Arial" pitchFamily="34" charset="0"/>
                <a:cs typeface="Arial" pitchFamily="34" charset="0"/>
              </a:rPr>
              <a:t>‘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o</a:t>
            </a:r>
            <a:r>
              <a:rPr lang="bs-Latn-BA" dirty="0" smtClean="0">
                <a:latin typeface="Arial" pitchFamily="34" charset="0"/>
                <a:cs typeface="Arial" pitchFamily="34" charset="0"/>
              </a:rPr>
              <a:t>ć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es </a:t>
            </a:r>
            <a:r>
              <a:rPr lang="de-AT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kurvo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, Tripolis? </a:t>
            </a:r>
            <a:r>
              <a:rPr lang="de-AT" dirty="0" err="1" smtClean="0">
                <a:latin typeface="Arial" pitchFamily="34" charset="0"/>
                <a:cs typeface="Arial" pitchFamily="34" charset="0"/>
              </a:rPr>
              <a:t>Evo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AT" dirty="0" err="1" smtClean="0">
                <a:latin typeface="Arial" pitchFamily="34" charset="0"/>
                <a:cs typeface="Arial" pitchFamily="34" charset="0"/>
              </a:rPr>
              <a:t>ti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, na!</a:t>
            </a:r>
            <a:r>
              <a:rPr lang="bs-Latn-BA" dirty="0" smtClean="0">
                <a:latin typeface="Arial" pitchFamily="34" charset="0"/>
                <a:cs typeface="Arial" pitchFamily="34" charset="0"/>
              </a:rPr>
              <a:t> (str.216)</a:t>
            </a:r>
          </a:p>
          <a:p>
            <a:pPr>
              <a:buNone/>
            </a:pPr>
            <a:endParaRPr lang="de-AT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He, du </a:t>
            </a:r>
            <a:r>
              <a:rPr lang="en-GB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Hundesohn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willst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du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Tripolis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?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Da</a:t>
            </a:r>
            <a:endParaRPr lang="bs-Latn-BA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hast du</a:t>
            </a:r>
            <a:r>
              <a:rPr lang="bs-Latn-BA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es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!</a:t>
            </a:r>
            <a:endParaRPr lang="de-AT" dirty="0" smtClean="0">
              <a:latin typeface="Arial" pitchFamily="34" charset="0"/>
              <a:cs typeface="Arial" pitchFamily="34" charset="0"/>
            </a:endParaRPr>
          </a:p>
          <a:p>
            <a:endParaRPr lang="de-AT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69043-2407-4A0D-B89A-EE6768D06114}" type="slidenum">
              <a:rPr lang="de-AT" smtClean="0"/>
              <a:pPr/>
              <a:t>15</a:t>
            </a:fld>
            <a:endParaRPr lang="de-AT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de-AT" dirty="0" smtClean="0">
                <a:latin typeface="Arial" pitchFamily="34" charset="0"/>
                <a:cs typeface="Arial" pitchFamily="34" charset="0"/>
              </a:rPr>
              <a:t>Vidi </a:t>
            </a:r>
            <a:r>
              <a:rPr lang="de-AT" dirty="0" err="1" smtClean="0">
                <a:latin typeface="Arial" pitchFamily="34" charset="0"/>
                <a:cs typeface="Arial" pitchFamily="34" charset="0"/>
              </a:rPr>
              <a:t>ti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AT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kurvi</a:t>
            </a:r>
            <a:r>
              <a:rPr lang="bs-Latn-BA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ć</a:t>
            </a:r>
            <a:r>
              <a:rPr lang="de-AT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bs-Latn-BA" dirty="0" smtClean="0">
                <a:latin typeface="Arial" pitchFamily="34" charset="0"/>
                <a:cs typeface="Arial" pitchFamily="34" charset="0"/>
              </a:rPr>
              <a:t>đ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e on </a:t>
            </a:r>
            <a:r>
              <a:rPr lang="de-AT" dirty="0" err="1" smtClean="0">
                <a:latin typeface="Arial" pitchFamily="34" charset="0"/>
                <a:cs typeface="Arial" pitchFamily="34" charset="0"/>
              </a:rPr>
              <a:t>pismeno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AT" dirty="0" err="1" smtClean="0">
                <a:latin typeface="Arial" pitchFamily="34" charset="0"/>
                <a:cs typeface="Arial" pitchFamily="34" charset="0"/>
              </a:rPr>
              <a:t>ljubav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AT" dirty="0" err="1" smtClean="0">
                <a:latin typeface="Arial" pitchFamily="34" charset="0"/>
                <a:cs typeface="Arial" pitchFamily="34" charset="0"/>
              </a:rPr>
              <a:t>vodi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 s</a:t>
            </a:r>
            <a:endParaRPr lang="bs-Latn-BA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de-AT" dirty="0" err="1" smtClean="0">
                <a:latin typeface="Arial" pitchFamily="34" charset="0"/>
                <a:cs typeface="Arial" pitchFamily="34" charset="0"/>
              </a:rPr>
              <a:t>jednom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, a </a:t>
            </a:r>
            <a:r>
              <a:rPr lang="de-AT" dirty="0" err="1" smtClean="0">
                <a:latin typeface="Arial" pitchFamily="34" charset="0"/>
                <a:cs typeface="Arial" pitchFamily="34" charset="0"/>
              </a:rPr>
              <a:t>druga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AT" dirty="0" err="1" smtClean="0">
                <a:latin typeface="Arial" pitchFamily="34" charset="0"/>
                <a:cs typeface="Arial" pitchFamily="34" charset="0"/>
              </a:rPr>
              <a:t>mu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AT" dirty="0" err="1" smtClean="0">
                <a:latin typeface="Arial" pitchFamily="34" charset="0"/>
                <a:cs typeface="Arial" pitchFamily="34" charset="0"/>
              </a:rPr>
              <a:t>sjedi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AT" dirty="0" err="1" smtClean="0">
                <a:latin typeface="Arial" pitchFamily="34" charset="0"/>
                <a:cs typeface="Arial" pitchFamily="34" charset="0"/>
              </a:rPr>
              <a:t>ovdje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AT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u</a:t>
            </a:r>
            <a:r>
              <a:rPr lang="bs-Latn-BA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z</a:t>
            </a:r>
            <a:r>
              <a:rPr lang="de-AT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AT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koljen</a:t>
            </a:r>
            <a:r>
              <a:rPr lang="bs-Latn-BA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o</a:t>
            </a:r>
            <a:r>
              <a:rPr lang="bs-Latn-BA" b="1" dirty="0" smtClean="0">
                <a:latin typeface="Arial" pitchFamily="34" charset="0"/>
                <a:cs typeface="Arial" pitchFamily="34" charset="0"/>
              </a:rPr>
              <a:t>! </a:t>
            </a:r>
            <a:endParaRPr lang="bs-Latn-BA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bs-Latn-BA" dirty="0" smtClean="0">
                <a:latin typeface="Arial" pitchFamily="34" charset="0"/>
                <a:cs typeface="Arial" pitchFamily="34" charset="0"/>
              </a:rPr>
              <a:t>(str.208)</a:t>
            </a:r>
          </a:p>
          <a:p>
            <a:pPr>
              <a:buNone/>
            </a:pPr>
            <a:r>
              <a:rPr lang="en-GB" dirty="0" err="1" smtClean="0">
                <a:latin typeface="Arial" pitchFamily="34" charset="0"/>
                <a:cs typeface="Arial" pitchFamily="34" charset="0"/>
              </a:rPr>
              <a:t>Seht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doch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einmal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diesen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gemeinen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Schuft</a:t>
            </a:r>
            <a:endParaRPr lang="bs-Latn-BA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an,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da</a:t>
            </a:r>
            <a:r>
              <a:rPr lang="bs-Latn-BA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wechselt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er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Liebesbriefe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mit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der</a:t>
            </a:r>
            <a:endParaRPr lang="bs-Latn-BA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GB" dirty="0" err="1" smtClean="0">
                <a:latin typeface="Arial" pitchFamily="34" charset="0"/>
                <a:cs typeface="Arial" pitchFamily="34" charset="0"/>
              </a:rPr>
              <a:t>einen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, und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hier</a:t>
            </a:r>
            <a:r>
              <a:rPr lang="bs-Latn-BA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im</a:t>
            </a:r>
            <a:r>
              <a:rPr lang="en-GB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Städtchen</a:t>
            </a:r>
            <a:r>
              <a:rPr lang="en-GB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hat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er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noch</a:t>
            </a:r>
            <a:endParaRPr lang="bs-Latn-BA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GB" dirty="0" err="1" smtClean="0">
                <a:latin typeface="Arial" pitchFamily="34" charset="0"/>
                <a:cs typeface="Arial" pitchFamily="34" charset="0"/>
              </a:rPr>
              <a:t>eine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!</a:t>
            </a:r>
            <a:endParaRPr lang="de-AT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69043-2407-4A0D-B89A-EE6768D06114}" type="slidenum">
              <a:rPr lang="de-AT" smtClean="0"/>
              <a:pPr/>
              <a:t>16</a:t>
            </a:fld>
            <a:endParaRPr lang="de-AT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bs-Latn-BA" dirty="0" smtClean="0">
                <a:latin typeface="Arial" pitchFamily="34" charset="0"/>
                <a:cs typeface="Arial" pitchFamily="34" charset="0"/>
              </a:rPr>
              <a:t>Slušaj</a:t>
            </a:r>
            <a:r>
              <a:rPr lang="bs-Latn-BA" dirty="0" smtClean="0">
                <a:latin typeface="Arial" pitchFamily="34" charset="0"/>
                <a:cs typeface="Arial" pitchFamily="34" charset="0"/>
              </a:rPr>
              <a:t>, šuplja glavo, ti si vešt ovim </a:t>
            </a:r>
            <a:r>
              <a:rPr lang="bs-Latn-BA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krmkovićima</a:t>
            </a:r>
            <a:r>
              <a:rPr lang="bs-Latn-BA" dirty="0" smtClean="0">
                <a:latin typeface="Arial" pitchFamily="34" charset="0"/>
                <a:cs typeface="Arial" pitchFamily="34" charset="0"/>
              </a:rPr>
              <a:t>,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bs-Latn-BA" dirty="0" smtClean="0">
                <a:latin typeface="Arial" pitchFamily="34" charset="0"/>
                <a:cs typeface="Arial" pitchFamily="34" charset="0"/>
              </a:rPr>
              <a:t>[...]</a:t>
            </a:r>
            <a:endParaRPr lang="de-AT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bs-Latn-BA" dirty="0" smtClean="0">
                <a:latin typeface="Arial" pitchFamily="34" charset="0"/>
                <a:cs typeface="Arial" pitchFamily="34" charset="0"/>
              </a:rPr>
              <a:t>A sad idi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bs-Latn-BA" dirty="0" smtClean="0">
                <a:latin typeface="Arial" pitchFamily="34" charset="0"/>
                <a:cs typeface="Arial" pitchFamily="34" charset="0"/>
              </a:rPr>
              <a:t>đavolu koji te meni i poslao. </a:t>
            </a:r>
            <a:r>
              <a:rPr lang="bs-Latn-BA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Idi</a:t>
            </a:r>
            <a:r>
              <a:rPr lang="bs-Latn-BA" dirty="0" smtClean="0">
                <a:latin typeface="Arial" pitchFamily="34" charset="0"/>
                <a:cs typeface="Arial" pitchFamily="34" charset="0"/>
              </a:rPr>
              <a:t>! </a:t>
            </a:r>
            <a:r>
              <a:rPr lang="bs-Latn-BA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Sikter!</a:t>
            </a:r>
            <a:endParaRPr lang="de-AT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bs-Latn-BA" dirty="0" smtClean="0">
                <a:latin typeface="Arial" pitchFamily="34" charset="0"/>
                <a:cs typeface="Arial" pitchFamily="34" charset="0"/>
              </a:rPr>
              <a:t>(str.47)</a:t>
            </a:r>
          </a:p>
          <a:p>
            <a:pPr>
              <a:buNone/>
            </a:pPr>
            <a:endParaRPr lang="bs-Latn-BA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GB" dirty="0" err="1" smtClean="0">
                <a:latin typeface="Arial" pitchFamily="34" charset="0"/>
                <a:cs typeface="Arial" pitchFamily="34" charset="0"/>
              </a:rPr>
              <a:t>Hör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zu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, du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Hohlkopf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, du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kennst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dich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aus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mit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diesen</a:t>
            </a:r>
            <a:endParaRPr lang="bs-Latn-BA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GB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Schweinen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bs-Latn-BA" dirty="0" smtClean="0">
                <a:latin typeface="Arial" pitchFamily="34" charset="0"/>
                <a:cs typeface="Arial" pitchFamily="34" charset="0"/>
              </a:rPr>
              <a:t>[...] </a:t>
            </a:r>
            <a:r>
              <a:rPr lang="de-DE" dirty="0" smtClean="0">
                <a:latin typeface="Arial" pitchFamily="34" charset="0"/>
                <a:cs typeface="Arial" pitchFamily="34" charset="0"/>
              </a:rPr>
              <a:t>Und jetzt scher dich zum Teufel, der</a:t>
            </a:r>
            <a:endParaRPr lang="bs-Latn-BA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de-DE" dirty="0" smtClean="0">
                <a:latin typeface="Arial" pitchFamily="34" charset="0"/>
                <a:cs typeface="Arial" pitchFamily="34" charset="0"/>
              </a:rPr>
              <a:t>dich zu mir geschickt hat. </a:t>
            </a:r>
            <a:r>
              <a:rPr lang="de-DE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Marsch</a:t>
            </a:r>
            <a:r>
              <a:rPr lang="de-DE" dirty="0" smtClean="0">
                <a:latin typeface="Arial" pitchFamily="34" charset="0"/>
                <a:cs typeface="Arial" pitchFamily="34" charset="0"/>
              </a:rPr>
              <a:t>! </a:t>
            </a:r>
            <a:r>
              <a:rPr lang="de-DE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Raus</a:t>
            </a:r>
            <a:r>
              <a:rPr lang="de-DE" dirty="0" smtClean="0">
                <a:latin typeface="Arial" pitchFamily="34" charset="0"/>
                <a:cs typeface="Arial" pitchFamily="34" charset="0"/>
              </a:rPr>
              <a:t>!“</a:t>
            </a:r>
            <a:endParaRPr lang="de-AT" dirty="0" smtClean="0">
              <a:latin typeface="Arial" pitchFamily="34" charset="0"/>
              <a:cs typeface="Arial" pitchFamily="34" charset="0"/>
            </a:endParaRPr>
          </a:p>
          <a:p>
            <a:endParaRPr lang="de-A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69043-2407-4A0D-B89A-EE6768D06114}" type="slidenum">
              <a:rPr lang="de-AT" smtClean="0"/>
              <a:pPr/>
              <a:t>17</a:t>
            </a:fld>
            <a:endParaRPr lang="de-AT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bs-Latn-BA" dirty="0" smtClean="0">
                <a:latin typeface="Arial" pitchFamily="34" charset="0"/>
                <a:cs typeface="Arial" pitchFamily="34" charset="0"/>
              </a:rPr>
              <a:t>J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a, </a:t>
            </a:r>
            <a:r>
              <a:rPr lang="bs-Latn-BA" dirty="0" smtClean="0">
                <a:latin typeface="Arial" pitchFamily="34" charset="0"/>
                <a:cs typeface="Arial" pitchFamily="34" charset="0"/>
              </a:rPr>
              <a:t>č</a:t>
            </a:r>
            <a:r>
              <a:rPr lang="de-AT" dirty="0" err="1" smtClean="0">
                <a:latin typeface="Arial" pitchFamily="34" charset="0"/>
                <a:cs typeface="Arial" pitchFamily="34" charset="0"/>
              </a:rPr>
              <a:t>udna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AT" dirty="0" err="1" smtClean="0">
                <a:latin typeface="Arial" pitchFamily="34" charset="0"/>
                <a:cs typeface="Arial" pitchFamily="34" charset="0"/>
              </a:rPr>
              <a:t>poganca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de-AT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baku</a:t>
            </a:r>
            <a:r>
              <a:rPr lang="de-AT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AT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mu</a:t>
            </a:r>
            <a:r>
              <a:rPr lang="de-AT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AT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njegovu</a:t>
            </a:r>
            <a:r>
              <a:rPr lang="bs-Latn-BA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bs-Latn-BA" dirty="0" smtClean="0">
                <a:latin typeface="Arial" pitchFamily="34" charset="0"/>
                <a:cs typeface="Arial" pitchFamily="34" charset="0"/>
              </a:rPr>
              <a:t>[...]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None/>
            </a:pPr>
            <a:r>
              <a:rPr lang="bs-Latn-BA" dirty="0" smtClean="0">
                <a:latin typeface="Arial" pitchFamily="34" charset="0"/>
                <a:cs typeface="Arial" pitchFamily="34" charset="0"/>
              </a:rPr>
              <a:t>(str.147)</a:t>
            </a:r>
          </a:p>
          <a:p>
            <a:pPr>
              <a:buNone/>
            </a:pPr>
            <a:r>
              <a:rPr lang="en-GB" dirty="0" err="1" smtClean="0">
                <a:latin typeface="Arial" pitchFamily="34" charset="0"/>
                <a:cs typeface="Arial" pitchFamily="34" charset="0"/>
              </a:rPr>
              <a:t>Ein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abscheulicher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Kerl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GB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hol's</a:t>
            </a:r>
            <a:r>
              <a:rPr lang="en-GB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der</a:t>
            </a:r>
            <a:r>
              <a:rPr lang="en-GB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Teufel</a:t>
            </a:r>
            <a:r>
              <a:rPr lang="en-GB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!</a:t>
            </a:r>
            <a:endParaRPr lang="de-AT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69043-2407-4A0D-B89A-EE6768D06114}" type="slidenum">
              <a:rPr lang="de-AT" smtClean="0"/>
              <a:pPr/>
              <a:t>18</a:t>
            </a:fld>
            <a:endParaRPr lang="de-AT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bs-Latn-BA" dirty="0" smtClean="0">
                <a:latin typeface="Arial" pitchFamily="34" charset="0"/>
                <a:cs typeface="Arial" pitchFamily="34" charset="0"/>
              </a:rPr>
              <a:t>Pa hajde da rušimo, </a:t>
            </a:r>
            <a:r>
              <a:rPr lang="bs-Latn-BA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krv ga pojela</a:t>
            </a:r>
            <a:r>
              <a:rPr lang="bs-Latn-BA" dirty="0" smtClean="0">
                <a:latin typeface="Arial" pitchFamily="34" charset="0"/>
                <a:cs typeface="Arial" pitchFamily="34" charset="0"/>
              </a:rPr>
              <a:t>, dok on</a:t>
            </a:r>
          </a:p>
          <a:p>
            <a:pPr>
              <a:buNone/>
            </a:pPr>
            <a:r>
              <a:rPr lang="bs-Latn-BA" dirty="0" smtClean="0">
                <a:latin typeface="Arial" pitchFamily="34" charset="0"/>
                <a:cs typeface="Arial" pitchFamily="34" charset="0"/>
              </a:rPr>
              <a:t>nije pojeo nas. (str.44)</a:t>
            </a:r>
          </a:p>
          <a:p>
            <a:pPr>
              <a:buNone/>
            </a:pPr>
            <a:endParaRPr lang="bs-Latn-BA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pl-PL" dirty="0" smtClean="0">
                <a:latin typeface="Arial" pitchFamily="34" charset="0"/>
                <a:cs typeface="Arial" pitchFamily="34" charset="0"/>
              </a:rPr>
              <a:t>Also, gut, reißen wir sie ein, </a:t>
            </a:r>
            <a:r>
              <a:rPr lang="pl-PL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der Teufel soll</a:t>
            </a:r>
          </a:p>
          <a:p>
            <a:pPr>
              <a:buNone/>
            </a:pPr>
            <a:r>
              <a:rPr lang="pl-PL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sie holen</a:t>
            </a:r>
            <a:r>
              <a:rPr lang="pl-PL" dirty="0" smtClean="0">
                <a:latin typeface="Arial" pitchFamily="34" charset="0"/>
                <a:cs typeface="Arial" pitchFamily="34" charset="0"/>
              </a:rPr>
              <a:t>, solange </a:t>
            </a:r>
            <a:r>
              <a:rPr lang="pl-PL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er uns noch nicht</a:t>
            </a:r>
          </a:p>
          <a:p>
            <a:pPr>
              <a:buNone/>
            </a:pPr>
            <a:r>
              <a:rPr lang="pl-PL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geholt </a:t>
            </a:r>
            <a:r>
              <a:rPr lang="pl-PL" dirty="0" smtClean="0">
                <a:latin typeface="Arial" pitchFamily="34" charset="0"/>
                <a:cs typeface="Arial" pitchFamily="34" charset="0"/>
              </a:rPr>
              <a:t>hat. </a:t>
            </a:r>
            <a:endParaRPr lang="de-AT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69043-2407-4A0D-B89A-EE6768D06114}" type="slidenum">
              <a:rPr lang="de-AT" smtClean="0"/>
              <a:pPr/>
              <a:t>19</a:t>
            </a:fld>
            <a:endParaRPr lang="de-AT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dirty="0" smtClean="0">
                <a:latin typeface="Arial" pitchFamily="34" charset="0"/>
                <a:cs typeface="Arial" pitchFamily="34" charset="0"/>
              </a:rPr>
              <a:t>SADRŽAJ</a:t>
            </a:r>
            <a:endParaRPr lang="de-AT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s-Latn-BA" dirty="0" smtClean="0">
                <a:latin typeface="Arial" pitchFamily="34" charset="0"/>
                <a:cs typeface="Arial" pitchFamily="34" charset="0"/>
              </a:rPr>
              <a:t>Značaj govora likova</a:t>
            </a:r>
          </a:p>
          <a:p>
            <a:r>
              <a:rPr lang="bs-Latn-BA" dirty="0" smtClean="0">
                <a:latin typeface="Arial" pitchFamily="34" charset="0"/>
                <a:cs typeface="Arial" pitchFamily="34" charset="0"/>
              </a:rPr>
              <a:t>Uloga i strategije prevodioca</a:t>
            </a:r>
          </a:p>
          <a:p>
            <a:r>
              <a:rPr lang="bs-Latn-BA" dirty="0" smtClean="0">
                <a:latin typeface="Arial" pitchFamily="34" charset="0"/>
                <a:cs typeface="Arial" pitchFamily="34" charset="0"/>
              </a:rPr>
              <a:t>Govor likova iz romana</a:t>
            </a:r>
            <a:endParaRPr lang="de-AT" dirty="0" smtClean="0">
              <a:latin typeface="Arial" pitchFamily="34" charset="0"/>
              <a:cs typeface="Arial" pitchFamily="34" charset="0"/>
            </a:endParaRPr>
          </a:p>
          <a:p>
            <a:r>
              <a:rPr lang="bs-Latn-BA" dirty="0" smtClean="0">
                <a:latin typeface="Arial" pitchFamily="34" charset="0"/>
                <a:cs typeface="Arial" pitchFamily="34" charset="0"/>
              </a:rPr>
              <a:t>Jezički i kultu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r</a:t>
            </a:r>
            <a:r>
              <a:rPr lang="bs-Latn-BA" dirty="0" smtClean="0">
                <a:latin typeface="Arial" pitchFamily="34" charset="0"/>
                <a:cs typeface="Arial" pitchFamily="34" charset="0"/>
              </a:rPr>
              <a:t>ološki specifični elementi</a:t>
            </a:r>
          </a:p>
          <a:p>
            <a:r>
              <a:rPr lang="bs-Latn-BA" dirty="0" smtClean="0">
                <a:latin typeface="Arial" pitchFamily="34" charset="0"/>
                <a:cs typeface="Arial" pitchFamily="34" charset="0"/>
              </a:rPr>
              <a:t>Zaključak</a:t>
            </a:r>
            <a:endParaRPr lang="de-AT" dirty="0" smtClean="0">
              <a:latin typeface="Arial" pitchFamily="34" charset="0"/>
              <a:cs typeface="Arial" pitchFamily="34" charset="0"/>
            </a:endParaRPr>
          </a:p>
          <a:p>
            <a:endParaRPr lang="de-AT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69043-2407-4A0D-B89A-EE6768D06114}" type="slidenum">
              <a:rPr lang="de-AT" smtClean="0"/>
              <a:pPr/>
              <a:t>2</a:t>
            </a:fld>
            <a:endParaRPr lang="de-A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dirty="0" smtClean="0">
                <a:latin typeface="Arial" pitchFamily="34" charset="0"/>
                <a:cs typeface="Arial" pitchFamily="34" charset="0"/>
              </a:rPr>
              <a:t>POŠTAPALICE, UZREČICE</a:t>
            </a:r>
            <a:endParaRPr lang="de-AT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de-AT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Dede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de-AT" dirty="0" err="1" smtClean="0">
                <a:latin typeface="Arial" pitchFamily="34" charset="0"/>
                <a:cs typeface="Arial" pitchFamily="34" charset="0"/>
              </a:rPr>
              <a:t>kuma-Stanojka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de-AT" dirty="0" err="1" smtClean="0">
                <a:latin typeface="Arial" pitchFamily="34" charset="0"/>
                <a:cs typeface="Arial" pitchFamily="34" charset="0"/>
              </a:rPr>
              <a:t>dede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de-AT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janje</a:t>
            </a:r>
            <a:r>
              <a:rPr lang="de-AT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AT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moje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.</a:t>
            </a:r>
            <a:endParaRPr lang="bs-Latn-BA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bs-Latn-BA" dirty="0" smtClean="0">
                <a:latin typeface="Arial" pitchFamily="34" charset="0"/>
                <a:cs typeface="Arial" pitchFamily="34" charset="0"/>
              </a:rPr>
              <a:t>(str.321)</a:t>
            </a:r>
          </a:p>
          <a:p>
            <a:pPr>
              <a:buNone/>
            </a:pPr>
            <a:endParaRPr lang="bs-Latn-BA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GB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Komm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Stanojka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komm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GB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mein</a:t>
            </a:r>
            <a:r>
              <a:rPr lang="bs-Latn-BA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Lämmchen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.</a:t>
            </a:r>
            <a:endParaRPr lang="de-AT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69043-2407-4A0D-B89A-EE6768D06114}" type="slidenum">
              <a:rPr lang="de-AT" smtClean="0"/>
              <a:pPr/>
              <a:t>20</a:t>
            </a:fld>
            <a:endParaRPr lang="de-AT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bs-Latn-BA" dirty="0" smtClean="0">
                <a:latin typeface="Arial" pitchFamily="34" charset="0"/>
                <a:cs typeface="Arial" pitchFamily="34" charset="0"/>
              </a:rPr>
              <a:t>Z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na</a:t>
            </a:r>
            <a:r>
              <a:rPr lang="bs-Latn-BA" dirty="0" smtClean="0">
                <a:latin typeface="Arial" pitchFamily="34" charset="0"/>
                <a:cs typeface="Arial" pitchFamily="34" charset="0"/>
              </a:rPr>
              <a:t>š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AT" dirty="0" err="1" smtClean="0">
                <a:latin typeface="Arial" pitchFamily="34" charset="0"/>
                <a:cs typeface="Arial" pitchFamily="34" charset="0"/>
              </a:rPr>
              <a:t>li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AT" dirty="0" err="1" smtClean="0">
                <a:latin typeface="Arial" pitchFamily="34" charset="0"/>
                <a:cs typeface="Arial" pitchFamily="34" charset="0"/>
              </a:rPr>
              <a:t>ti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de-AT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bola</a:t>
            </a:r>
            <a:r>
              <a:rPr lang="bs-Latn-BA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</a:t>
            </a:r>
            <a:r>
              <a:rPr lang="bs-Latn-BA" dirty="0" smtClean="0">
                <a:latin typeface="Arial" pitchFamily="34" charset="0"/>
                <a:cs typeface="Arial" pitchFamily="34" charset="0"/>
              </a:rPr>
              <a:t>, šta kazuje struk kalopera</a:t>
            </a:r>
          </a:p>
          <a:p>
            <a:pPr>
              <a:buNone/>
            </a:pPr>
            <a:r>
              <a:rPr lang="bs-Latn-BA" dirty="0" smtClean="0">
                <a:latin typeface="Arial" pitchFamily="34" charset="0"/>
                <a:cs typeface="Arial" pitchFamily="34" charset="0"/>
              </a:rPr>
              <a:t>bačen iz djevojačke ruke?</a:t>
            </a:r>
            <a:r>
              <a:rPr lang="bs-Latn-BA" dirty="0">
                <a:latin typeface="Arial" pitchFamily="34" charset="0"/>
                <a:cs typeface="Arial" pitchFamily="34" charset="0"/>
              </a:rPr>
              <a:t> </a:t>
            </a:r>
            <a:r>
              <a:rPr lang="bs-Latn-BA" dirty="0" smtClean="0">
                <a:latin typeface="Arial" pitchFamily="34" charset="0"/>
                <a:cs typeface="Arial" pitchFamily="34" charset="0"/>
              </a:rPr>
              <a:t>(str.210)</a:t>
            </a:r>
          </a:p>
          <a:p>
            <a:pPr>
              <a:buNone/>
            </a:pPr>
            <a:endParaRPr lang="bs-Latn-BA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GB" dirty="0" err="1" smtClean="0">
                <a:latin typeface="Arial" pitchFamily="34" charset="0"/>
                <a:cs typeface="Arial" pitchFamily="34" charset="0"/>
              </a:rPr>
              <a:t>Weißt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du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denn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überhaupt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, was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ein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Stengel</a:t>
            </a:r>
            <a:endParaRPr lang="bs-Latn-BA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GB" dirty="0" err="1" smtClean="0">
                <a:latin typeface="Arial" pitchFamily="34" charset="0"/>
                <a:cs typeface="Arial" pitchFamily="34" charset="0"/>
              </a:rPr>
              <a:t>Balsamkraut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, von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Mädchenhand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geworfen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,</a:t>
            </a:r>
            <a:endParaRPr lang="bs-Latn-BA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GB" dirty="0" err="1" smtClean="0">
                <a:latin typeface="Arial" pitchFamily="34" charset="0"/>
                <a:cs typeface="Arial" pitchFamily="34" charset="0"/>
              </a:rPr>
              <a:t>bedeutet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?</a:t>
            </a:r>
            <a:endParaRPr lang="de-AT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69043-2407-4A0D-B89A-EE6768D06114}" type="slidenum">
              <a:rPr lang="de-AT" smtClean="0"/>
              <a:pPr/>
              <a:t>21</a:t>
            </a:fld>
            <a:endParaRPr lang="de-AT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dirty="0" smtClean="0">
                <a:latin typeface="Arial" pitchFamily="34" charset="0"/>
                <a:cs typeface="Arial" pitchFamily="34" charset="0"/>
              </a:rPr>
              <a:t>NE-KNJIŽEVNI GOVOR</a:t>
            </a:r>
            <a:endParaRPr lang="de-A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bs-Latn-BA" dirty="0" smtClean="0">
                <a:latin typeface="Arial" pitchFamily="34" charset="0"/>
                <a:cs typeface="Arial" pitchFamily="34" charset="0"/>
              </a:rPr>
              <a:t>N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e </a:t>
            </a:r>
            <a:r>
              <a:rPr lang="de-AT" dirty="0" err="1" smtClean="0">
                <a:latin typeface="Arial" pitchFamily="34" charset="0"/>
                <a:cs typeface="Arial" pitchFamily="34" charset="0"/>
              </a:rPr>
              <a:t>mogu</a:t>
            </a:r>
            <a:r>
              <a:rPr lang="bs-Latn-BA" dirty="0" smtClean="0">
                <a:latin typeface="Arial" pitchFamily="34" charset="0"/>
                <a:cs typeface="Arial" pitchFamily="34" charset="0"/>
              </a:rPr>
              <a:t>,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AT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kum</a:t>
            </a:r>
            <a:r>
              <a:rPr lang="de-AT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‘ </a:t>
            </a:r>
            <a:r>
              <a:rPr lang="bs-Latn-BA" dirty="0" smtClean="0">
                <a:latin typeface="Arial" pitchFamily="34" charset="0"/>
                <a:cs typeface="Arial" pitchFamily="34" charset="0"/>
              </a:rPr>
              <a:t>M</a:t>
            </a:r>
            <a:r>
              <a:rPr lang="de-AT" dirty="0" err="1" smtClean="0">
                <a:latin typeface="Arial" pitchFamily="34" charset="0"/>
                <a:cs typeface="Arial" pitchFamily="34" charset="0"/>
              </a:rPr>
              <a:t>ihailo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de-AT" dirty="0" err="1" smtClean="0">
                <a:latin typeface="Arial" pitchFamily="34" charset="0"/>
                <a:cs typeface="Arial" pitchFamily="34" charset="0"/>
              </a:rPr>
              <a:t>hvala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AT" dirty="0" err="1" smtClean="0">
                <a:latin typeface="Arial" pitchFamily="34" charset="0"/>
                <a:cs typeface="Arial" pitchFamily="34" charset="0"/>
              </a:rPr>
              <a:t>ti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AT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kâ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AT" dirty="0" err="1" smtClean="0">
                <a:latin typeface="Arial" pitchFamily="34" charset="0"/>
                <a:cs typeface="Arial" pitchFamily="34" charset="0"/>
              </a:rPr>
              <a:t>ocu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, ne</a:t>
            </a:r>
            <a:endParaRPr lang="bs-Latn-BA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de-AT" dirty="0" err="1" smtClean="0">
                <a:latin typeface="Arial" pitchFamily="34" charset="0"/>
                <a:cs typeface="Arial" pitchFamily="34" charset="0"/>
              </a:rPr>
              <a:t>mogu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de-AT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ev</a:t>
            </a:r>
            <a:r>
              <a:rPr lang="de-AT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‘ </a:t>
            </a:r>
            <a:r>
              <a:rPr lang="de-AT" dirty="0" err="1" smtClean="0">
                <a:latin typeface="Arial" pitchFamily="34" charset="0"/>
                <a:cs typeface="Arial" pitchFamily="34" charset="0"/>
              </a:rPr>
              <a:t>ovde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AT" dirty="0" err="1" smtClean="0">
                <a:latin typeface="Arial" pitchFamily="34" charset="0"/>
                <a:cs typeface="Arial" pitchFamily="34" charset="0"/>
              </a:rPr>
              <a:t>me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AT" dirty="0" err="1" smtClean="0">
                <a:latin typeface="Arial" pitchFamily="34" charset="0"/>
                <a:cs typeface="Arial" pitchFamily="34" charset="0"/>
              </a:rPr>
              <a:t>steglo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 [</a:t>
            </a:r>
            <a:r>
              <a:rPr lang="bs-Latn-BA" dirty="0" smtClean="0">
                <a:latin typeface="Arial" pitchFamily="34" charset="0"/>
                <a:cs typeface="Arial" pitchFamily="34" charset="0"/>
              </a:rPr>
              <a:t>...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].</a:t>
            </a:r>
            <a:r>
              <a:rPr lang="bs-Latn-BA" dirty="0" smtClean="0">
                <a:latin typeface="Arial" pitchFamily="34" charset="0"/>
                <a:cs typeface="Arial" pitchFamily="34" charset="0"/>
              </a:rPr>
              <a:t> (str.321)</a:t>
            </a:r>
          </a:p>
          <a:p>
            <a:pPr>
              <a:buNone/>
            </a:pPr>
            <a:endParaRPr lang="bs-Latn-BA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GB" dirty="0" err="1" smtClean="0">
                <a:latin typeface="Arial" pitchFamily="34" charset="0"/>
                <a:cs typeface="Arial" pitchFamily="34" charset="0"/>
              </a:rPr>
              <a:t>Ich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kann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nicht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, Pate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Mihailo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ich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danke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dir</a:t>
            </a:r>
            <a:endParaRPr lang="bs-Latn-BA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bs-Latn-BA" dirty="0" smtClean="0">
                <a:latin typeface="Arial" pitchFamily="34" charset="0"/>
                <a:cs typeface="Arial" pitchFamily="34" charset="0"/>
              </a:rPr>
              <a:t>v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on</a:t>
            </a:r>
            <a:r>
              <a:rPr lang="bs-Latn-BA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Herzen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aber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ich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kann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nicht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hier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, das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ist</a:t>
            </a:r>
            <a:endParaRPr lang="bs-Latn-BA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GB" dirty="0" err="1" smtClean="0">
                <a:latin typeface="Arial" pitchFamily="34" charset="0"/>
                <a:cs typeface="Arial" pitchFamily="34" charset="0"/>
              </a:rPr>
              <a:t>mir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wie</a:t>
            </a:r>
            <a:r>
              <a:rPr lang="bs-Latn-BA" dirty="0" smtClean="0">
                <a:latin typeface="Arial" pitchFamily="34" charset="0"/>
                <a:cs typeface="Arial" pitchFamily="34" charset="0"/>
              </a:rPr>
              <a:t> z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ugeschnürt</a:t>
            </a:r>
            <a:r>
              <a:rPr lang="bs-Latn-BA" dirty="0" smtClean="0">
                <a:latin typeface="Arial" pitchFamily="34" charset="0"/>
                <a:cs typeface="Arial" pitchFamily="34" charset="0"/>
              </a:rPr>
              <a:t>.</a:t>
            </a:r>
            <a:endParaRPr lang="de-AT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69043-2407-4A0D-B89A-EE6768D06114}" type="slidenum">
              <a:rPr lang="de-AT" smtClean="0"/>
              <a:pPr/>
              <a:t>22</a:t>
            </a:fld>
            <a:endParaRPr lang="de-AT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de-AT" dirty="0" smtClean="0">
                <a:latin typeface="Arial" pitchFamily="34" charset="0"/>
                <a:cs typeface="Arial" pitchFamily="34" charset="0"/>
              </a:rPr>
              <a:t>Ho</a:t>
            </a:r>
            <a:r>
              <a:rPr lang="bs-Latn-BA" dirty="0" smtClean="0">
                <a:latin typeface="Arial" pitchFamily="34" charset="0"/>
                <a:cs typeface="Arial" pitchFamily="34" charset="0"/>
              </a:rPr>
              <a:t>ć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e, </a:t>
            </a:r>
            <a:r>
              <a:rPr lang="de-AT" dirty="0" err="1" smtClean="0">
                <a:latin typeface="Arial" pitchFamily="34" charset="0"/>
                <a:cs typeface="Arial" pitchFamily="34" charset="0"/>
              </a:rPr>
              <a:t>kad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AT" dirty="0" err="1" smtClean="0">
                <a:latin typeface="Arial" pitchFamily="34" charset="0"/>
                <a:cs typeface="Arial" pitchFamily="34" charset="0"/>
              </a:rPr>
              <a:t>Velji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 Lug u </a:t>
            </a:r>
            <a:r>
              <a:rPr lang="de-AT" dirty="0" err="1" smtClean="0">
                <a:latin typeface="Arial" pitchFamily="34" charset="0"/>
                <a:cs typeface="Arial" pitchFamily="34" charset="0"/>
              </a:rPr>
              <a:t>Nezuke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AT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sa</a:t>
            </a:r>
            <a:r>
              <a:rPr lang="bs-Latn-BA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đ</a:t>
            </a:r>
            <a:r>
              <a:rPr lang="de-AT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!</a:t>
            </a:r>
            <a:r>
              <a:rPr lang="bs-Latn-BA" dirty="0" smtClean="0">
                <a:latin typeface="Arial" pitchFamily="34" charset="0"/>
                <a:cs typeface="Arial" pitchFamily="34" charset="0"/>
              </a:rPr>
              <a:t> (str.118)</a:t>
            </a:r>
          </a:p>
          <a:p>
            <a:pPr>
              <a:buNone/>
            </a:pPr>
            <a:endParaRPr lang="bs-Latn-BA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GB" dirty="0" err="1" smtClean="0">
                <a:latin typeface="Arial" pitchFamily="34" charset="0"/>
                <a:cs typeface="Arial" pitchFamily="34" charset="0"/>
              </a:rPr>
              <a:t>Ja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wenn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Velji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Lug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nach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Nezuke</a:t>
            </a:r>
            <a:endParaRPr lang="bs-Latn-BA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GB" dirty="0" err="1" smtClean="0">
                <a:latin typeface="Arial" pitchFamily="34" charset="0"/>
                <a:cs typeface="Arial" pitchFamily="34" charset="0"/>
              </a:rPr>
              <a:t>hinuntersteigt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!</a:t>
            </a:r>
            <a:endParaRPr lang="de-AT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69043-2407-4A0D-B89A-EE6768D06114}" type="slidenum">
              <a:rPr lang="de-AT" smtClean="0"/>
              <a:pPr/>
              <a:t>23</a:t>
            </a:fld>
            <a:endParaRPr lang="de-AT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dirty="0" smtClean="0"/>
              <a:t>STRANCI</a:t>
            </a:r>
            <a:endParaRPr lang="de-A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bs-Latn-BA" dirty="0" smtClean="0">
                <a:latin typeface="Arial" pitchFamily="34" charset="0"/>
                <a:cs typeface="Arial" pitchFamily="34" charset="0"/>
              </a:rPr>
              <a:t>Š</a:t>
            </a:r>
            <a:r>
              <a:rPr lang="de-AT" dirty="0" err="1" smtClean="0">
                <a:latin typeface="Arial" pitchFamily="34" charset="0"/>
                <a:cs typeface="Arial" pitchFamily="34" charset="0"/>
              </a:rPr>
              <a:t>ta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 je</a:t>
            </a:r>
            <a:r>
              <a:rPr lang="bs-Latn-BA" dirty="0" smtClean="0">
                <a:latin typeface="Arial" pitchFamily="34" charset="0"/>
                <a:cs typeface="Arial" pitchFamily="34" charset="0"/>
              </a:rPr>
              <a:t>,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 Ejub? </a:t>
            </a:r>
            <a:r>
              <a:rPr lang="de-AT" dirty="0" err="1" smtClean="0">
                <a:latin typeface="Arial" pitchFamily="34" charset="0"/>
                <a:cs typeface="Arial" pitchFamily="34" charset="0"/>
              </a:rPr>
              <a:t>Ti</a:t>
            </a:r>
            <a:r>
              <a:rPr lang="bs-Latn-BA" dirty="0" smtClean="0">
                <a:latin typeface="Arial" pitchFamily="34" charset="0"/>
                <a:cs typeface="Arial" pitchFamily="34" charset="0"/>
              </a:rPr>
              <a:t>,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AT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briga</a:t>
            </a:r>
            <a:r>
              <a:rPr lang="de-AT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AT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moja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bs-Latn-BA" dirty="0" smtClean="0">
                <a:latin typeface="Arial" pitchFamily="34" charset="0"/>
                <a:cs typeface="Arial" pitchFamily="34" charset="0"/>
              </a:rPr>
              <a:t>š</a:t>
            </a:r>
            <a:r>
              <a:rPr lang="de-AT" dirty="0" err="1" smtClean="0">
                <a:latin typeface="Arial" pitchFamily="34" charset="0"/>
                <a:cs typeface="Arial" pitchFamily="34" charset="0"/>
              </a:rPr>
              <a:t>ta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AT" dirty="0" err="1" smtClean="0">
                <a:latin typeface="Arial" pitchFamily="34" charset="0"/>
                <a:cs typeface="Arial" pitchFamily="34" charset="0"/>
              </a:rPr>
              <a:t>vi</a:t>
            </a:r>
            <a:r>
              <a:rPr lang="bs-Latn-BA" dirty="0" smtClean="0">
                <a:latin typeface="Arial" pitchFamily="34" charset="0"/>
                <a:cs typeface="Arial" pitchFamily="34" charset="0"/>
              </a:rPr>
              <a:t>č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e</a:t>
            </a:r>
            <a:r>
              <a:rPr lang="bs-Latn-BA" dirty="0" smtClean="0">
                <a:latin typeface="Arial" pitchFamily="34" charset="0"/>
                <a:cs typeface="Arial" pitchFamily="34" charset="0"/>
              </a:rPr>
              <a:t>š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?</a:t>
            </a:r>
            <a:endParaRPr lang="bs-Latn-BA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de-DE" dirty="0" smtClean="0">
                <a:latin typeface="Arial" pitchFamily="34" charset="0"/>
                <a:cs typeface="Arial" pitchFamily="34" charset="0"/>
              </a:rPr>
              <a:t>Was ist denn, Ejub? Was schreist du denn so, </a:t>
            </a:r>
            <a:r>
              <a:rPr lang="de-DE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mein</a:t>
            </a:r>
            <a:endParaRPr lang="bs-Latn-BA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de-DE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Junge</a:t>
            </a:r>
            <a:r>
              <a:rPr lang="de-DE" dirty="0" smtClean="0">
                <a:latin typeface="Arial" pitchFamily="34" charset="0"/>
                <a:cs typeface="Arial" pitchFamily="34" charset="0"/>
              </a:rPr>
              <a:t>?</a:t>
            </a:r>
            <a:r>
              <a:rPr lang="bs-Latn-BA" dirty="0" smtClean="0">
                <a:latin typeface="Arial" pitchFamily="34" charset="0"/>
                <a:cs typeface="Arial" pitchFamily="34" charset="0"/>
              </a:rPr>
              <a:t> (str.199)</a:t>
            </a:r>
            <a:endParaRPr lang="de-AT" dirty="0" smtClean="0">
              <a:latin typeface="Arial" pitchFamily="34" charset="0"/>
              <a:cs typeface="Arial" pitchFamily="34" charset="0"/>
            </a:endParaRPr>
          </a:p>
          <a:p>
            <a:endParaRPr lang="de-AT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bs-Latn-BA" dirty="0" smtClean="0">
                <a:latin typeface="Arial" pitchFamily="34" charset="0"/>
                <a:cs typeface="Arial" pitchFamily="34" charset="0"/>
              </a:rPr>
              <a:t>S</a:t>
            </a:r>
            <a:r>
              <a:rPr lang="de-AT" dirty="0" err="1" smtClean="0">
                <a:latin typeface="Arial" pitchFamily="34" charset="0"/>
                <a:cs typeface="Arial" pitchFamily="34" charset="0"/>
              </a:rPr>
              <a:t>jedi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de-AT" dirty="0" err="1" smtClean="0">
                <a:latin typeface="Arial" pitchFamily="34" charset="0"/>
                <a:cs typeface="Arial" pitchFamily="34" charset="0"/>
              </a:rPr>
              <a:t>sjedi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AT" dirty="0" err="1" smtClean="0">
                <a:latin typeface="Arial" pitchFamily="34" charset="0"/>
                <a:cs typeface="Arial" pitchFamily="34" charset="0"/>
              </a:rPr>
              <a:t>miran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 [</a:t>
            </a:r>
            <a:r>
              <a:rPr lang="bs-Latn-BA" dirty="0" smtClean="0">
                <a:latin typeface="Arial" pitchFamily="34" charset="0"/>
                <a:cs typeface="Arial" pitchFamily="34" charset="0"/>
              </a:rPr>
              <a:t>...]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AT" dirty="0" err="1" smtClean="0">
                <a:latin typeface="Arial" pitchFamily="34" charset="0"/>
                <a:cs typeface="Arial" pitchFamily="34" charset="0"/>
              </a:rPr>
              <a:t>sjedi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de-AT" dirty="0" err="1" smtClean="0">
                <a:latin typeface="Arial" pitchFamily="34" charset="0"/>
                <a:cs typeface="Arial" pitchFamily="34" charset="0"/>
              </a:rPr>
              <a:t>za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AT" dirty="0" err="1" smtClean="0">
                <a:latin typeface="Arial" pitchFamily="34" charset="0"/>
                <a:cs typeface="Arial" pitchFamily="34" charset="0"/>
              </a:rPr>
              <a:t>tebe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 ja na</a:t>
            </a:r>
            <a:r>
              <a:rPr lang="bs-Latn-BA" dirty="0" smtClean="0">
                <a:latin typeface="Arial" pitchFamily="34" charset="0"/>
                <a:cs typeface="Arial" pitchFamily="34" charset="0"/>
              </a:rPr>
              <a:t>đ</a:t>
            </a:r>
            <a:r>
              <a:rPr lang="de-AT" dirty="0" err="1" smtClean="0">
                <a:latin typeface="Arial" pitchFamily="34" charset="0"/>
                <a:cs typeface="Arial" pitchFamily="34" charset="0"/>
              </a:rPr>
              <a:t>em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AT" dirty="0" err="1" smtClean="0">
                <a:latin typeface="Arial" pitchFamily="34" charset="0"/>
                <a:cs typeface="Arial" pitchFamily="34" charset="0"/>
              </a:rPr>
              <a:t>od</a:t>
            </a:r>
            <a:endParaRPr lang="bs-Latn-BA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de-AT" dirty="0" smtClean="0">
                <a:latin typeface="Arial" pitchFamily="34" charset="0"/>
                <a:cs typeface="Arial" pitchFamily="34" charset="0"/>
              </a:rPr>
              <a:t>`</a:t>
            </a:r>
            <a:r>
              <a:rPr lang="de-AT" dirty="0" err="1" smtClean="0">
                <a:latin typeface="Arial" pitchFamily="34" charset="0"/>
                <a:cs typeface="Arial" pitchFamily="34" charset="0"/>
              </a:rPr>
              <a:t>tica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AT" dirty="0" err="1" smtClean="0">
                <a:latin typeface="Arial" pitchFamily="34" charset="0"/>
                <a:cs typeface="Arial" pitchFamily="34" charset="0"/>
              </a:rPr>
              <a:t>mlijek</a:t>
            </a:r>
            <a:r>
              <a:rPr lang="bs-Latn-BA" dirty="0" smtClean="0">
                <a:latin typeface="Arial" pitchFamily="34" charset="0"/>
                <a:cs typeface="Arial" pitchFamily="34" charset="0"/>
              </a:rPr>
              <a:t>o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de-AT" dirty="0" err="1" smtClean="0">
                <a:latin typeface="Arial" pitchFamily="34" charset="0"/>
                <a:cs typeface="Arial" pitchFamily="34" charset="0"/>
              </a:rPr>
              <a:t>ako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AT" dirty="0" err="1" smtClean="0">
                <a:latin typeface="Arial" pitchFamily="34" charset="0"/>
                <a:cs typeface="Arial" pitchFamily="34" charset="0"/>
              </a:rPr>
              <a:t>treba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; </a:t>
            </a:r>
            <a:r>
              <a:rPr lang="de-AT" i="1" dirty="0" smtClean="0">
                <a:latin typeface="Arial" pitchFamily="34" charset="0"/>
                <a:cs typeface="Arial" pitchFamily="34" charset="0"/>
              </a:rPr>
              <a:t>ja </a:t>
            </a:r>
            <a:r>
              <a:rPr lang="de-AT" dirty="0" err="1" smtClean="0">
                <a:latin typeface="Arial" pitchFamily="34" charset="0"/>
                <a:cs typeface="Arial" pitchFamily="34" charset="0"/>
              </a:rPr>
              <a:t>trazim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AT" dirty="0" err="1" smtClean="0">
                <a:latin typeface="Arial" pitchFamily="34" charset="0"/>
                <a:cs typeface="Arial" pitchFamily="34" charset="0"/>
              </a:rPr>
              <a:t>pi</a:t>
            </a:r>
            <a:r>
              <a:rPr lang="bs-Latn-BA" dirty="0" smtClean="0">
                <a:latin typeface="Arial" pitchFamily="34" charset="0"/>
                <a:cs typeface="Arial" pitchFamily="34" charset="0"/>
              </a:rPr>
              <a:t>ć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e </a:t>
            </a:r>
            <a:r>
              <a:rPr lang="de-AT" dirty="0" err="1" smtClean="0">
                <a:latin typeface="Arial" pitchFamily="34" charset="0"/>
                <a:cs typeface="Arial" pitchFamily="34" charset="0"/>
              </a:rPr>
              <a:t>za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AT" dirty="0" err="1" smtClean="0">
                <a:latin typeface="Arial" pitchFamily="34" charset="0"/>
                <a:cs typeface="Arial" pitchFamily="34" charset="0"/>
              </a:rPr>
              <a:t>tebe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None/>
            </a:pPr>
            <a:endParaRPr lang="bs-Latn-BA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GB" dirty="0" err="1" smtClean="0">
                <a:latin typeface="Arial" pitchFamily="34" charset="0"/>
                <a:cs typeface="Arial" pitchFamily="34" charset="0"/>
              </a:rPr>
              <a:t>Bleib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sitzen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bleib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sitzen</a:t>
            </a:r>
            <a:r>
              <a:rPr lang="bs-Latn-BA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[</a:t>
            </a:r>
            <a:r>
              <a:rPr lang="bs-Latn-BA" dirty="0" smtClean="0">
                <a:latin typeface="Arial" pitchFamily="34" charset="0"/>
                <a:cs typeface="Arial" pitchFamily="34" charset="0"/>
              </a:rPr>
              <a:t>...]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bleib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sitzen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für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dich</a:t>
            </a:r>
            <a:endParaRPr lang="bs-Latn-BA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GB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finden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ich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Vogelmilch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wenn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es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muss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sein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;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ich</a:t>
            </a:r>
            <a:endParaRPr lang="bs-Latn-BA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GB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werden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für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dich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etwas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zu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trinken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finden</a:t>
            </a:r>
            <a:r>
              <a:rPr lang="bs-Latn-BA" dirty="0" smtClean="0">
                <a:latin typeface="Arial" pitchFamily="34" charset="0"/>
                <a:cs typeface="Arial" pitchFamily="34" charset="0"/>
              </a:rPr>
              <a:t>.</a:t>
            </a:r>
            <a:endParaRPr lang="de-AT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69043-2407-4A0D-B89A-EE6768D06114}" type="slidenum">
              <a:rPr lang="de-AT" smtClean="0"/>
              <a:pPr/>
              <a:t>24</a:t>
            </a:fld>
            <a:endParaRPr lang="de-AT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bs-Latn-BA" dirty="0" smtClean="0">
                <a:latin typeface="Arial" pitchFamily="34" charset="0"/>
                <a:cs typeface="Arial" pitchFamily="34" charset="0"/>
              </a:rPr>
              <a:t>E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h, </a:t>
            </a:r>
            <a:r>
              <a:rPr lang="bs-Latn-BA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</a:t>
            </a:r>
            <a:r>
              <a:rPr lang="de-AT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tana</a:t>
            </a:r>
            <a:r>
              <a:rPr lang="de-AT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bs-Latn-BA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</a:t>
            </a:r>
            <a:r>
              <a:rPr lang="de-AT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tana</a:t>
            </a:r>
            <a:r>
              <a:rPr lang="de-AT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bs-Latn-BA" dirty="0" smtClean="0">
                <a:latin typeface="Arial" pitchFamily="34" charset="0"/>
                <a:cs typeface="Arial" pitchFamily="34" charset="0"/>
              </a:rPr>
              <a:t>[...]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AT" dirty="0" err="1" smtClean="0">
                <a:latin typeface="Arial" pitchFamily="34" charset="0"/>
                <a:cs typeface="Arial" pitchFamily="34" charset="0"/>
              </a:rPr>
              <a:t>kako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AT" dirty="0" err="1" smtClean="0">
                <a:latin typeface="Arial" pitchFamily="34" charset="0"/>
                <a:cs typeface="Arial" pitchFamily="34" charset="0"/>
              </a:rPr>
              <a:t>moze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AT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</a:t>
            </a:r>
            <a:r>
              <a:rPr lang="de-AT" dirty="0" err="1" smtClean="0">
                <a:latin typeface="Arial" pitchFamily="34" charset="0"/>
                <a:cs typeface="Arial" pitchFamily="34" charset="0"/>
              </a:rPr>
              <a:t>ojek</a:t>
            </a:r>
            <a:endParaRPr lang="bs-Latn-BA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de-AT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</a:t>
            </a:r>
            <a:r>
              <a:rPr lang="de-AT" dirty="0" err="1" smtClean="0">
                <a:latin typeface="Arial" pitchFamily="34" charset="0"/>
                <a:cs typeface="Arial" pitchFamily="34" charset="0"/>
              </a:rPr>
              <a:t>ojeka</a:t>
            </a:r>
            <a:r>
              <a:rPr lang="bs-Latn-BA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AT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</a:t>
            </a:r>
            <a:r>
              <a:rPr lang="de-AT" dirty="0" err="1" smtClean="0">
                <a:latin typeface="Arial" pitchFamily="34" charset="0"/>
                <a:cs typeface="Arial" pitchFamily="34" charset="0"/>
              </a:rPr>
              <a:t>eki</a:t>
            </a:r>
            <a:r>
              <a:rPr lang="de-AT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</a:t>
            </a:r>
            <a:r>
              <a:rPr lang="de-AT" dirty="0" err="1" smtClean="0">
                <a:latin typeface="Arial" pitchFamily="34" charset="0"/>
                <a:cs typeface="Arial" pitchFamily="34" charset="0"/>
              </a:rPr>
              <a:t>em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AT" dirty="0" err="1" smtClean="0">
                <a:latin typeface="Arial" pitchFamily="34" charset="0"/>
                <a:cs typeface="Arial" pitchFamily="34" charset="0"/>
              </a:rPr>
              <a:t>po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AT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</a:t>
            </a:r>
            <a:r>
              <a:rPr lang="de-AT" dirty="0" err="1" smtClean="0">
                <a:latin typeface="Arial" pitchFamily="34" charset="0"/>
                <a:cs typeface="Arial" pitchFamily="34" charset="0"/>
              </a:rPr>
              <a:t>iverici</a:t>
            </a:r>
            <a:r>
              <a:rPr lang="bs-Latn-BA" dirty="0" smtClean="0">
                <a:latin typeface="Arial" pitchFamily="34" charset="0"/>
                <a:cs typeface="Arial" pitchFamily="34" charset="0"/>
              </a:rPr>
              <a:t>? (str.221)</a:t>
            </a:r>
          </a:p>
          <a:p>
            <a:pPr>
              <a:buNone/>
            </a:pPr>
            <a:endParaRPr lang="bs-Latn-BA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Ach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Stana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Stana</a:t>
            </a:r>
            <a:r>
              <a:rPr lang="bs-Latn-BA" dirty="0" smtClean="0">
                <a:latin typeface="Arial" pitchFamily="34" charset="0"/>
                <a:cs typeface="Arial" pitchFamily="34" charset="0"/>
              </a:rPr>
              <a:t> [...]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wie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können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eine</a:t>
            </a:r>
            <a:endParaRPr lang="en-GB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GB" dirty="0" err="1" smtClean="0">
                <a:latin typeface="Arial" pitchFamily="34" charset="0"/>
                <a:cs typeface="Arial" pitchFamily="34" charset="0"/>
              </a:rPr>
              <a:t>Men</a:t>
            </a:r>
            <a:r>
              <a:rPr lang="en-GB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bs-Latn-BA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</a:t>
            </a:r>
            <a:r>
              <a:rPr lang="en-GB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ie</a:t>
            </a:r>
            <a:r>
              <a:rPr lang="bs-Latn-BA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andere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denn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mit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das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Hammer auf</a:t>
            </a:r>
          </a:p>
          <a:p>
            <a:pPr>
              <a:buNone/>
            </a:pPr>
            <a:r>
              <a:rPr lang="en-GB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die</a:t>
            </a:r>
            <a:r>
              <a:rPr lang="de-AT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ädel</a:t>
            </a:r>
            <a:r>
              <a:rPr lang="bs-Latn-BA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lagen</a:t>
            </a:r>
            <a:r>
              <a:rPr lang="bs-Latn-BA" dirty="0">
                <a:latin typeface="Arial" pitchFamily="34" charset="0"/>
                <a:cs typeface="Arial" pitchFamily="34" charset="0"/>
              </a:rPr>
              <a:t>?</a:t>
            </a:r>
            <a:endParaRPr lang="de-AT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69043-2407-4A0D-B89A-EE6768D06114}" type="slidenum">
              <a:rPr lang="de-AT" smtClean="0"/>
              <a:pPr/>
              <a:t>25</a:t>
            </a:fld>
            <a:endParaRPr lang="de-AT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dirty="0" smtClean="0">
                <a:latin typeface="Arial" pitchFamily="34" charset="0"/>
                <a:cs typeface="Arial" pitchFamily="34" charset="0"/>
              </a:rPr>
              <a:t>ZAKLJUČAK</a:t>
            </a:r>
            <a:endParaRPr lang="de-AT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bs-Latn-BA" dirty="0" smtClean="0">
                <a:latin typeface="Arial" pitchFamily="34" charset="0"/>
                <a:cs typeface="Arial" pitchFamily="34" charset="0"/>
              </a:rPr>
              <a:t>Iako određene riječi i frazemi nemaju stilske i lingvističke ekvivalente u njemačkom jeziku, dijalozi i govor likova su vjerodostojno prevedeni. Zadržavajući tek </a:t>
            </a:r>
            <a:r>
              <a:rPr lang="de-AT" dirty="0" err="1" smtClean="0">
                <a:latin typeface="Arial" pitchFamily="34" charset="0"/>
                <a:cs typeface="Arial" pitchFamily="34" charset="0"/>
              </a:rPr>
              <a:t>manji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AT" dirty="0" err="1" smtClean="0">
                <a:latin typeface="Arial" pitchFamily="34" charset="0"/>
                <a:cs typeface="Arial" pitchFamily="34" charset="0"/>
              </a:rPr>
              <a:t>broj</a:t>
            </a:r>
            <a:r>
              <a:rPr lang="bs-Latn-BA" dirty="0" smtClean="0">
                <a:latin typeface="Arial" pitchFamily="34" charset="0"/>
                <a:cs typeface="Arial" pitchFamily="34" charset="0"/>
              </a:rPr>
              <a:t> elemen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ata</a:t>
            </a:r>
            <a:r>
              <a:rPr lang="bs-Latn-BA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bs-Latn-BA" dirty="0" smtClean="0">
                <a:latin typeface="Arial" pitchFamily="34" charset="0"/>
                <a:cs typeface="Arial" pitchFamily="34" charset="0"/>
              </a:rPr>
              <a:t>govora, </a:t>
            </a:r>
            <a:r>
              <a:rPr lang="bs-Latn-BA" dirty="0" smtClean="0">
                <a:latin typeface="Arial" pitchFamily="34" charset="0"/>
                <a:cs typeface="Arial" pitchFamily="34" charset="0"/>
              </a:rPr>
              <a:t>karakterističn</a:t>
            </a:r>
            <a:r>
              <a:rPr lang="de-AT" dirty="0" err="1" smtClean="0">
                <a:latin typeface="Arial" pitchFamily="34" charset="0"/>
                <a:cs typeface="Arial" pitchFamily="34" charset="0"/>
              </a:rPr>
              <a:t>ih</a:t>
            </a:r>
            <a:r>
              <a:rPr lang="bs-Latn-BA" dirty="0" smtClean="0">
                <a:latin typeface="Arial" pitchFamily="34" charset="0"/>
                <a:cs typeface="Arial" pitchFamily="34" charset="0"/>
              </a:rPr>
              <a:t> za vremenski period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 i </a:t>
            </a:r>
            <a:r>
              <a:rPr lang="de-AT" dirty="0" err="1" smtClean="0">
                <a:latin typeface="Arial" pitchFamily="34" charset="0"/>
                <a:cs typeface="Arial" pitchFamily="34" charset="0"/>
              </a:rPr>
              <a:t>socio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-</a:t>
            </a:r>
            <a:r>
              <a:rPr lang="bs-Latn-BA" dirty="0" smtClean="0">
                <a:latin typeface="Arial" pitchFamily="34" charset="0"/>
                <a:cs typeface="Arial" pitchFamily="34" charset="0"/>
              </a:rPr>
              <a:t>kultur</a:t>
            </a:r>
            <a:r>
              <a:rPr lang="de-AT" dirty="0" err="1" smtClean="0">
                <a:latin typeface="Arial" pitchFamily="34" charset="0"/>
                <a:cs typeface="Arial" pitchFamily="34" charset="0"/>
              </a:rPr>
              <a:t>ni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AT" dirty="0" err="1" smtClean="0">
                <a:latin typeface="Arial" pitchFamily="34" charset="0"/>
                <a:cs typeface="Arial" pitchFamily="34" charset="0"/>
              </a:rPr>
              <a:t>kontekst</a:t>
            </a:r>
            <a:r>
              <a:rPr lang="bs-Latn-BA" dirty="0" smtClean="0">
                <a:latin typeface="Arial" pitchFamily="34" charset="0"/>
                <a:cs typeface="Arial" pitchFamily="34" charset="0"/>
              </a:rPr>
              <a:t> izvornog teksta, prevodioci su preveli roman prilagodivši ga ciljnoj kulturi, publici i jeziku.</a:t>
            </a:r>
            <a:endParaRPr lang="de-AT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69043-2407-4A0D-B89A-EE6768D06114}" type="slidenum">
              <a:rPr lang="de-AT" smtClean="0"/>
              <a:pPr/>
              <a:t>26</a:t>
            </a:fld>
            <a:endParaRPr lang="de-AT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dirty="0" smtClean="0">
                <a:latin typeface="Arial" pitchFamily="34" charset="0"/>
                <a:cs typeface="Arial" pitchFamily="34" charset="0"/>
              </a:rPr>
              <a:t>LITERATURA</a:t>
            </a:r>
            <a:endParaRPr lang="de-AT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dirty="0" smtClean="0">
                <a:latin typeface="Arial" pitchFamily="34" charset="0"/>
                <a:cs typeface="Arial" pitchFamily="34" charset="0"/>
              </a:rPr>
              <a:t>Andric, Ivo. </a:t>
            </a:r>
            <a:r>
              <a:rPr lang="pt-BR" i="1" dirty="0" smtClean="0">
                <a:latin typeface="Arial" pitchFamily="34" charset="0"/>
                <a:cs typeface="Arial" pitchFamily="34" charset="0"/>
              </a:rPr>
              <a:t>Na Drini ćuprija.</a:t>
            </a:r>
            <a:r>
              <a:rPr lang="bs-Latn-BA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bs-Latn-BA" dirty="0" smtClean="0">
                <a:latin typeface="Arial" pitchFamily="34" charset="0"/>
                <a:cs typeface="Arial" pitchFamily="34" charset="0"/>
              </a:rPr>
              <a:t>Beograd: Zavod za udžbenike, 2009. – 375 str.</a:t>
            </a:r>
          </a:p>
          <a:p>
            <a:r>
              <a:rPr lang="de-AT" dirty="0" err="1" smtClean="0">
                <a:latin typeface="Arial" pitchFamily="34" charset="0"/>
                <a:cs typeface="Arial" pitchFamily="34" charset="0"/>
              </a:rPr>
              <a:t>Andrić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, Ivo:</a:t>
            </a:r>
            <a:r>
              <a:rPr lang="de-AT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AT" i="1" dirty="0" smtClean="0">
                <a:latin typeface="Arial" pitchFamily="34" charset="0"/>
                <a:cs typeface="Arial" pitchFamily="34" charset="0"/>
              </a:rPr>
              <a:t>Die Brücke über die Drina : eine Chronik aus </a:t>
            </a:r>
            <a:r>
              <a:rPr lang="de-AT" i="1" dirty="0" err="1" smtClean="0">
                <a:latin typeface="Arial" pitchFamily="34" charset="0"/>
                <a:cs typeface="Arial" pitchFamily="34" charset="0"/>
              </a:rPr>
              <a:t>Višegrad</a:t>
            </a:r>
            <a:r>
              <a:rPr lang="de-AT" i="1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Dt. von Ernst E. Jonas. </a:t>
            </a:r>
            <a:r>
              <a:rPr lang="de-AT" dirty="0" err="1" smtClean="0">
                <a:latin typeface="Arial" pitchFamily="34" charset="0"/>
                <a:cs typeface="Arial" pitchFamily="34" charset="0"/>
              </a:rPr>
              <a:t>Überarb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. von Katharina Wolf-Grießhaber. Wien: Zsolnay,</a:t>
            </a:r>
            <a:r>
              <a:rPr lang="bs-Latn-BA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2011. - 493 S</a:t>
            </a:r>
            <a:endParaRPr lang="bs-Latn-BA" dirty="0" smtClean="0">
              <a:latin typeface="Arial" pitchFamily="34" charset="0"/>
              <a:cs typeface="Arial" pitchFamily="34" charset="0"/>
            </a:endParaRPr>
          </a:p>
          <a:p>
            <a:r>
              <a:rPr lang="bs-Latn-BA" dirty="0" smtClean="0">
                <a:latin typeface="Arial" pitchFamily="34" charset="0"/>
                <a:cs typeface="Arial" pitchFamily="34" charset="0"/>
              </a:rPr>
              <a:t>Prunč, Erich: </a:t>
            </a:r>
            <a:r>
              <a:rPr lang="bs-Latn-BA" i="1" dirty="0" smtClean="0">
                <a:latin typeface="Arial" pitchFamily="34" charset="0"/>
                <a:cs typeface="Arial" pitchFamily="34" charset="0"/>
              </a:rPr>
              <a:t>Entwicklungslinien der Translationswissenschaft. Von den Asymmetrien der Sprachen z uden Asymmetrien der Macht. </a:t>
            </a:r>
            <a:r>
              <a:rPr lang="bs-Latn-BA" dirty="0" smtClean="0">
                <a:latin typeface="Arial" pitchFamily="34" charset="0"/>
                <a:cs typeface="Arial" pitchFamily="34" charset="0"/>
              </a:rPr>
              <a:t>Berlin: Frank und Timme, 2007. </a:t>
            </a:r>
          </a:p>
          <a:p>
            <a:endParaRPr lang="de-AT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69043-2407-4A0D-B89A-EE6768D06114}" type="slidenum">
              <a:rPr lang="de-AT" smtClean="0"/>
              <a:pPr/>
              <a:t>27</a:t>
            </a:fld>
            <a:endParaRPr lang="de-AT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dirty="0" smtClean="0">
                <a:latin typeface="Arial" pitchFamily="34" charset="0"/>
                <a:cs typeface="Arial" pitchFamily="34" charset="0"/>
              </a:rPr>
              <a:t>DIJALOZI I GOVOR LIKOVA</a:t>
            </a:r>
            <a:endParaRPr lang="de-AT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s-Latn-BA" dirty="0" smtClean="0">
                <a:latin typeface="Arial" pitchFamily="34" charset="0"/>
                <a:cs typeface="Arial" pitchFamily="34" charset="0"/>
              </a:rPr>
              <a:t>Karakterizacija likova</a:t>
            </a:r>
          </a:p>
          <a:p>
            <a:r>
              <a:rPr lang="bs-Latn-BA" dirty="0" smtClean="0">
                <a:latin typeface="Arial" pitchFamily="34" charset="0"/>
                <a:cs typeface="Arial" pitchFamily="34" charset="0"/>
              </a:rPr>
              <a:t>Međusobni odnosi </a:t>
            </a:r>
          </a:p>
          <a:p>
            <a:r>
              <a:rPr lang="bs-Latn-BA" dirty="0" smtClean="0">
                <a:latin typeface="Arial" pitchFamily="34" charset="0"/>
                <a:cs typeface="Arial" pitchFamily="34" charset="0"/>
              </a:rPr>
              <a:t>Način izražavanja – sociolekt, regiolekt, kulturno specifične karakteristike govora</a:t>
            </a:r>
            <a:endParaRPr lang="de-AT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69043-2407-4A0D-B89A-EE6768D06114}" type="slidenum">
              <a:rPr lang="de-AT" smtClean="0"/>
              <a:pPr/>
              <a:t>3</a:t>
            </a:fld>
            <a:endParaRPr lang="de-A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dirty="0" smtClean="0">
                <a:latin typeface="Arial" pitchFamily="34" charset="0"/>
                <a:cs typeface="Arial" pitchFamily="34" charset="0"/>
              </a:rPr>
              <a:t>ULOGA PREVODIOCA</a:t>
            </a:r>
            <a:endParaRPr lang="de-AT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s-Latn-BA" dirty="0" smtClean="0">
                <a:latin typeface="Arial" pitchFamily="34" charset="0"/>
                <a:cs typeface="Arial" pitchFamily="34" charset="0"/>
              </a:rPr>
              <a:t>Adekvatnost – prilagoditi tekst ciljnom jeziku, ciljnoj kulturi i ciljnoj publici (Rajs i Vermer)</a:t>
            </a:r>
          </a:p>
          <a:p>
            <a:r>
              <a:rPr lang="bs-Latn-BA" dirty="0" smtClean="0">
                <a:latin typeface="Arial" pitchFamily="34" charset="0"/>
                <a:cs typeface="Arial" pitchFamily="34" charset="0"/>
              </a:rPr>
              <a:t>Odgovornost prema autoru, djelu i publici (Nord)</a:t>
            </a:r>
            <a:endParaRPr lang="de-AT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69043-2407-4A0D-B89A-EE6768D06114}" type="slidenum">
              <a:rPr lang="de-AT" smtClean="0"/>
              <a:pPr/>
              <a:t>4</a:t>
            </a:fld>
            <a:endParaRPr lang="de-A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dirty="0" smtClean="0">
                <a:latin typeface="Arial" pitchFamily="34" charset="0"/>
                <a:cs typeface="Arial" pitchFamily="34" charset="0"/>
              </a:rPr>
              <a:t>STRATEGIJE PREVODIOCA</a:t>
            </a:r>
            <a:endParaRPr lang="de-AT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s-Latn-BA" dirty="0" smtClean="0">
                <a:latin typeface="Arial" pitchFamily="34" charset="0"/>
                <a:cs typeface="Arial" pitchFamily="34" charset="0"/>
              </a:rPr>
              <a:t>Šta učiniti sa segmentom teksta koji je teško prevesti: izostaviti, nadoknaditi, zamijeniti, ostaviti u izvornom obliku (uz objašnjenje)</a:t>
            </a:r>
          </a:p>
          <a:p>
            <a:r>
              <a:rPr lang="bs-Latn-BA" dirty="0" smtClean="0">
                <a:latin typeface="Arial" pitchFamily="34" charset="0"/>
                <a:cs typeface="Arial" pitchFamily="34" charset="0"/>
              </a:rPr>
              <a:t>Fusnote, indeksi, glosari</a:t>
            </a:r>
            <a:endParaRPr lang="de-AT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69043-2407-4A0D-B89A-EE6768D06114}" type="slidenum">
              <a:rPr lang="de-AT" smtClean="0"/>
              <a:pPr/>
              <a:t>5</a:t>
            </a:fld>
            <a:endParaRPr lang="de-A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dirty="0" smtClean="0">
                <a:latin typeface="Arial" pitchFamily="34" charset="0"/>
                <a:cs typeface="Arial" pitchFamily="34" charset="0"/>
              </a:rPr>
              <a:t>LIKOVI IZ ROMANA</a:t>
            </a:r>
            <a:endParaRPr lang="de-AT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s-Latn-BA" dirty="0" smtClean="0">
                <a:latin typeface="Arial" pitchFamily="34" charset="0"/>
                <a:cs typeface="Arial" pitchFamily="34" charset="0"/>
              </a:rPr>
              <a:t>Osobenjaci, jake žene, ljudi na vlasti, ljudi bez moći ili uticaja u društvu, ljudi sa margine, ljudi iz sela, ljudi na različitim društvenim položajima,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bs-Latn-BA" dirty="0" smtClean="0">
                <a:latin typeface="Arial" pitchFamily="34" charset="0"/>
                <a:cs typeface="Arial" pitchFamily="34" charset="0"/>
              </a:rPr>
              <a:t>stranci, mudri likovi, osjećajni, tašti, pohlepni, tvrdoglavi ...</a:t>
            </a:r>
            <a:endParaRPr lang="de-AT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69043-2407-4A0D-B89A-EE6768D06114}" type="slidenum">
              <a:rPr lang="de-AT" smtClean="0"/>
              <a:pPr/>
              <a:t>6</a:t>
            </a:fld>
            <a:endParaRPr lang="de-A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s-Latn-BA" dirty="0" smtClean="0">
                <a:latin typeface="Arial" pitchFamily="34" charset="0"/>
                <a:cs typeface="Arial" pitchFamily="34" charset="0"/>
              </a:rPr>
              <a:t>GOVOR LIKOVA IZ ROMANA</a:t>
            </a:r>
            <a:endParaRPr lang="de-AT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s-Latn-BA" dirty="0" smtClean="0">
                <a:latin typeface="Arial" pitchFamily="34" charset="0"/>
                <a:cs typeface="Arial" pitchFamily="34" charset="0"/>
              </a:rPr>
              <a:t>Turcizmi</a:t>
            </a:r>
          </a:p>
          <a:p>
            <a:r>
              <a:rPr lang="bs-Latn-BA" dirty="0" smtClean="0">
                <a:latin typeface="Arial" pitchFamily="34" charset="0"/>
                <a:cs typeface="Arial" pitchFamily="34" charset="0"/>
              </a:rPr>
              <a:t>Književno </a:t>
            </a:r>
            <a:r>
              <a:rPr lang="bs-Latn-BA" dirty="0" smtClean="0">
                <a:latin typeface="Arial" pitchFamily="34" charset="0"/>
                <a:cs typeface="Arial" pitchFamily="34" charset="0"/>
              </a:rPr>
              <a:t>„nepravilan” </a:t>
            </a:r>
            <a:r>
              <a:rPr lang="bs-Latn-BA" dirty="0" smtClean="0">
                <a:latin typeface="Arial" pitchFamily="34" charset="0"/>
                <a:cs typeface="Arial" pitchFamily="34" charset="0"/>
              </a:rPr>
              <a:t>govor</a:t>
            </a:r>
            <a:endParaRPr lang="de-AT" dirty="0" smtClean="0">
              <a:latin typeface="Arial" pitchFamily="34" charset="0"/>
              <a:cs typeface="Arial" pitchFamily="34" charset="0"/>
            </a:endParaRPr>
          </a:p>
          <a:p>
            <a:r>
              <a:rPr lang="de-AT" dirty="0" smtClean="0">
                <a:latin typeface="Arial" pitchFamily="34" charset="0"/>
                <a:cs typeface="Arial" pitchFamily="34" charset="0"/>
              </a:rPr>
              <a:t>„</a:t>
            </a:r>
            <a:r>
              <a:rPr lang="de-AT" dirty="0" err="1" smtClean="0">
                <a:latin typeface="Arial" pitchFamily="34" charset="0"/>
                <a:cs typeface="Arial" pitchFamily="34" charset="0"/>
              </a:rPr>
              <a:t>Narodni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“ </a:t>
            </a:r>
            <a:r>
              <a:rPr lang="de-AT" dirty="0" err="1" smtClean="0">
                <a:latin typeface="Arial" pitchFamily="34" charset="0"/>
                <a:cs typeface="Arial" pitchFamily="34" charset="0"/>
              </a:rPr>
              <a:t>izrazi</a:t>
            </a:r>
            <a:endParaRPr lang="bs-Latn-BA" dirty="0" smtClean="0">
              <a:latin typeface="Arial" pitchFamily="34" charset="0"/>
              <a:cs typeface="Arial" pitchFamily="34" charset="0"/>
            </a:endParaRPr>
          </a:p>
          <a:p>
            <a:r>
              <a:rPr lang="de-AT" dirty="0" err="1" smtClean="0">
                <a:latin typeface="Arial" pitchFamily="34" charset="0"/>
                <a:cs typeface="Arial" pitchFamily="34" charset="0"/>
              </a:rPr>
              <a:t>Akcenti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bs-Latn-BA" dirty="0" smtClean="0">
                <a:latin typeface="Arial" pitchFamily="34" charset="0"/>
                <a:cs typeface="Arial" pitchFamily="34" charset="0"/>
              </a:rPr>
              <a:t>stranaca </a:t>
            </a:r>
            <a:endParaRPr lang="bs-Latn-BA" dirty="0" smtClean="0">
              <a:latin typeface="Arial" pitchFamily="34" charset="0"/>
              <a:cs typeface="Arial" pitchFamily="34" charset="0"/>
            </a:endParaRPr>
          </a:p>
          <a:p>
            <a:r>
              <a:rPr lang="bs-Latn-BA" dirty="0" smtClean="0">
                <a:latin typeface="Arial" pitchFamily="34" charset="0"/>
                <a:cs typeface="Arial" pitchFamily="34" charset="0"/>
              </a:rPr>
              <a:t>Psovke, kletve, poštapalice, uzrečice, humor</a:t>
            </a:r>
            <a:endParaRPr lang="de-AT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69043-2407-4A0D-B89A-EE6768D06114}" type="slidenum">
              <a:rPr lang="de-AT" smtClean="0"/>
              <a:pPr/>
              <a:t>7</a:t>
            </a:fld>
            <a:endParaRPr lang="de-A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dirty="0" smtClean="0">
                <a:latin typeface="Arial" pitchFamily="34" charset="0"/>
                <a:cs typeface="Arial" pitchFamily="34" charset="0"/>
              </a:rPr>
              <a:t>PRIMJERI</a:t>
            </a:r>
            <a:endParaRPr lang="de-AT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bs-Latn-BA" dirty="0" smtClean="0">
                <a:latin typeface="Arial" pitchFamily="34" charset="0"/>
                <a:cs typeface="Arial" pitchFamily="34" charset="0"/>
              </a:rPr>
              <a:t>TURCIZAM NIJE PREVEDEN:</a:t>
            </a:r>
          </a:p>
          <a:p>
            <a:pPr>
              <a:buNone/>
            </a:pPr>
            <a:endParaRPr lang="bs-Latn-BA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de-AT" dirty="0" smtClean="0">
                <a:latin typeface="Arial" pitchFamily="34" charset="0"/>
                <a:cs typeface="Arial" pitchFamily="34" charset="0"/>
              </a:rPr>
              <a:t>[</a:t>
            </a:r>
            <a:r>
              <a:rPr lang="bs-Latn-BA" dirty="0" smtClean="0">
                <a:latin typeface="Arial" pitchFamily="34" charset="0"/>
                <a:cs typeface="Arial" pitchFamily="34" charset="0"/>
              </a:rPr>
              <a:t>...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]</a:t>
            </a:r>
            <a:r>
              <a:rPr lang="bs-Latn-BA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j</a:t>
            </a:r>
            <a:r>
              <a:rPr lang="bs-Latn-BA" dirty="0" smtClean="0">
                <a:latin typeface="Arial" pitchFamily="34" charset="0"/>
                <a:cs typeface="Arial" pitchFamily="34" charset="0"/>
              </a:rPr>
              <a:t>er te račune, kako ja vidim, ti ne </a:t>
            </a:r>
            <a:r>
              <a:rPr lang="bs-Latn-BA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anlajišeš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bs-Latn-BA" dirty="0" smtClean="0">
                <a:latin typeface="Arial" pitchFamily="34" charset="0"/>
                <a:cs typeface="Arial" pitchFamily="34" charset="0"/>
              </a:rPr>
              <a:t> (str.130)</a:t>
            </a:r>
          </a:p>
          <a:p>
            <a:pPr>
              <a:buNone/>
            </a:pPr>
            <a:endParaRPr lang="bs-Latn-BA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de-AT" dirty="0" smtClean="0">
                <a:latin typeface="Arial" pitchFamily="34" charset="0"/>
                <a:cs typeface="Arial" pitchFamily="34" charset="0"/>
              </a:rPr>
              <a:t>[</a:t>
            </a:r>
            <a:r>
              <a:rPr lang="bs-Latn-BA" dirty="0" smtClean="0">
                <a:latin typeface="Arial" pitchFamily="34" charset="0"/>
                <a:cs typeface="Arial" pitchFamily="34" charset="0"/>
              </a:rPr>
              <a:t>...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]</a:t>
            </a:r>
            <a:r>
              <a:rPr lang="bs-Latn-BA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dirty="0" smtClean="0">
                <a:latin typeface="Arial" pitchFamily="34" charset="0"/>
                <a:cs typeface="Arial" pitchFamily="34" charset="0"/>
              </a:rPr>
              <a:t>denn, wie ich sehe, </a:t>
            </a:r>
            <a:r>
              <a:rPr lang="de-DE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verstehst</a:t>
            </a:r>
            <a:r>
              <a:rPr lang="de-DE" dirty="0" smtClean="0">
                <a:latin typeface="Arial" pitchFamily="34" charset="0"/>
                <a:cs typeface="Arial" pitchFamily="34" charset="0"/>
              </a:rPr>
              <a:t> du diese Erwägungen nicht.</a:t>
            </a:r>
            <a:endParaRPr lang="bs-Latn-BA" dirty="0" smtClean="0">
              <a:latin typeface="Arial" pitchFamily="34" charset="0"/>
              <a:cs typeface="Arial" pitchFamily="34" charset="0"/>
            </a:endParaRPr>
          </a:p>
          <a:p>
            <a:endParaRPr lang="de-AT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69043-2407-4A0D-B89A-EE6768D06114}" type="slidenum">
              <a:rPr lang="de-AT" smtClean="0"/>
              <a:pPr/>
              <a:t>8</a:t>
            </a:fld>
            <a:endParaRPr lang="de-A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bs-Latn-BA" dirty="0" smtClean="0">
                <a:latin typeface="Arial" pitchFamily="34" charset="0"/>
                <a:cs typeface="Arial" pitchFamily="34" charset="0"/>
              </a:rPr>
              <a:t>T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i da si </a:t>
            </a:r>
            <a:r>
              <a:rPr lang="de-AT" dirty="0" err="1" smtClean="0">
                <a:latin typeface="Arial" pitchFamily="34" charset="0"/>
                <a:cs typeface="Arial" pitchFamily="34" charset="0"/>
              </a:rPr>
              <a:t>pismen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 i </a:t>
            </a:r>
            <a:r>
              <a:rPr lang="de-AT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ilumli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AT" dirty="0" err="1" smtClean="0">
                <a:latin typeface="Arial" pitchFamily="34" charset="0"/>
                <a:cs typeface="Arial" pitchFamily="34" charset="0"/>
              </a:rPr>
              <a:t>kao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AT" dirty="0" err="1" smtClean="0">
                <a:latin typeface="Arial" pitchFamily="34" charset="0"/>
                <a:cs typeface="Arial" pitchFamily="34" charset="0"/>
              </a:rPr>
              <a:t>sto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AT" dirty="0" err="1" smtClean="0">
                <a:latin typeface="Arial" pitchFamily="34" charset="0"/>
                <a:cs typeface="Arial" pitchFamily="34" charset="0"/>
              </a:rPr>
              <a:t>nisi</a:t>
            </a:r>
            <a:r>
              <a:rPr lang="bs-Latn-BA" dirty="0" smtClean="0">
                <a:latin typeface="Arial" pitchFamily="34" charset="0"/>
                <a:cs typeface="Arial" pitchFamily="34" charset="0"/>
              </a:rPr>
              <a:t> [...]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bs-Latn-BA" dirty="0" smtClean="0">
                <a:latin typeface="Arial" pitchFamily="34" charset="0"/>
                <a:cs typeface="Arial" pitchFamily="34" charset="0"/>
              </a:rPr>
              <a:t> (str. 226)</a:t>
            </a:r>
          </a:p>
          <a:p>
            <a:pPr>
              <a:buNone/>
            </a:pPr>
            <a:r>
              <a:rPr lang="en-GB" dirty="0" err="1" smtClean="0">
                <a:latin typeface="Arial" pitchFamily="34" charset="0"/>
                <a:cs typeface="Arial" pitchFamily="34" charset="0"/>
              </a:rPr>
              <a:t>Könntest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du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lesen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und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schreiben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und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wärst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du</a:t>
            </a:r>
            <a:endParaRPr lang="bs-Latn-BA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GB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gelehrt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wie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du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es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nicht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bist</a:t>
            </a:r>
            <a:r>
              <a:rPr lang="bs-Latn-BA" dirty="0" smtClean="0">
                <a:latin typeface="Arial" pitchFamily="34" charset="0"/>
                <a:cs typeface="Arial" pitchFamily="34" charset="0"/>
              </a:rPr>
              <a:t> [...]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.</a:t>
            </a:r>
            <a:endParaRPr lang="bs-Latn-BA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bs-Latn-BA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de-AT" dirty="0" smtClean="0">
                <a:latin typeface="Arial" pitchFamily="34" charset="0"/>
                <a:cs typeface="Arial" pitchFamily="34" charset="0"/>
              </a:rPr>
              <a:t>Je </a:t>
            </a:r>
            <a:r>
              <a:rPr lang="de-AT" dirty="0" err="1" smtClean="0">
                <a:latin typeface="Arial" pitchFamily="34" charset="0"/>
                <a:cs typeface="Arial" pitchFamily="34" charset="0"/>
              </a:rPr>
              <a:t>li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AT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izun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de-AT" dirty="0" err="1" smtClean="0">
                <a:latin typeface="Arial" pitchFamily="34" charset="0"/>
                <a:cs typeface="Arial" pitchFamily="34" charset="0"/>
              </a:rPr>
              <a:t>begovi</a:t>
            </a:r>
            <a:r>
              <a:rPr lang="bs-Latn-BA" dirty="0" smtClean="0">
                <a:latin typeface="Arial" pitchFamily="34" charset="0"/>
                <a:cs typeface="Arial" pitchFamily="34" charset="0"/>
              </a:rPr>
              <a:t> i turska gospodo? (str.309)</a:t>
            </a:r>
          </a:p>
          <a:p>
            <a:pPr>
              <a:buNone/>
            </a:pPr>
            <a:r>
              <a:rPr lang="en-GB" dirty="0" err="1" smtClean="0">
                <a:latin typeface="Arial" pitchFamily="34" charset="0"/>
                <a:cs typeface="Arial" pitchFamily="34" charset="0"/>
              </a:rPr>
              <a:t>Ist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es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gestattet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ihr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Begs und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türkischen</a:t>
            </a:r>
            <a:endParaRPr lang="bs-Latn-BA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GB" dirty="0" err="1" smtClean="0">
                <a:latin typeface="Arial" pitchFamily="34" charset="0"/>
                <a:cs typeface="Arial" pitchFamily="34" charset="0"/>
              </a:rPr>
              <a:t>Herren</a:t>
            </a:r>
            <a:r>
              <a:rPr lang="bs-Latn-BA" dirty="0" smtClean="0">
                <a:latin typeface="Arial" pitchFamily="34" charset="0"/>
                <a:cs typeface="Arial" pitchFamily="34" charset="0"/>
              </a:rPr>
              <a:t>?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“</a:t>
            </a:r>
          </a:p>
          <a:p>
            <a:endParaRPr lang="de-AT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69043-2407-4A0D-B89A-EE6768D06114}" type="slidenum">
              <a:rPr lang="de-AT" smtClean="0"/>
              <a:pPr/>
              <a:t>9</a:t>
            </a:fld>
            <a:endParaRPr lang="de-A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1168</Words>
  <Application>Microsoft Office PowerPoint</Application>
  <PresentationFormat>On-screen Show (4:3)</PresentationFormat>
  <Paragraphs>182</Paragraphs>
  <Slides>27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Office Theme</vt:lpstr>
      <vt:lpstr>Tajda Dedić  Institut für theoretische und angewandte  Translationswissenschaft der Karl Franzens Universität Graz tajda.dedic@gmail.com</vt:lpstr>
      <vt:lpstr>SADRŽAJ</vt:lpstr>
      <vt:lpstr>DIJALOZI I GOVOR LIKOVA</vt:lpstr>
      <vt:lpstr>ULOGA PREVODIOCA</vt:lpstr>
      <vt:lpstr>STRATEGIJE PREVODIOCA</vt:lpstr>
      <vt:lpstr>LIKOVI IZ ROMANA</vt:lpstr>
      <vt:lpstr>GOVOR LIKOVA IZ ROMANA</vt:lpstr>
      <vt:lpstr>PRIMJERI</vt:lpstr>
      <vt:lpstr>Slide 9</vt:lpstr>
      <vt:lpstr>Slide 10</vt:lpstr>
      <vt:lpstr>Slide 11</vt:lpstr>
      <vt:lpstr>Slide 12</vt:lpstr>
      <vt:lpstr>Slide 13</vt:lpstr>
      <vt:lpstr>Slide 14</vt:lpstr>
      <vt:lpstr>PSOVKE, KLETVE</vt:lpstr>
      <vt:lpstr>Slide 16</vt:lpstr>
      <vt:lpstr>Slide 17</vt:lpstr>
      <vt:lpstr>Slide 18</vt:lpstr>
      <vt:lpstr>Slide 19</vt:lpstr>
      <vt:lpstr>POŠTAPALICE, UZREČICE</vt:lpstr>
      <vt:lpstr>Slide 21</vt:lpstr>
      <vt:lpstr>NE-KNJIŽEVNI GOVOR</vt:lpstr>
      <vt:lpstr>Slide 23</vt:lpstr>
      <vt:lpstr>STRANCI</vt:lpstr>
      <vt:lpstr>Slide 25</vt:lpstr>
      <vt:lpstr>ZAKLJUČAK</vt:lpstr>
      <vt:lpstr>LITERATURA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Tajda Dedić  Institut für theoretische und angewandte  Translationswissenschaft der Karl Franzens Universität Graz</dc:title>
  <dc:creator>TAJDA</dc:creator>
  <cp:lastModifiedBy>TAJDA</cp:lastModifiedBy>
  <cp:revision>66</cp:revision>
  <dcterms:created xsi:type="dcterms:W3CDTF">2012-09-28T22:05:26Z</dcterms:created>
  <dcterms:modified xsi:type="dcterms:W3CDTF">2012-10-02T11:01:21Z</dcterms:modified>
</cp:coreProperties>
</file>