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98212-F082-47CC-A025-EE2767ADD786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90FCA-B35B-42B3-8627-0E46FFF3FA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Autofit/>
          </a:bodyPr>
          <a:lstStyle/>
          <a:p>
            <a:r>
              <a:rPr lang="ru-RU" sz="3600" b="1" baseline="0" dirty="0" smtClean="0">
                <a:latin typeface="Arial" pitchFamily="34" charset="0"/>
                <a:cs typeface="Arial" pitchFamily="34" charset="0"/>
              </a:rPr>
              <a:t>З. Ю. Петрова (Москва)</a:t>
            </a:r>
            <a:br>
              <a:rPr lang="ru-RU" sz="3600" b="1" baseline="0" dirty="0" smtClean="0">
                <a:latin typeface="Arial" pitchFamily="34" charset="0"/>
                <a:cs typeface="Arial" pitchFamily="34" charset="0"/>
              </a:rPr>
            </a:b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b="1" baseline="0" dirty="0" smtClean="0">
                <a:latin typeface="Arial" pitchFamily="34" charset="0"/>
                <a:cs typeface="Arial" pitchFamily="34" charset="0"/>
              </a:rPr>
              <a:t>Отдел корпусной лингвистики и лингвистической поэтики</a:t>
            </a:r>
          </a:p>
          <a:p>
            <a:pPr algn="ctr">
              <a:buNone/>
            </a:pPr>
            <a:r>
              <a:rPr lang="ru-RU" sz="6400" b="1" baseline="0" dirty="0" smtClean="0">
                <a:latin typeface="Arial" pitchFamily="34" charset="0"/>
                <a:cs typeface="Arial" pitchFamily="34" charset="0"/>
              </a:rPr>
              <a:t>Института русского языка им. В. В. Виноградова РАН</a:t>
            </a:r>
          </a:p>
          <a:p>
            <a:pPr algn="ctr"/>
            <a:endParaRPr lang="en-US" b="1" baseline="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5600" b="1" baseline="0" dirty="0" smtClean="0">
                <a:latin typeface="Arial" pitchFamily="34" charset="0"/>
                <a:cs typeface="Arial" pitchFamily="34" charset="0"/>
              </a:rPr>
              <a:t>zoyap@mail.ru</a:t>
            </a:r>
          </a:p>
          <a:p>
            <a:pPr algn="ctr"/>
            <a:endParaRPr lang="ru-RU" b="1" baseline="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b="1" baseline="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19200" b="1" baseline="0" dirty="0" smtClean="0">
                <a:latin typeface="Arial" pitchFamily="34" charset="0"/>
                <a:cs typeface="Arial" pitchFamily="34" charset="0"/>
              </a:rPr>
              <a:t>Лексико-семантическое поле “Зима” в поэтическом </a:t>
            </a:r>
            <a:r>
              <a:rPr lang="ru-RU" sz="19200" b="1" baseline="0" dirty="0" err="1" smtClean="0">
                <a:latin typeface="Arial" pitchFamily="34" charset="0"/>
                <a:cs typeface="Arial" pitchFamily="34" charset="0"/>
              </a:rPr>
              <a:t>идиостиле</a:t>
            </a:r>
            <a:r>
              <a:rPr lang="ru-RU" sz="19200" b="1" baseline="0" dirty="0" smtClean="0">
                <a:latin typeface="Arial" pitchFamily="34" charset="0"/>
                <a:cs typeface="Arial" pitchFamily="34" charset="0"/>
              </a:rPr>
              <a:t> И.</a:t>
            </a:r>
            <a:r>
              <a:rPr lang="en-US" sz="19200" b="1" baseline="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9200" b="1" baseline="0" dirty="0" smtClean="0">
                <a:latin typeface="Arial" pitchFamily="34" charset="0"/>
                <a:cs typeface="Arial" pitchFamily="34" charset="0"/>
              </a:rPr>
              <a:t>Бродского</a:t>
            </a:r>
            <a:endParaRPr lang="en-US" sz="19200" b="1" baseline="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b="1" baseline="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6000" b="1" baseline="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10400" b="1" baseline="0" dirty="0" smtClean="0">
                <a:latin typeface="Arial" pitchFamily="34" charset="0"/>
                <a:cs typeface="Arial" pitchFamily="34" charset="0"/>
              </a:rPr>
              <a:t>12-й симпозиум “Холода и зимы </a:t>
            </a:r>
            <a:r>
              <a:rPr lang="ru-RU" sz="10400" b="1" baseline="0" dirty="0" err="1" smtClean="0">
                <a:latin typeface="Arial" pitchFamily="34" charset="0"/>
                <a:cs typeface="Arial" pitchFamily="34" charset="0"/>
              </a:rPr>
              <a:t>Иво</a:t>
            </a:r>
            <a:r>
              <a:rPr lang="ru-RU" sz="104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400" b="1" baseline="0" dirty="0" err="1" smtClean="0">
                <a:latin typeface="Arial" pitchFamily="34" charset="0"/>
                <a:cs typeface="Arial" pitchFamily="34" charset="0"/>
              </a:rPr>
              <a:t>Андрича</a:t>
            </a:r>
            <a:r>
              <a:rPr lang="ru-RU" sz="10400" b="1" baseline="0" dirty="0" smtClean="0">
                <a:latin typeface="Arial" pitchFamily="34" charset="0"/>
                <a:cs typeface="Arial" pitchFamily="34" charset="0"/>
              </a:rPr>
              <a:t> и русских лауреатов Нобелевской премии: Нобелевские </a:t>
            </a:r>
            <a:r>
              <a:rPr lang="ru-RU" sz="10400" b="1" baseline="0" dirty="0" err="1" smtClean="0">
                <a:latin typeface="Arial" pitchFamily="34" charset="0"/>
                <a:cs typeface="Arial" pitchFamily="34" charset="0"/>
              </a:rPr>
              <a:t>криопоэтики</a:t>
            </a:r>
            <a:r>
              <a:rPr lang="ru-RU" sz="10400" b="1" baseline="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algn="ctr"/>
            <a:endParaRPr lang="en-US" sz="6000" b="1" baseline="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9600" b="1" baseline="0" dirty="0" smtClean="0">
                <a:latin typeface="Arial" pitchFamily="34" charset="0"/>
                <a:cs typeface="Arial" pitchFamily="34" charset="0"/>
              </a:rPr>
              <a:t>Москва, 17-20.10.2019</a:t>
            </a:r>
          </a:p>
          <a:p>
            <a:pPr algn="ctr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Холодный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март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овладевает лесом.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Свеча на стены смотрит с интересом.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табурет сливается с постелью.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город выколот из глаз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метелью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(1, 418)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Припомни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март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семейство </a:t>
            </a:r>
            <a:r>
              <a:rPr lang="ru-RU" i="1" baseline="0" dirty="0" err="1" smtClean="0">
                <a:latin typeface="Arial" pitchFamily="34" charset="0"/>
                <a:cs typeface="Arial" pitchFamily="34" charset="0"/>
              </a:rPr>
              <a:t>Найман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i="1" baseline="0" dirty="0" smtClean="0">
                <a:latin typeface="Arial" pitchFamily="34" charset="0"/>
                <a:cs typeface="Arial" pitchFamily="34" charset="0"/>
              </a:rPr>
              <a:t>[…]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Сто маковок в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 снегу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льду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Великой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катанье, говоря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по правде, сдуру,</a:t>
            </a:r>
          </a:p>
          <a:p>
            <a:pPr>
              <a:buNone/>
            </a:pP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сугробы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снегири,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температуру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(1, 347)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Во вторник начался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сентябрь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[…]</a:t>
            </a:r>
            <a:endParaRPr lang="ru-RU" baseline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Бормочет предо мной вода,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тянется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мороз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в прореху рта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386-387)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Ведь в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октябре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baseline="0" dirty="0" err="1" smtClean="0">
                <a:latin typeface="Arial" pitchFamily="34" charset="0"/>
                <a:cs typeface="Arial" pitchFamily="34" charset="0"/>
              </a:rPr>
              <a:t>несложней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тосковать,</a:t>
            </a:r>
          </a:p>
          <a:p>
            <a:pPr>
              <a:buNone/>
            </a:pP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морозный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воздух молча целовать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(1, 122)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РОЛЬ ЭЛЕМЕНТОВ ПОЛЯ “ЗИМА” В КОМПОЗИЦИИ СТИХОТВОРЕНИЙ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500" baseline="0" dirty="0" smtClean="0">
                <a:latin typeface="Arial" pitchFamily="34" charset="0"/>
                <a:cs typeface="Arial" pitchFamily="34" charset="0"/>
              </a:rPr>
              <a:t>Зима – отличительная особенность пейзажа поэтического мира Бродского. В подавляющем большинстве его стихотворений присутствуют зима, снег, холод, которые заданы в качестве фона размышлений, описаний, различных поэтических высказываний, умозаключений. </a:t>
            </a:r>
          </a:p>
          <a:p>
            <a:pPr marL="0" indent="0" algn="just">
              <a:buNone/>
            </a:pPr>
            <a:endParaRPr lang="ru-RU" sz="3800" i="1" baseline="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Рефлексия лирического субъекта о себе, о своей жизни в стихотворении “Лагуна”: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совершенный никто, человек в плаще, / потерявший память, отчизну, сына; / по горбу его плачет в лесах осина, / если кто-то плачет о нем вообще – сопровождается через две строфы указанием на время и место: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зимней ночью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 сырой стране.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Воспоминания часто сопровождаются именно зимним пейзажем: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Ты забыла деревню, затерянную в болотах</a:t>
            </a:r>
          </a:p>
          <a:p>
            <a:pPr>
              <a:buNone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[…]</a:t>
            </a:r>
            <a:endParaRPr lang="ru-RU" baseline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зимой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там колют дрова и сидят на репе,</a:t>
            </a:r>
          </a:p>
          <a:p>
            <a:pPr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звезда моргает от дыма в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морозном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небе</a:t>
            </a:r>
          </a:p>
          <a:p>
            <a:endParaRPr lang="ru-RU" sz="3500" i="1" baseline="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Зима, снег, холод, мгла – пейзаж “Большой элегии Джону Донну”, именно на этом фоне плачет душа, описывая потусторонний мир и свою скорбь, и снег выполняет особую роль, сшивая разлуку души с телом.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На фоне зимы развертывается действие “Прощальной оды”, при этом употребляются такие слова и словосочетания, как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снег, пурга, зимние небеса, зимняя ночь, мерзлый ствол.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Адресуя Богу молитву, лирический субъект стихотворения употребляет в ней такие обращения, как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Боже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зимних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небес,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 снежных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холмов владыка, Отче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зимних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равнин.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Зимний пейзаж, холодное время года может задаваться поэтом в самом начале стихотворения: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я еду по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зиме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(“Я как Улисс”); Наступила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 Песнопевец, / не сошедший с ума, не умолкший, видит след на опушке волчий </a:t>
            </a:r>
            <a:r>
              <a:rPr lang="en-US" i="1" baseline="0" dirty="0" smtClean="0">
                <a:latin typeface="Arial" pitchFamily="34" charset="0"/>
                <a:cs typeface="Arial" pitchFamily="34" charset="0"/>
              </a:rPr>
              <a:t>&lt;…&gt; (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“Орфей и Артемида”),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Зимний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вечер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лампу жжет, / день от ночи стережет (“Колыбельная”), Время года –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(одноименное стихотворение).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Указание на зиму и ее приметы может быть в середине стихотворения: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Это наша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(“От окраины к центру”),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Зимний вечер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 вином в нигде (“Это – ряд наблюдений…”), Такой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мороз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что коль убьют, то пусть / из огнестрельного оружья (“Похороны Бобо”),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 Звенит хрусталь фонтана (“</a:t>
            </a:r>
            <a:r>
              <a:rPr lang="ru-RU" i="1" baseline="0" dirty="0" err="1" smtClean="0">
                <a:latin typeface="Arial" pitchFamily="34" charset="0"/>
                <a:cs typeface="Arial" pitchFamily="34" charset="0"/>
              </a:rPr>
              <a:t>Пьяцца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baseline="0" dirty="0" err="1" smtClean="0">
                <a:latin typeface="Arial" pitchFamily="34" charset="0"/>
                <a:cs typeface="Arial" pitchFamily="34" charset="0"/>
              </a:rPr>
              <a:t>Маттеи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”)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Содержание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Введение </a:t>
            </a:r>
          </a:p>
          <a:p>
            <a:pPr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	2) Состав и структура лексико-семантического поля “Зима” в поэтических текстах И. Бродского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Частотные характеристики слов ЛСП “Зима” в поэзии Бродского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Роль элементов поля “Зима” в композиции стихотворений Бродского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Семантические трансформации слов поля “Зима” в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идиостиле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поэта. Использование этих слов в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тропеических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контекстах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6)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Связь ЛСП “Зима” с другими ключевыми концептами и со смысловыми доминантами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идиостиля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поэта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7)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Заключение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8)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Литература и источники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Реже “зимние” слова появляются в конце стихотворения, как бы подытоживая его:</a:t>
            </a:r>
          </a:p>
          <a:p>
            <a:pPr marL="0" indent="0"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Я пишу эти строки, сидя на белом стуле / под открытым небом,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зимой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baseline="0" dirty="0" smtClean="0">
                <a:latin typeface="Arial" pitchFamily="34" charset="0"/>
                <a:cs typeface="Arial" pitchFamily="34" charset="0"/>
              </a:rPr>
              <a:t>&lt;…&gt; (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“Венецианские строфы”),</a:t>
            </a:r>
            <a:r>
              <a:rPr lang="en-US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Гортань исходит грифелем и мелом, / и в ней – комок / не слов, не слез, / но странной мысли о победе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Разговор с небожителем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Зиме у Бродского посвящены целые стихотворения (“Элегия”, “Откуда к нам пришла зима…”, “Пришла зима, и все, кто мог лететь…”, “Эклога 4-я (зимняя)”, в них слова поля “Зима” проходят через весь текст произведения, выполняя роль ключевых и актуализируя связи со многими смысловыми доминантами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идиостиля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поэта.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Предпочтение зимы другим временам года, холода теплу, льда огню неоднократно прямо выражается в текстах Бродского: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Но по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зиме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и по земле холодной / пустым, самоуверенным, свободным / куда как легче, как невозмутимей / искать следы любви невозвратимой (1-134), “Да,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стужа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грандиознее тепла” (2, 117), Бывает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лед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сильней огня,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– порой длиннее лета (1, 203).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Из всех времен года при характеристике вспоминаемого детства, местности, в которой раньше жил, выбирается именно зима: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“Вспоминаешь о прошлом?” – “Помню, была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 / Я катался на санках, меня продуло” (2, 351), Я родился в большой стране, / в устье реки.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Зимой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/ она всегда замерзала (2, 447).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Среди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автохарактеристик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лирического субъекта встречаются такие, в которых указывается на определяющую роль холода в его становлении и существовании: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меня воспитал и вложил перо / в пальцы, чтоб их согреть в горсти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398),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Я не способен к жизни в других широтах./ Я нанизан на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как гусь на вертел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16).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Из названий зимних праздников наибольшей частотой употребления характеризуется </a:t>
            </a:r>
            <a:r>
              <a:rPr lang="ru-RU" b="1" baseline="0" dirty="0" smtClean="0">
                <a:latin typeface="Arial" pitchFamily="34" charset="0"/>
                <a:cs typeface="Arial" pitchFamily="34" charset="0"/>
              </a:rPr>
              <a:t>Рождество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 “Иосиф Бродский актуализирует в своем творчестве рождественскую поэтическую традицию. Он создает единственный в своем роде, уникальный в русской поэзии цикл взаимосвязанных стихотворений, объединенных только одним евангельским сюжетом Рождества Христова.” (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Подгорская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2005: 17).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“Прежде всего это праздник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хронологи-ческий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связанный с определенной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реаль-ностью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с движением времени. В конце концов, что есть Рождество? День рождения Богочеловека. И человеку не менее естественно его справлять, чем свой собственный. 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&lt;…&gt;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 с тех пор как я принялся писать стихи всерьез, 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я к каждому Рождеству пытался написать стихотворение – как поздравление с днем рождения” (Бродский,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Вайль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2007).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Слова периферийных ЛСГ встречаются в стихотворениях Бродского достаточно редко, сопровождая другие элементы поля “Зима”, например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вязаный шлем из шерсти белой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в ряду других “примет” – снега, сугробов, льда реки Великой в “Псковском реестре”, а иногда становясь отправной точкой для достаточно сложных ассоциаций, как, например,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ушанка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треух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шапка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в стихотворении “Похож на голос головной убор”.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СЕМАНТИЧЕСКИЕ ТРАНСФОРМАЦИИ СЛОВ ПОЛЯ “ЗИМА”. ТРОПЫ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Помимо употребления слов ЛСП “Зима” в их основных, прямых значениях, с общеязыковой сочетаемостью, Бродский употребляет их в метафорических и сравнительных конструкциях, в контекстах с расширением значения.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Олицетворение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Одно из направлений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тропеического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употребления рассматриваемых слов – олицетворяющие конструкции. В целом это направление – персонификация – находится в русле традиционного осмысления времен года, в частности зимы, в поэтической картине мира, как в индивидуально-речевой системе (см., например,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Кочнова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2014), так и в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общепоэтической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Бурдина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2011,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Сюецин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2009 и др.).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ВВЕДЕНИЕ</a:t>
            </a:r>
            <a:br>
              <a:rPr lang="ru-RU" baseline="0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algn="just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Ключевая роль зимы и холода в поэзии Бродского, сплетение этих понятий с другими доминантными концептами его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идиостиля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такими как “старость”, “смерть”, “время”, не раз отмечалась в работах литературоведов (см., например,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Генис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1998: 13,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Полухина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2009: 228, Плотников 2017).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В текстах Бродского олицетворяются зима, снег, метель, пурга, зимний вечер, холод. Чаще всего в качестве олицетворяющих слов используются предикаты: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белесая зима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бредет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в полях безмолвнее души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38),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Откуда к нам пришла зима, / не знаешь ты, никто не знает./ Умолкло все. Она сама / холодных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губ не разжимает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 / Она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молчит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202),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 нагих ветвей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глядит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зима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во все глаза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262).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Метель пошла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тиранить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(1,407),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пусть пурга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тиранит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407), 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Холод ценит пространство.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Не обнажая сабли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/ он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берет урочища, веси, грады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16),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зимний вечер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лампу жжет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вены рук моих стрижет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385).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Реже используются имена существительные – в метафорических конструкциях: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выдохи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зимы,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кончина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зимы,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тело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зимы,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в конструкциях сравнения: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Зима перевалила через горы /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альпинист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 тяжелым рюкзаком, / и снег лежит на чахлой повилике, /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в ожидании </a:t>
            </a:r>
            <a:r>
              <a:rPr lang="ru-RU" b="1" i="1" baseline="0" dirty="0" err="1" smtClean="0">
                <a:latin typeface="Arial" pitchFamily="34" charset="0"/>
                <a:cs typeface="Arial" pitchFamily="34" charset="0"/>
              </a:rPr>
              <a:t>Леандра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baseline="0" dirty="0" err="1" smtClean="0">
                <a:latin typeface="Arial" pitchFamily="34" charset="0"/>
                <a:cs typeface="Arial" pitchFamily="34" charset="0"/>
              </a:rPr>
              <a:t>Геро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226).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aseline="0" dirty="0" smtClean="0">
                <a:latin typeface="Arial" pitchFamily="34" charset="0"/>
                <a:cs typeface="Arial" pitchFamily="34" charset="0"/>
              </a:rPr>
              <a:t>Проецирование на внутренний мир лирического субъекта и других людей, на отношения людей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Другое направление семантических трансформаций при употреблении слов поля “Зима” – проецирование их на внутренний мир лирического субъекта и других людей, на отношения людей. Снег, лед, наст, холод существуют и в природе, и в мозгу, гортани, крови, душе, человеческих отношениях.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Особенно разнообразны слова рассматриваемого поля при описании мозга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: Бился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льдинкой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в стакане мой мозг в забытьи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213),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Мозг / бьется,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льдинка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о край стакана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357),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в мозгу, как в лесу, / оседание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наста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257), 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Мозг – точно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айсберг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 потекшим контуром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(3,137).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61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Снег, лед, изморозь, холод характеризуют также душу, чувства, речь и смех, процесс поэтического творчества: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Любая душа переплюнет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ледник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32),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Кровь моя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холодна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ее лютей / реки, промерзшей до дна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271),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в гортани моей, где положен смех, / или речь, или горячий чай, / все отчетливей раздается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398),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Гортань исходит грифелем и мелом, / и в ней комок / не слов, не слез, / но странной мысли о победе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214).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Холод распространяется на отношения людей: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Недоуменье </a:t>
            </a:r>
            <a:r>
              <a:rPr lang="ru-RU" i="1" baseline="0" dirty="0" err="1" smtClean="0">
                <a:latin typeface="Arial" pitchFamily="34" charset="0"/>
                <a:cs typeface="Arial" pitchFamily="34" charset="0"/>
              </a:rPr>
              <a:t>непротертых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глаз / и невниманье полусонных душ / и торопливость,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холодный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душ, / сливались в </a:t>
            </a:r>
            <a:r>
              <a:rPr lang="ru-RU" b="1" baseline="0" dirty="0" smtClean="0">
                <a:latin typeface="Arial" pitchFamily="34" charset="0"/>
                <a:cs typeface="Arial" pitchFamily="34" charset="0"/>
              </a:rPr>
              <a:t>леденящую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струю / и рушились в мистерию мою (1, 122)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.</a:t>
            </a:r>
            <a:endParaRPr lang="ru-RU" i="1" baseline="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Иногда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холод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максимально расширяет свое значение, становясь свойством и внешнего мира, и внутреннего мира индивида, и социума: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по временам сквозь горький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/ живя по-прежнему, спеши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71),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 тех пор, как ты навсегда уехала,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похолодало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и чай не сладок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137).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Тропеические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автохарактеристики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Слова исследуемого поля: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хлад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морена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вне ледника, лед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– прямо используются поэтом в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тропеических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автохарактеристиках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На четверть – сумеречный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хлад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/ на треть – упрямство, / наполовину – циферблат, / и весь – пространство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352), 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Тело покоится на локте, /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морена вне ледника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400).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500" baseline="0" dirty="0" smtClean="0">
                <a:latin typeface="Arial" pitchFamily="34" charset="0"/>
                <a:cs typeface="Arial" pitchFamily="34" charset="0"/>
              </a:rPr>
              <a:t>При характеристике своего творчества в речи при получении Нобелевской премии Бродский употребил словосочетание </a:t>
            </a:r>
            <a:r>
              <a:rPr lang="ru-RU" sz="3500" i="1" baseline="0" dirty="0" smtClean="0">
                <a:latin typeface="Arial" pitchFamily="34" charset="0"/>
                <a:cs typeface="Arial" pitchFamily="34" charset="0"/>
              </a:rPr>
              <a:t>ледниковые обломки: </a:t>
            </a:r>
          </a:p>
          <a:p>
            <a:pPr marL="0" indent="0">
              <a:buNone/>
            </a:pPr>
            <a:r>
              <a:rPr lang="ru-RU" sz="3500" i="1" baseline="0" dirty="0" smtClean="0">
                <a:latin typeface="Arial" pitchFamily="34" charset="0"/>
                <a:cs typeface="Arial" pitchFamily="34" charset="0"/>
              </a:rPr>
              <a:t>выражая вам благодарность за решение присудить мне Нобелевскую премию по литературе, я, в сущности, благодарю вас за признание в моей работе черт неизменности, подобных </a:t>
            </a:r>
            <a:r>
              <a:rPr lang="ru-RU" sz="3500" b="1" i="1" baseline="0" dirty="0" smtClean="0">
                <a:latin typeface="Arial" pitchFamily="34" charset="0"/>
                <a:cs typeface="Arial" pitchFamily="34" charset="0"/>
              </a:rPr>
              <a:t>ледниковым обломкам</a:t>
            </a:r>
            <a:r>
              <a:rPr lang="ru-RU" sz="3500" i="1" baseline="0" dirty="0" smtClean="0">
                <a:latin typeface="Arial" pitchFamily="34" charset="0"/>
                <a:cs typeface="Arial" pitchFamily="34" charset="0"/>
              </a:rPr>
              <a:t>, скажем, в обширном пейзаже литературы </a:t>
            </a:r>
            <a:r>
              <a:rPr lang="ru-RU" sz="3500" baseline="0" dirty="0" smtClean="0">
                <a:latin typeface="Arial" pitchFamily="34" charset="0"/>
                <a:cs typeface="Arial" pitchFamily="34" charset="0"/>
              </a:rPr>
              <a:t>(Бродский 1997: 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В задачи нашей работы входит тщательное исследование названных понятий с лингвистической точки зрения, а именно рассмотрение полного массива выражающих эти понятия конкретных лексических единиц, их связей друг с другом, а также их функционирования в текстах поэта.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2700" baseline="0" dirty="0" smtClean="0">
                <a:latin typeface="Arial" pitchFamily="34" charset="0"/>
                <a:cs typeface="Arial" pitchFamily="34" charset="0"/>
              </a:rPr>
              <a:t>СВЯЗЬ ЛСП “ЗИМА” С ДРУГИМИ КЛЮЧЕВЫМИ КОНЦЕПТАМИ И СО СМЫСЛОВЫМИ ДОМИНАНТАМИ ИДИОСТИЛЯ </a:t>
            </a:r>
            <a:r>
              <a:rPr lang="ru-RU" baseline="0" dirty="0" smtClean="0"/>
              <a:t/>
            </a:r>
            <a:br>
              <a:rPr lang="ru-RU" baseline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500" baseline="0" dirty="0" smtClean="0">
                <a:latin typeface="Arial" pitchFamily="34" charset="0"/>
                <a:cs typeface="Arial" pitchFamily="34" charset="0"/>
              </a:rPr>
              <a:t>Указанные выше </a:t>
            </a:r>
            <a:r>
              <a:rPr lang="ru-RU" sz="3500" baseline="0" dirty="0" err="1" smtClean="0">
                <a:latin typeface="Arial" pitchFamily="34" charset="0"/>
                <a:cs typeface="Arial" pitchFamily="34" charset="0"/>
              </a:rPr>
              <a:t>автохарактеристики</a:t>
            </a:r>
            <a:r>
              <a:rPr lang="ru-RU" sz="3500" baseline="0" dirty="0" smtClean="0">
                <a:latin typeface="Arial" pitchFamily="34" charset="0"/>
                <a:cs typeface="Arial" pitchFamily="34" charset="0"/>
              </a:rPr>
              <a:t>, уподобляющие лирического субъекта льду и ледниковым породам, отражают связь  холода с оппозицией “живое / неживое”, “человек / вещь”: холод превращает человека в вещь, происходит процесс оледенения, приобретения неподвижности. Те же качества присущи и мертвому телу, т.е. холод ассоциируется и со смертью, которая, в свою очередь, связана с ходом времени.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Можно отметить такие ассоциации в метафизической картине мира Бродского, как “холод и смерть”, “холод и неподвижность, превращение в вещь, предмет”: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Последнее время я / сплю среди бела дня. / Видимо, смерть моя / испытывает меня. &lt;…&gt; Я неподвижен. Два / бедра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холодны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как лед. / Венозная синева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мрамором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отдает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(2, 270),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конечности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коченеют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 Это оттого, что в рассеянном свете холод демонстрирует качества силуэта – особенно, если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предмет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немолод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(3, 138)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Сильный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мороз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суть откровенье телу / о его грядущей температуре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13).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Мотив неподвижности, окаменения, превращения в вещь выражается и в слове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оледенение:  Ибо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оледененье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/ есть категория будущего, которое есть пора, / когда больше уже никого не любишь, / даже себя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203), здесь этот мотив варьируется, подразумевая отсутствие чувств (ср. общеязыковые метафоры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холодный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человек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холодное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сердце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Связь холода и времени прямо выражена у Бродского в афоризме: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Время есть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холод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(3, 14).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Еще одна ассоциативная связь, которую можно выявить у слов рассматриваемого поля, – это связь зимы с потусторонним миром: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белесая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/ бредет в полях безмолвнее души. &lt;…&gt; Безумные и злобные поля!  / Безумна и безмерна тишина их. / То не покой, то темная земля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об облике ином напоминает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38).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Чаще всего эту ассоциацию выражает слово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снег.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Он ассоциируется с небытием, пятым измерением, небесными обителями, ангелами: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Покуда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из небытия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/ кружит по незатейливым карнизам, 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39),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Летит на цин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к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овые урны / и липнет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 небытия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53),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а только гибнешь на лету /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каком-то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пятом </a:t>
            </a:r>
            <a:r>
              <a:rPr lang="ru-RU" b="1" i="1" baseline="0" dirty="0" err="1" smtClean="0">
                <a:latin typeface="Arial" pitchFamily="34" charset="0"/>
                <a:cs typeface="Arial" pitchFamily="34" charset="0"/>
              </a:rPr>
              <a:t>измереньи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/ растает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не долетев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74),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вьется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небесных обителей прах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322),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снег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i="1" baseline="0" dirty="0" err="1" smtClean="0">
                <a:latin typeface="Arial" pitchFamily="34" charset="0"/>
                <a:cs typeface="Arial" pitchFamily="34" charset="0"/>
              </a:rPr>
              <a:t>расстояньи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километра  от рвущихся из грунта тополей / кружится недоверчиво, как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рой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/ всех </a:t>
            </a:r>
            <a:r>
              <a:rPr lang="ru-RU" b="1" i="1" baseline="0" dirty="0" smtClean="0">
                <a:latin typeface="Arial" pitchFamily="34" charset="0"/>
                <a:cs typeface="Arial" pitchFamily="34" charset="0"/>
              </a:rPr>
              <a:t>ангелов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над тем, кто не безгрешен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(1, 393).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ЗАКЛЮЧЕНИЕ</a:t>
            </a:r>
            <a:br>
              <a:rPr lang="ru-RU" baseline="0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В работе исследована структура лексико-семантического поля “Зима” в поэтических текстах И. Бродского и роль слов данного поля в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идиостиле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поэта. Помимо заглавного элемента поля – лексемы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зима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– в поле входят наименования характерных для зимы природных и погодных явлений, температурных явлений, зимних месяцев, праздников 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Частота употреблений слов поля “Зима” у Бродского значительно превышает частоту употреблений слов, связанных с другими временами года. Зима – отличительная особенность пейзажа поэтического мира Бродского. Во многих его стихотворениях зима, снег, холод заданы в качестве фона размышлений, описаний, воспоминаний.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ru-RU" baseline="0" dirty="0" smtClean="0"/>
              <a:t> Обозначения влияния низкой температуры на человека, природу, предметы: </a:t>
            </a:r>
            <a:r>
              <a:rPr lang="ru-RU" i="1" baseline="0" dirty="0" smtClean="0"/>
              <a:t>мерзнуть, замерзать / замерзнуть, подмерзнуть,  стынуть, застынуть, коченеть</a:t>
            </a:r>
          </a:p>
          <a:p>
            <a:pPr marL="0" indent="0"/>
            <a:r>
              <a:rPr lang="ru-RU" baseline="0" dirty="0" smtClean="0"/>
              <a:t> Наименования зимних месяцев: </a:t>
            </a:r>
            <a:r>
              <a:rPr lang="ru-RU" i="1" baseline="0" dirty="0" smtClean="0"/>
              <a:t>январь, февраль, декабрь</a:t>
            </a:r>
          </a:p>
          <a:p>
            <a:pPr marL="0" indent="0"/>
            <a:r>
              <a:rPr lang="ru-RU" baseline="0" dirty="0" smtClean="0"/>
              <a:t> Наименования зимних праздников: </a:t>
            </a:r>
            <a:r>
              <a:rPr lang="ru-RU" i="1" baseline="0" dirty="0" smtClean="0"/>
              <a:t>Рождество, Сочельник, Сретенье, Новый год.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Помимо употребления слов ЛСП “Зима” в их основных значениях, Бродский употребляет их в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тропеических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конструкциях, среди которых чаще всего встречаются конструкции персонификации, проецирование слов поля “Зима” на внутренний мир лирического субъекта и других людей, а также на социум.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Слова рассматриваемого поля, в особенности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холод и снег,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связаны с другими ключевыми концептами поэтического мира поэта, со смысловыми доминантами его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идиостиля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 Так, можно выявить ассоциации этих слов-понятий с оппозицией “живое / неживое”, “человек / вещь”, со смертью, небытием, временем и потусторонним миром.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ЛИТЕРАТУРА И ИСТОЧНИКИ</a:t>
            </a:r>
            <a:r>
              <a:rPr lang="ru-RU" baseline="0" dirty="0" smtClean="0"/>
              <a:t/>
            </a:r>
            <a:br>
              <a:rPr lang="ru-RU" baseline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Бродский 1992: Бродский И. Сочинения в четырех томах. Тт. I, II. Санкт-Петербург.</a:t>
            </a:r>
          </a:p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Бродский 1994: Бродский И. Сочинения в четырех томах. Т. 3. Санкт-Петербург.</a:t>
            </a:r>
          </a:p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Бродский 1997: Бродский И. Речь в Шведской королевской академии при получении Нобелевской премии // Звезда. 1997 (1). С. 3-4.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Бродский,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Вайль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2007: Бродский И. А.,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Вайль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 П. Рождество: точка отсчета. Беседа Иосифа Бродского с Петром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Вайлем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// Бродский И. А. Рождественские стихи. Санкт-Петербург: Азбука-классика. С. 65–86.</a:t>
            </a:r>
          </a:p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Бурдина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2011: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Бурдина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Е.А. Лексический комплекс “Зима” как национальная константа в языке русской поэзии // Вестник МГОУ, сер. “Русская филология”. 2011, №6. С. 7-12.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Генис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1998: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Генис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А. Бродский в Америке // Иосиф Бродский: творчество, личность, судьба. Итоги трех конференций. Санкт-Петербург: Журнал “Звезда”. С. 8–15.</a:t>
            </a:r>
          </a:p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Кочнова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К. А. Образ зимы в индивидуально-речевой системе А.П.Чехова // Вестник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Мининского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университета. 2014. № 4 (8). [Электронный ресурс. Дата обращения: 07.10.2019].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Плотников 2017: Плотников И В. Концепт “холод” в поэтическом цикле И. Бродского “Часть речи” // Филологические науки. Вопросы теории и практики. Тамбов. № 6 (72): в 3 ч. Ч. 1. C. 31–34. </a:t>
            </a:r>
          </a:p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Подгорская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2005: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Подгорская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А. В. Иосиф Бродский и русская рождественская поэзия.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Дисс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канд.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филол.наук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 Магнитогорск.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Полухина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2009: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Полухина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В .П. Больше самого себя. О Бродском. Томск.</a:t>
            </a:r>
          </a:p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Сюецин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Цзу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2009. Национально-культурные концепты времен года в русской языковой картине мира.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Дисс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 … канд.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филол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. наук. Владивосток.</a:t>
            </a:r>
          </a:p>
          <a:p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Чоудхури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2010: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Чоудхури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О. Л. Учебная модель организации номинативного поля концепта “Зима” в целях обучения русскому языке финских студентов // Фундаментальная наука вузам. 2010. №3. С. 306–310.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aseline="0" dirty="0" smtClean="0">
                <a:latin typeface="Arial" pitchFamily="34" charset="0"/>
                <a:cs typeface="Arial" pitchFamily="34" charset="0"/>
              </a:rPr>
              <a:t>СОСТАВ И СТРУКТУРА ЛЕКСИКО-СЕМАНТИЧЕСКОГО ПОЛЯ “ЗИМА”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ru-RU" baseline="0" dirty="0" smtClean="0">
                <a:latin typeface="Arial" pitchFamily="34" charset="0"/>
                <a:cs typeface="Arial" pitchFamily="34" charset="0"/>
              </a:rPr>
              <a:t>Наименования характерных для зимы природных и погодных явлений: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снег (а также пурга, метель, вьюга, буран), сугроб, иней, наст, лед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и связанные с ним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ледник, морена, айсберг </a:t>
            </a:r>
          </a:p>
          <a:p>
            <a:pPr marL="0"/>
            <a:r>
              <a:rPr lang="ru-RU" baseline="0" dirty="0" smtClean="0">
                <a:latin typeface="Arial" pitchFamily="34" charset="0"/>
                <a:cs typeface="Arial" pitchFamily="34" charset="0"/>
              </a:rPr>
              <a:t>Наименования характерных для зимы температурных явлений: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холод, мороз, стужа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Периферийные ЛСГ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baseline="0" dirty="0" smtClean="0"/>
              <a:t>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Наименования зимних видов спорта и соответствующих реалий: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лыжи, лыжник, сани,  полоз</a:t>
            </a:r>
          </a:p>
          <a:p>
            <a:pPr marL="0" indent="0"/>
            <a:r>
              <a:rPr lang="ru-RU" baseline="0" dirty="0" smtClean="0">
                <a:latin typeface="Arial" pitchFamily="34" charset="0"/>
                <a:cs typeface="Arial" pitchFamily="34" charset="0"/>
              </a:rPr>
              <a:t> Наименования зимней одежды: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вязаный шлем, ватник, треух, ушанка, шапка, рейтузы</a:t>
            </a:r>
          </a:p>
          <a:p>
            <a:pPr marL="0" indent="0"/>
            <a:r>
              <a:rPr lang="ru-RU" baseline="0" dirty="0" smtClean="0">
                <a:latin typeface="Arial" pitchFamily="34" charset="0"/>
                <a:cs typeface="Arial" pitchFamily="34" charset="0"/>
              </a:rPr>
              <a:t> Наименования сказочных персонажей: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Дед Мороз, Краснонос, снежная баба.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aseline="0" dirty="0" smtClean="0">
                <a:latin typeface="Arial" pitchFamily="34" charset="0"/>
                <a:cs typeface="Arial" pitchFamily="34" charset="0"/>
              </a:rPr>
              <a:t>ЧАСТОТНЫЕ ХАРАКТЕРИСТИКИ СЛОВ ЛСП “ЗИМА”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Слово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зима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и его дериваты встречается в нашем материале 131 раз,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осень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33 раза,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весна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29 раз,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лето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27 раз. Слово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снег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и его дериваты, обозначающие явление, характеризующее зиму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встретилось в нашем материале 162 раза, 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дождь, </a:t>
            </a:r>
            <a:r>
              <a:rPr lang="ru-RU" baseline="0" dirty="0" err="1" smtClean="0">
                <a:latin typeface="Arial" pitchFamily="34" charset="0"/>
                <a:cs typeface="Arial" pitchFamily="34" charset="0"/>
              </a:rPr>
              <a:t>характеризу-ющий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 осень,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 – 65 </a:t>
            </a:r>
            <a:r>
              <a:rPr lang="ru-RU" baseline="0" dirty="0" smtClean="0">
                <a:latin typeface="Arial" pitchFamily="34" charset="0"/>
                <a:cs typeface="Arial" pitchFamily="34" charset="0"/>
              </a:rPr>
              <a:t>раз</a:t>
            </a:r>
            <a:r>
              <a:rPr lang="ru-RU" i="1" baseline="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aseline="0" dirty="0" smtClean="0">
                <a:latin typeface="Arial" pitchFamily="34" charset="0"/>
                <a:cs typeface="Arial" pitchFamily="34" charset="0"/>
              </a:rPr>
              <a:t>Надо отметить, что в переходных временах года – весне и осени – Бродский часто подчеркивает их зимние свойства, расширяя календарную зиму (что вполне соответствует особенностям русской природы). Снег, метель, мороз и холод часто встречаются в его стихах при описании марта, апреля, сентября, октября и ноября.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2796</Words>
  <Application>Microsoft Office PowerPoint</Application>
  <PresentationFormat>Экран (4:3)</PresentationFormat>
  <Paragraphs>122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Тема Office</vt:lpstr>
      <vt:lpstr>З. Ю. Петрова (Москва) </vt:lpstr>
      <vt:lpstr>Содержание</vt:lpstr>
      <vt:lpstr>ВВЕДЕНИЕ </vt:lpstr>
      <vt:lpstr>Слайд 4</vt:lpstr>
      <vt:lpstr>Слайд 5</vt:lpstr>
      <vt:lpstr>СОСТАВ И СТРУКТУРА ЛЕКСИКО-СЕМАНТИЧЕСКОГО ПОЛЯ “ЗИМА”</vt:lpstr>
      <vt:lpstr>Периферийные ЛСГ</vt:lpstr>
      <vt:lpstr>ЧАСТОТНЫЕ ХАРАКТЕРИСТИКИ СЛОВ ЛСП “ЗИМА”</vt:lpstr>
      <vt:lpstr>Слайд 9</vt:lpstr>
      <vt:lpstr>Слайд 10</vt:lpstr>
      <vt:lpstr>Слайд 11</vt:lpstr>
      <vt:lpstr>Слайд 12</vt:lpstr>
      <vt:lpstr>РОЛЬ ЭЛЕМЕНТОВ ПОЛЯ “ЗИМА” В КОМПОЗИЦИИ СТИХОТВОРЕНИЙ 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СЕМАНТИЧЕСКИЕ ТРАНСФОРМАЦИИ СЛОВ ПОЛЯ “ЗИМА”. ТРОПЫ</vt:lpstr>
      <vt:lpstr>Олицетворение </vt:lpstr>
      <vt:lpstr>Слайд 30</vt:lpstr>
      <vt:lpstr>Слайд 31</vt:lpstr>
      <vt:lpstr>Слайд 32</vt:lpstr>
      <vt:lpstr>Проецирование на внутренний мир лирического субъекта и других людей, на отношения людей</vt:lpstr>
      <vt:lpstr>Слайд 34</vt:lpstr>
      <vt:lpstr>Слайд 35</vt:lpstr>
      <vt:lpstr>Слайд 36</vt:lpstr>
      <vt:lpstr>Слайд 37</vt:lpstr>
      <vt:lpstr>Тропеические автохарактеристики</vt:lpstr>
      <vt:lpstr>Слайд 39</vt:lpstr>
      <vt:lpstr>СВЯЗЬ ЛСП “ЗИМА” С ДРУГИМИ КЛЮЧЕВЫМИ КОНЦЕПТАМИ И СО СМЫСЛОВЫМИ ДОМИНАНТАМИ ИДИОСТИЛЯ  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ЗАКЛЮЧЕНИЕ </vt:lpstr>
      <vt:lpstr>Слайд 49</vt:lpstr>
      <vt:lpstr>Слайд 50</vt:lpstr>
      <vt:lpstr>Слайд 51</vt:lpstr>
      <vt:lpstr>ЛИТЕРАТУРА И ИСТОЧНИКИ </vt:lpstr>
      <vt:lpstr>Слайд 53</vt:lpstr>
      <vt:lpstr>Слайд 54</vt:lpstr>
      <vt:lpstr>Слайд 55</vt:lpstr>
      <vt:lpstr>Слайд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З. Ю. Петрова (Москва)</dc:title>
  <dc:creator>Zoya</dc:creator>
  <cp:lastModifiedBy>Zoya</cp:lastModifiedBy>
  <cp:revision>43</cp:revision>
  <dcterms:created xsi:type="dcterms:W3CDTF">2019-10-08T21:43:27Z</dcterms:created>
  <dcterms:modified xsi:type="dcterms:W3CDTF">2019-10-09T00:02:10Z</dcterms:modified>
</cp:coreProperties>
</file>