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48" r:id="rId1"/>
  </p:sldMasterIdLst>
  <p:notesMasterIdLst>
    <p:notesMasterId r:id="rId30"/>
  </p:notesMasterIdLst>
  <p:sldIdLst>
    <p:sldId id="273" r:id="rId2"/>
    <p:sldId id="307" r:id="rId3"/>
    <p:sldId id="309" r:id="rId4"/>
    <p:sldId id="257" r:id="rId5"/>
    <p:sldId id="310" r:id="rId6"/>
    <p:sldId id="287" r:id="rId7"/>
    <p:sldId id="288" r:id="rId8"/>
    <p:sldId id="289" r:id="rId9"/>
    <p:sldId id="290" r:id="rId10"/>
    <p:sldId id="312" r:id="rId11"/>
    <p:sldId id="313" r:id="rId12"/>
    <p:sldId id="285" r:id="rId13"/>
    <p:sldId id="311" r:id="rId14"/>
    <p:sldId id="278" r:id="rId15"/>
    <p:sldId id="315" r:id="rId16"/>
    <p:sldId id="329" r:id="rId17"/>
    <p:sldId id="327" r:id="rId18"/>
    <p:sldId id="330" r:id="rId19"/>
    <p:sldId id="314" r:id="rId20"/>
    <p:sldId id="316" r:id="rId21"/>
    <p:sldId id="317" r:id="rId22"/>
    <p:sldId id="318" r:id="rId23"/>
    <p:sldId id="326" r:id="rId24"/>
    <p:sldId id="322" r:id="rId25"/>
    <p:sldId id="323" r:id="rId26"/>
    <p:sldId id="321" r:id="rId27"/>
    <p:sldId id="320" r:id="rId28"/>
    <p:sldId id="324" r:id="rId29"/>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E0000"/>
  </p:clrMru>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Keine Formatvorlage, Tabellengitternetz">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245" autoAdjust="0"/>
    <p:restoredTop sz="94638" autoAdjust="0"/>
  </p:normalViewPr>
  <p:slideViewPr>
    <p:cSldViewPr>
      <p:cViewPr varScale="1">
        <p:scale>
          <a:sx n="86" d="100"/>
          <a:sy n="86" d="100"/>
        </p:scale>
        <p:origin x="-1512" y="-90"/>
      </p:cViewPr>
      <p:guideLst>
        <p:guide orient="horz" pos="2160"/>
        <p:guide pos="2880"/>
      </p:guideLst>
    </p:cSldViewPr>
  </p:slideViewPr>
  <p:outlineViewPr>
    <p:cViewPr>
      <p:scale>
        <a:sx n="33" d="100"/>
        <a:sy n="33" d="100"/>
      </p:scale>
      <p:origin x="0" y="1102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Arbeitsblat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Arbeitsblat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Arbeitsblatt3.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de-DE"/>
  <c:chart>
    <c:autoTitleDeleted val="1"/>
    <c:plotArea>
      <c:layout/>
      <c:pieChart>
        <c:varyColors val="1"/>
        <c:ser>
          <c:idx val="0"/>
          <c:order val="0"/>
          <c:tx>
            <c:strRef>
              <c:f>Tabelle1!$B$1</c:f>
              <c:strCache>
                <c:ptCount val="1"/>
                <c:pt idx="0">
                  <c:v>Deminutivi</c:v>
                </c:pt>
              </c:strCache>
            </c:strRef>
          </c:tx>
          <c:dLbls>
            <c:showPercent val="1"/>
          </c:dLbls>
          <c:cat>
            <c:strRef>
              <c:f>Tabelle1!$A$2:$A$3</c:f>
              <c:strCache>
                <c:ptCount val="2"/>
                <c:pt idx="0">
                  <c:v>1. deminutivnost +</c:v>
                </c:pt>
                <c:pt idx="1">
                  <c:v>2. deminutivnost -</c:v>
                </c:pt>
              </c:strCache>
            </c:strRef>
          </c:cat>
          <c:val>
            <c:numRef>
              <c:f>Tabelle1!$B$2:$B$3</c:f>
              <c:numCache>
                <c:formatCode>General</c:formatCode>
                <c:ptCount val="2"/>
                <c:pt idx="0">
                  <c:v>116</c:v>
                </c:pt>
                <c:pt idx="1">
                  <c:v>65</c:v>
                </c:pt>
              </c:numCache>
            </c:numRef>
          </c:val>
        </c:ser>
        <c:dLbls>
          <c:showPercent val="1"/>
        </c:dLbls>
        <c:firstSliceAng val="0"/>
      </c:pieChart>
    </c:plotArea>
    <c:legend>
      <c:legendPos val="r"/>
    </c:legend>
    <c:plotVisOnly val="1"/>
  </c:chart>
  <c:txPr>
    <a:bodyPr/>
    <a:lstStyle/>
    <a:p>
      <a:pPr>
        <a:defRPr sz="1600">
          <a:latin typeface="Arial" pitchFamily="34" charset="0"/>
          <a:cs typeface="Arial" pitchFamily="34" charset="0"/>
        </a:defRPr>
      </a:pPr>
      <a:endParaRPr lang="de-DE"/>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de-DE"/>
  <c:chart>
    <c:title>
      <c:tx>
        <c:rich>
          <a:bodyPr/>
          <a:lstStyle/>
          <a:p>
            <a:pPr>
              <a:defRPr sz="1800">
                <a:latin typeface="Arial" pitchFamily="34" charset="0"/>
                <a:cs typeface="Arial" pitchFamily="34" charset="0"/>
              </a:defRPr>
            </a:pPr>
            <a:r>
              <a:rPr lang="sr-Latn-RS" sz="1800" dirty="0" smtClean="0">
                <a:latin typeface="Arial" pitchFamily="34" charset="0"/>
                <a:cs typeface="Arial" pitchFamily="34" charset="0"/>
              </a:rPr>
              <a:t>Prevodilačke </a:t>
            </a:r>
            <a:r>
              <a:rPr lang="sr-Latn-RS" sz="1800" dirty="0">
                <a:latin typeface="Arial" pitchFamily="34" charset="0"/>
                <a:cs typeface="Arial" pitchFamily="34" charset="0"/>
              </a:rPr>
              <a:t>tehnike</a:t>
            </a:r>
            <a:endParaRPr lang="de-DE" sz="1800" dirty="0">
              <a:latin typeface="Arial" pitchFamily="34" charset="0"/>
              <a:cs typeface="Arial" pitchFamily="34" charset="0"/>
            </a:endParaRPr>
          </a:p>
        </c:rich>
      </c:tx>
      <c:layout>
        <c:manualLayout>
          <c:xMode val="edge"/>
          <c:yMode val="edge"/>
          <c:x val="0.68317601374864134"/>
          <c:y val="0.15672404926760194"/>
        </c:manualLayout>
      </c:layout>
    </c:title>
    <c:plotArea>
      <c:layout/>
      <c:pieChart>
        <c:varyColors val="1"/>
        <c:ser>
          <c:idx val="0"/>
          <c:order val="0"/>
          <c:tx>
            <c:strRef>
              <c:f>Tabelle1!$B$1</c:f>
              <c:strCache>
                <c:ptCount val="1"/>
                <c:pt idx="0">
                  <c:v>Verkauf</c:v>
                </c:pt>
              </c:strCache>
            </c:strRef>
          </c:tx>
          <c:dLbls>
            <c:txPr>
              <a:bodyPr/>
              <a:lstStyle/>
              <a:p>
                <a:pPr>
                  <a:defRPr sz="1600">
                    <a:latin typeface="Arial" pitchFamily="34" charset="0"/>
                    <a:cs typeface="Arial" pitchFamily="34" charset="0"/>
                  </a:defRPr>
                </a:pPr>
                <a:endParaRPr lang="de-DE"/>
              </a:p>
            </c:txPr>
            <c:showPercent val="1"/>
          </c:dLbls>
          <c:cat>
            <c:strRef>
              <c:f>Tabelle1!$A$2:$A$11</c:f>
              <c:strCache>
                <c:ptCount val="10"/>
                <c:pt idx="0">
                  <c:v>1. Generalizacija</c:v>
                </c:pt>
                <c:pt idx="1">
                  <c:v>2. Dodavanje</c:v>
                </c:pt>
                <c:pt idx="2">
                  <c:v>3. Konkretizacija</c:v>
                </c:pt>
                <c:pt idx="3">
                  <c:v>4. Ekvivalencija</c:v>
                </c:pt>
                <c:pt idx="4">
                  <c:v>5. Neadekvatan prevod</c:v>
                </c:pt>
                <c:pt idx="5">
                  <c:v>6. Oduzimanje</c:v>
                </c:pt>
                <c:pt idx="6">
                  <c:v>7. Kalkiranje</c:v>
                </c:pt>
                <c:pt idx="7">
                  <c:v>8. Analogija</c:v>
                </c:pt>
                <c:pt idx="8">
                  <c:v>9. Minimalna jedinica</c:v>
                </c:pt>
                <c:pt idx="9">
                  <c:v>10. Opisni prevod</c:v>
                </c:pt>
              </c:strCache>
            </c:strRef>
          </c:cat>
          <c:val>
            <c:numRef>
              <c:f>Tabelle1!$B$2:$B$11</c:f>
              <c:numCache>
                <c:formatCode>General</c:formatCode>
                <c:ptCount val="10"/>
                <c:pt idx="0">
                  <c:v>31.49</c:v>
                </c:pt>
                <c:pt idx="1">
                  <c:v>22.650000000000031</c:v>
                </c:pt>
                <c:pt idx="2">
                  <c:v>12.15</c:v>
                </c:pt>
                <c:pt idx="3">
                  <c:v>11.6</c:v>
                </c:pt>
                <c:pt idx="4">
                  <c:v>4.42</c:v>
                </c:pt>
                <c:pt idx="5">
                  <c:v>1.1000000000000001</c:v>
                </c:pt>
                <c:pt idx="6">
                  <c:v>0.55000000000000004</c:v>
                </c:pt>
                <c:pt idx="7">
                  <c:v>0.55000000000000004</c:v>
                </c:pt>
                <c:pt idx="8">
                  <c:v>0.55000000000000004</c:v>
                </c:pt>
                <c:pt idx="9">
                  <c:v>0.55000000000000004</c:v>
                </c:pt>
              </c:numCache>
            </c:numRef>
          </c:val>
        </c:ser>
        <c:dLbls>
          <c:showPercent val="1"/>
        </c:dLbls>
        <c:firstSliceAng val="0"/>
      </c:pieChart>
    </c:plotArea>
    <c:legend>
      <c:legendPos val="r"/>
      <c:txPr>
        <a:bodyPr/>
        <a:lstStyle/>
        <a:p>
          <a:pPr>
            <a:defRPr sz="1600">
              <a:latin typeface="Arial" pitchFamily="34" charset="0"/>
              <a:cs typeface="Arial" pitchFamily="34" charset="0"/>
            </a:defRPr>
          </a:pPr>
          <a:endParaRPr lang="de-DE"/>
        </a:p>
      </c:txPr>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de-DE"/>
  <c:chart>
    <c:autoTitleDeleted val="1"/>
    <c:plotArea>
      <c:layout/>
      <c:pieChart>
        <c:varyColors val="1"/>
        <c:ser>
          <c:idx val="0"/>
          <c:order val="0"/>
          <c:tx>
            <c:strRef>
              <c:f>Tabelle1!$B$1</c:f>
              <c:strCache>
                <c:ptCount val="1"/>
                <c:pt idx="0">
                  <c:v>Deminutivi</c:v>
                </c:pt>
              </c:strCache>
            </c:strRef>
          </c:tx>
          <c:dLbls>
            <c:dLbl>
              <c:idx val="0"/>
              <c:layout>
                <c:manualLayout>
                  <c:x val="-0.1064272299561613"/>
                  <c:y val="-9.7662624662576802E-2"/>
                </c:manualLayout>
              </c:layout>
              <c:tx>
                <c:rich>
                  <a:bodyPr/>
                  <a:lstStyle/>
                  <a:p>
                    <a:r>
                      <a:rPr lang="sr-Latn-RS" smtClean="0"/>
                      <a:t>58</a:t>
                    </a:r>
                    <a:r>
                      <a:rPr lang="en-US" smtClean="0"/>
                      <a:t>%</a:t>
                    </a:r>
                    <a:endParaRPr lang="en-US" dirty="0"/>
                  </a:p>
                </c:rich>
              </c:tx>
              <c:showPercent val="1"/>
            </c:dLbl>
            <c:dLbl>
              <c:idx val="1"/>
              <c:layout>
                <c:manualLayout>
                  <c:x val="0.12662035827765572"/>
                  <c:y val="1.4932416017859837E-2"/>
                </c:manualLayout>
              </c:layout>
              <c:tx>
                <c:rich>
                  <a:bodyPr/>
                  <a:lstStyle/>
                  <a:p>
                    <a:r>
                      <a:rPr lang="sr-Latn-RS" smtClean="0"/>
                      <a:t>42</a:t>
                    </a:r>
                    <a:r>
                      <a:rPr lang="en-US" smtClean="0"/>
                      <a:t>%</a:t>
                    </a:r>
                    <a:endParaRPr lang="en-US" dirty="0"/>
                  </a:p>
                </c:rich>
              </c:tx>
              <c:showPercent val="1"/>
            </c:dLbl>
            <c:showPercent val="1"/>
          </c:dLbls>
          <c:cat>
            <c:strRef>
              <c:f>Tabelle1!$A$2:$A$3</c:f>
              <c:strCache>
                <c:ptCount val="2"/>
                <c:pt idx="0">
                  <c:v>1. deminutivnost -</c:v>
                </c:pt>
                <c:pt idx="1">
                  <c:v>2. deminutivnost +</c:v>
                </c:pt>
              </c:strCache>
            </c:strRef>
          </c:cat>
          <c:val>
            <c:numRef>
              <c:f>Tabelle1!$B$2:$B$3</c:f>
              <c:numCache>
                <c:formatCode>0%</c:formatCode>
                <c:ptCount val="2"/>
                <c:pt idx="0">
                  <c:v>0.58000000000000007</c:v>
                </c:pt>
                <c:pt idx="1">
                  <c:v>0.42000000000000015</c:v>
                </c:pt>
              </c:numCache>
            </c:numRef>
          </c:val>
        </c:ser>
        <c:dLbls>
          <c:showPercent val="1"/>
        </c:dLbls>
        <c:firstSliceAng val="0"/>
      </c:pieChart>
    </c:plotArea>
    <c:legend>
      <c:legendPos val="r"/>
    </c:legend>
    <c:plotVisOnly val="1"/>
  </c:chart>
  <c:txPr>
    <a:bodyPr/>
    <a:lstStyle/>
    <a:p>
      <a:pPr>
        <a:defRPr sz="1600">
          <a:latin typeface="Arial" pitchFamily="34" charset="0"/>
          <a:cs typeface="Arial" pitchFamily="34" charset="0"/>
        </a:defRPr>
      </a:pPr>
      <a:endParaRPr lang="de-DE"/>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3E5F9C-6ABB-49B3-8AE0-0CB257AF9415}" type="datetimeFigureOut">
              <a:rPr lang="de-DE" smtClean="0"/>
              <a:pPr/>
              <a:t>08.10.2019</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F00A1B-B1B1-48A6-9BC3-82642A8F61F6}" type="slidenum">
              <a:rPr lang="de-DE" smtClean="0"/>
              <a:pPr/>
              <a:t>‹Nr.›</a:t>
            </a:fld>
            <a:endParaRPr lang="de-D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F971EE5A-8108-4834-958D-EE2EEF77F05F}" type="slidenum">
              <a:rPr lang="de-DE" smtClean="0"/>
              <a:pPr/>
              <a:t>1</a:t>
            </a:fld>
            <a:endParaRPr 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51F00A1B-B1B1-48A6-9BC3-82642A8F61F6}" type="slidenum">
              <a:rPr lang="de-DE" smtClean="0"/>
              <a:pPr/>
              <a:t>4</a:t>
            </a:fld>
            <a:endParaRPr 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51F00A1B-B1B1-48A6-9BC3-82642A8F61F6}" type="slidenum">
              <a:rPr lang="de-DE" smtClean="0"/>
              <a:pPr/>
              <a:t>7</a:t>
            </a:fld>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6BDAFBFB-4563-48F0-9C30-C03E95627D5B}" type="datetime1">
              <a:rPr lang="de-DE" smtClean="0"/>
              <a:pPr/>
              <a:t>08.10.2019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1ADC48A-22C4-45AB-A0A2-FF6D31194B2B}" type="slidenum">
              <a:rPr lang="de-DE" smtClean="0"/>
              <a:pPr/>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A5C23383-4F06-4CA9-97F0-C936E2925817}" type="datetime1">
              <a:rPr lang="de-DE" smtClean="0"/>
              <a:pPr/>
              <a:t>08.10.2019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1ADC48A-22C4-45AB-A0A2-FF6D31194B2B}" type="slidenum">
              <a:rPr lang="de-DE" smtClean="0"/>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65310B9B-458C-4CB9-A79A-B636366CD04F}" type="datetime1">
              <a:rPr lang="de-DE" smtClean="0"/>
              <a:pPr/>
              <a:t>08.10.2019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1ADC48A-22C4-45AB-A0A2-FF6D31194B2B}" type="slidenum">
              <a:rPr lang="de-DE" smtClean="0"/>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E17B798A-6AF4-4185-BBAA-568BCB27F68B}" type="datetime1">
              <a:rPr lang="de-DE" smtClean="0"/>
              <a:pPr/>
              <a:t>08.10.2019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1ADC48A-22C4-45AB-A0A2-FF6D31194B2B}" type="slidenum">
              <a:rPr lang="de-DE" smtClean="0"/>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p>
            <a:fld id="{F40DC3F9-1ABE-45E4-B44E-CD2FD642740B}" type="datetime1">
              <a:rPr lang="de-DE" smtClean="0"/>
              <a:pPr/>
              <a:t>08.10.2019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1ADC48A-22C4-45AB-A0A2-FF6D31194B2B}" type="slidenum">
              <a:rPr lang="de-DE" smtClean="0"/>
              <a:pPr/>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B8009562-278C-43BE-849E-26FCCD75A7FF}" type="datetime1">
              <a:rPr lang="de-DE" smtClean="0"/>
              <a:pPr/>
              <a:t>08.10.2019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1ADC48A-22C4-45AB-A0A2-FF6D31194B2B}" type="slidenum">
              <a:rPr lang="de-DE" smtClean="0"/>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FD9FE5A8-EC7D-42E8-B0E4-9E7E1CF55044}" type="datetime1">
              <a:rPr lang="de-DE" smtClean="0"/>
              <a:pPr/>
              <a:t>08.10.2019</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C1ADC48A-22C4-45AB-A0A2-FF6D31194B2B}" type="slidenum">
              <a:rPr lang="de-DE" smtClean="0"/>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03E50BC4-DEBE-4431-A6B3-DE59FFC0D9B0}" type="datetime1">
              <a:rPr lang="de-DE" smtClean="0"/>
              <a:pPr/>
              <a:t>08.10.2019</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C1ADC48A-22C4-45AB-A0A2-FF6D31194B2B}" type="slidenum">
              <a:rPr lang="de-DE" smtClean="0"/>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2774E0A2-ABCF-4EF8-B268-77F3CEE0E5D8}" type="datetime1">
              <a:rPr lang="de-DE" smtClean="0"/>
              <a:pPr/>
              <a:t>08.10.2019</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C1ADC48A-22C4-45AB-A0A2-FF6D31194B2B}" type="slidenum">
              <a:rPr lang="de-DE" smtClean="0"/>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B7482712-1D6C-4480-BC1A-CF19E763D887}" type="datetime1">
              <a:rPr lang="de-DE" smtClean="0"/>
              <a:pPr/>
              <a:t>08.10.2019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1ADC48A-22C4-45AB-A0A2-FF6D31194B2B}" type="slidenum">
              <a:rPr lang="de-DE" smtClean="0"/>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9E8CD1E6-AF33-40E7-91A6-6A646955730C}" type="datetime1">
              <a:rPr lang="de-DE" smtClean="0"/>
              <a:pPr/>
              <a:t>08.10.2019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1ADC48A-22C4-45AB-A0A2-FF6D31194B2B}" type="slidenum">
              <a:rPr lang="de-DE" smtClean="0"/>
              <a:pPr/>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BD4DB9-8CB7-42F3-98FC-96C755475FFD}" type="datetime1">
              <a:rPr lang="de-DE" smtClean="0"/>
              <a:pPr/>
              <a:t>08.10.2019</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ADC48A-22C4-45AB-A0A2-FF6D31194B2B}" type="slidenum">
              <a:rPr lang="de-DE" smtClean="0"/>
              <a:pPr/>
              <a:t>‹Nr.›</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PC\Desktop\20171129_181315.jpg"/>
          <p:cNvPicPr>
            <a:picLocks noChangeAspect="1" noChangeArrowheads="1"/>
          </p:cNvPicPr>
          <p:nvPr/>
        </p:nvPicPr>
        <p:blipFill>
          <a:blip r:embed="rId3" cstate="print"/>
          <a:srcRect/>
          <a:stretch>
            <a:fillRect/>
          </a:stretch>
        </p:blipFill>
        <p:spPr bwMode="auto">
          <a:xfrm>
            <a:off x="5715008" y="142852"/>
            <a:ext cx="3143644" cy="2428892"/>
          </a:xfrm>
          <a:prstGeom prst="rect">
            <a:avLst/>
          </a:prstGeom>
          <a:noFill/>
        </p:spPr>
      </p:pic>
      <p:sp>
        <p:nvSpPr>
          <p:cNvPr id="5" name="Rechteck 4"/>
          <p:cNvSpPr/>
          <p:nvPr/>
        </p:nvSpPr>
        <p:spPr>
          <a:xfrm>
            <a:off x="0" y="142852"/>
            <a:ext cx="5715008" cy="646331"/>
          </a:xfrm>
          <a:prstGeom prst="rect">
            <a:avLst/>
          </a:prstGeom>
        </p:spPr>
        <p:txBody>
          <a:bodyPr wrap="square">
            <a:spAutoFit/>
          </a:bodyPr>
          <a:lstStyle/>
          <a:p>
            <a:pPr algn="ctr"/>
            <a:r>
              <a:rPr lang="en-US" sz="3600" b="1" dirty="0" err="1" smtClean="0">
                <a:latin typeface="Arial" pitchFamily="34" charset="0"/>
                <a:cs typeface="Arial" pitchFamily="34" charset="0"/>
              </a:rPr>
              <a:t>Tijana</a:t>
            </a:r>
            <a:r>
              <a:rPr lang="en-US" sz="3600" b="1" dirty="0" smtClean="0">
                <a:latin typeface="Arial" pitchFamily="34" charset="0"/>
                <a:cs typeface="Arial" pitchFamily="34" charset="0"/>
              </a:rPr>
              <a:t> Mile</a:t>
            </a:r>
            <a:r>
              <a:rPr lang="sr-Latn-RS" sz="3600" b="1" dirty="0" smtClean="0">
                <a:latin typeface="Arial" pitchFamily="34" charset="0"/>
                <a:cs typeface="Arial" pitchFamily="34" charset="0"/>
              </a:rPr>
              <a:t>nković </a:t>
            </a:r>
            <a:r>
              <a:rPr lang="sr-Latn-RS" sz="3600" dirty="0" smtClean="0">
                <a:latin typeface="Arial" pitchFamily="34" charset="0"/>
                <a:cs typeface="Arial" pitchFamily="34" charset="0"/>
              </a:rPr>
              <a:t>(Beč)</a:t>
            </a:r>
            <a:endParaRPr lang="de-DE" sz="3600" dirty="0"/>
          </a:p>
        </p:txBody>
      </p:sp>
      <p:sp>
        <p:nvSpPr>
          <p:cNvPr id="6" name="Rechteck 5"/>
          <p:cNvSpPr/>
          <p:nvPr/>
        </p:nvSpPr>
        <p:spPr>
          <a:xfrm>
            <a:off x="0" y="1000108"/>
            <a:ext cx="5715008" cy="769441"/>
          </a:xfrm>
          <a:prstGeom prst="rect">
            <a:avLst/>
          </a:prstGeom>
        </p:spPr>
        <p:txBody>
          <a:bodyPr wrap="square">
            <a:spAutoFit/>
          </a:bodyPr>
          <a:lstStyle/>
          <a:p>
            <a:pPr algn="ctr"/>
            <a:r>
              <a:rPr lang="sr-Latn-RS" sz="2200" dirty="0" smtClean="0">
                <a:latin typeface="Arial" pitchFamily="34" charset="0"/>
                <a:cs typeface="Arial" pitchFamily="34" charset="0"/>
              </a:rPr>
              <a:t>Filozofski fakultet</a:t>
            </a:r>
          </a:p>
          <a:p>
            <a:pPr algn="ctr"/>
            <a:r>
              <a:rPr lang="sr-Latn-RS" sz="2200" dirty="0" smtClean="0">
                <a:latin typeface="Arial" pitchFamily="34" charset="0"/>
                <a:cs typeface="Arial" pitchFamily="34" charset="0"/>
              </a:rPr>
              <a:t>Univerziteta u Novom Sadu</a:t>
            </a:r>
          </a:p>
        </p:txBody>
      </p:sp>
      <p:sp>
        <p:nvSpPr>
          <p:cNvPr id="7" name="TextBox 8"/>
          <p:cNvSpPr txBox="1"/>
          <p:nvPr/>
        </p:nvSpPr>
        <p:spPr>
          <a:xfrm>
            <a:off x="0" y="1928802"/>
            <a:ext cx="5715008" cy="400110"/>
          </a:xfrm>
          <a:prstGeom prst="rect">
            <a:avLst/>
          </a:prstGeom>
          <a:noFill/>
        </p:spPr>
        <p:txBody>
          <a:bodyPr wrap="square" rtlCol="0">
            <a:spAutoFit/>
          </a:bodyPr>
          <a:lstStyle/>
          <a:p>
            <a:pPr algn="ctr"/>
            <a:r>
              <a:rPr lang="sr-Latn-RS" sz="2000" dirty="0" smtClean="0">
                <a:latin typeface="Arial" pitchFamily="34" charset="0"/>
                <a:cs typeface="Arial" pitchFamily="34" charset="0"/>
              </a:rPr>
              <a:t>tijana.milenkoviceva@gmail.com</a:t>
            </a:r>
          </a:p>
        </p:txBody>
      </p:sp>
      <p:sp>
        <p:nvSpPr>
          <p:cNvPr id="9" name="Textfeld 8"/>
          <p:cNvSpPr txBox="1"/>
          <p:nvPr/>
        </p:nvSpPr>
        <p:spPr>
          <a:xfrm>
            <a:off x="0" y="2571745"/>
            <a:ext cx="9144000" cy="1846659"/>
          </a:xfrm>
          <a:prstGeom prst="rect">
            <a:avLst/>
          </a:prstGeom>
          <a:noFill/>
        </p:spPr>
        <p:txBody>
          <a:bodyPr wrap="square" rtlCol="0">
            <a:spAutoFit/>
          </a:bodyPr>
          <a:lstStyle/>
          <a:p>
            <a:pPr algn="ctr"/>
            <a:r>
              <a:rPr lang="en-US" sz="3600" b="1" dirty="0" err="1" smtClean="0">
                <a:solidFill>
                  <a:srgbClr val="DE0000"/>
                </a:solidFill>
                <a:latin typeface="Arial" pitchFamily="34" charset="0"/>
                <a:cs typeface="Arial" pitchFamily="34" charset="0"/>
              </a:rPr>
              <a:t>Imenički</a:t>
            </a:r>
            <a:r>
              <a:rPr lang="en-US" sz="3600" b="1" dirty="0" smtClean="0">
                <a:solidFill>
                  <a:srgbClr val="DE0000"/>
                </a:solidFill>
                <a:latin typeface="Arial" pitchFamily="34" charset="0"/>
                <a:cs typeface="Arial" pitchFamily="34" charset="0"/>
              </a:rPr>
              <a:t> </a:t>
            </a:r>
            <a:r>
              <a:rPr lang="en-US" sz="3600" b="1" dirty="0" err="1" smtClean="0">
                <a:solidFill>
                  <a:srgbClr val="DE0000"/>
                </a:solidFill>
                <a:latin typeface="Arial" pitchFamily="34" charset="0"/>
                <a:cs typeface="Arial" pitchFamily="34" charset="0"/>
              </a:rPr>
              <a:t>deminutivi</a:t>
            </a:r>
            <a:r>
              <a:rPr lang="en-US" sz="3600" b="1" dirty="0" smtClean="0">
                <a:solidFill>
                  <a:srgbClr val="DE0000"/>
                </a:solidFill>
                <a:latin typeface="Arial" pitchFamily="34" charset="0"/>
                <a:cs typeface="Arial" pitchFamily="34" charset="0"/>
              </a:rPr>
              <a:t> </a:t>
            </a:r>
            <a:r>
              <a:rPr lang="en-US" sz="3600" b="1" i="1" dirty="0" err="1" smtClean="0">
                <a:solidFill>
                  <a:srgbClr val="DE0000"/>
                </a:solidFill>
                <a:latin typeface="Arial" pitchFamily="34" charset="0"/>
                <a:cs typeface="Arial" pitchFamily="34" charset="0"/>
              </a:rPr>
              <a:t>Znakova</a:t>
            </a:r>
            <a:r>
              <a:rPr lang="en-US" sz="3600" b="1" i="1" dirty="0" smtClean="0">
                <a:solidFill>
                  <a:srgbClr val="DE0000"/>
                </a:solidFill>
                <a:latin typeface="Arial" pitchFamily="34" charset="0"/>
                <a:cs typeface="Arial" pitchFamily="34" charset="0"/>
              </a:rPr>
              <a:t> pored </a:t>
            </a:r>
            <a:r>
              <a:rPr lang="en-US" sz="3600" b="1" i="1" dirty="0" err="1" smtClean="0">
                <a:solidFill>
                  <a:srgbClr val="DE0000"/>
                </a:solidFill>
                <a:latin typeface="Arial" pitchFamily="34" charset="0"/>
                <a:cs typeface="Arial" pitchFamily="34" charset="0"/>
              </a:rPr>
              <a:t>puta</a:t>
            </a:r>
            <a:r>
              <a:rPr lang="en-US" sz="3600" b="1" i="1" dirty="0" smtClean="0">
                <a:solidFill>
                  <a:srgbClr val="DE0000"/>
                </a:solidFill>
                <a:latin typeface="Arial" pitchFamily="34" charset="0"/>
                <a:cs typeface="Arial" pitchFamily="34" charset="0"/>
              </a:rPr>
              <a:t> </a:t>
            </a:r>
            <a:endParaRPr lang="de-DE" sz="3600" dirty="0" smtClean="0">
              <a:solidFill>
                <a:srgbClr val="DE0000"/>
              </a:solidFill>
              <a:latin typeface="Arial" pitchFamily="34" charset="0"/>
              <a:cs typeface="Arial" pitchFamily="34" charset="0"/>
            </a:endParaRPr>
          </a:p>
          <a:p>
            <a:pPr algn="ctr"/>
            <a:r>
              <a:rPr lang="en-US" sz="3600" b="1" dirty="0" smtClean="0">
                <a:solidFill>
                  <a:srgbClr val="DE0000"/>
                </a:solidFill>
                <a:latin typeface="Arial" pitchFamily="34" charset="0"/>
                <a:cs typeface="Arial" pitchFamily="34" charset="0"/>
              </a:rPr>
              <a:t>u </a:t>
            </a:r>
            <a:r>
              <a:rPr lang="en-US" sz="3600" b="1" dirty="0" err="1" smtClean="0">
                <a:solidFill>
                  <a:srgbClr val="DE0000"/>
                </a:solidFill>
                <a:latin typeface="Arial" pitchFamily="34" charset="0"/>
                <a:cs typeface="Arial" pitchFamily="34" charset="0"/>
              </a:rPr>
              <a:t>prevodu</a:t>
            </a:r>
            <a:r>
              <a:rPr lang="en-US" sz="3600" b="1" dirty="0" smtClean="0">
                <a:solidFill>
                  <a:srgbClr val="DE0000"/>
                </a:solidFill>
                <a:latin typeface="Arial" pitchFamily="34" charset="0"/>
                <a:cs typeface="Arial" pitchFamily="34" charset="0"/>
              </a:rPr>
              <a:t> </a:t>
            </a:r>
            <a:r>
              <a:rPr lang="en-US" sz="3600" b="1" dirty="0" err="1" smtClean="0">
                <a:solidFill>
                  <a:srgbClr val="DE0000"/>
                </a:solidFill>
                <a:latin typeface="Arial" pitchFamily="34" charset="0"/>
                <a:cs typeface="Arial" pitchFamily="34" charset="0"/>
              </a:rPr>
              <a:t>na</a:t>
            </a:r>
            <a:r>
              <a:rPr lang="en-US" sz="3600" b="1" dirty="0" smtClean="0">
                <a:solidFill>
                  <a:srgbClr val="DE0000"/>
                </a:solidFill>
                <a:latin typeface="Arial" pitchFamily="34" charset="0"/>
                <a:cs typeface="Arial" pitchFamily="34" charset="0"/>
              </a:rPr>
              <a:t> </a:t>
            </a:r>
            <a:r>
              <a:rPr lang="en-US" sz="3600" b="1" dirty="0" err="1" smtClean="0">
                <a:solidFill>
                  <a:srgbClr val="DE0000"/>
                </a:solidFill>
                <a:latin typeface="Arial" pitchFamily="34" charset="0"/>
                <a:cs typeface="Arial" pitchFamily="34" charset="0"/>
              </a:rPr>
              <a:t>engleski</a:t>
            </a:r>
            <a:r>
              <a:rPr lang="en-US" sz="3600" b="1" dirty="0" smtClean="0">
                <a:solidFill>
                  <a:srgbClr val="DE0000"/>
                </a:solidFill>
                <a:latin typeface="Arial" pitchFamily="34" charset="0"/>
                <a:cs typeface="Arial" pitchFamily="34" charset="0"/>
              </a:rPr>
              <a:t> </a:t>
            </a:r>
            <a:r>
              <a:rPr lang="en-US" sz="3600" b="1" dirty="0" err="1" smtClean="0">
                <a:solidFill>
                  <a:srgbClr val="DE0000"/>
                </a:solidFill>
                <a:latin typeface="Arial" pitchFamily="34" charset="0"/>
                <a:cs typeface="Arial" pitchFamily="34" charset="0"/>
              </a:rPr>
              <a:t>jezik</a:t>
            </a:r>
            <a:endParaRPr lang="de-DE" sz="3600" dirty="0" smtClean="0">
              <a:solidFill>
                <a:srgbClr val="DE0000"/>
              </a:solidFill>
              <a:latin typeface="Arial" pitchFamily="34" charset="0"/>
              <a:cs typeface="Arial" pitchFamily="34" charset="0"/>
            </a:endParaRPr>
          </a:p>
          <a:p>
            <a:pPr algn="ctr">
              <a:buNone/>
            </a:pPr>
            <a:endParaRPr lang="sr-Latn-RS" sz="4200" b="1" dirty="0" smtClean="0">
              <a:latin typeface="Arial" pitchFamily="34" charset="0"/>
              <a:cs typeface="Arial" pitchFamily="34" charset="0"/>
            </a:endParaRPr>
          </a:p>
        </p:txBody>
      </p:sp>
      <p:sp>
        <p:nvSpPr>
          <p:cNvPr id="10" name="Textfeld 9"/>
          <p:cNvSpPr txBox="1"/>
          <p:nvPr/>
        </p:nvSpPr>
        <p:spPr>
          <a:xfrm>
            <a:off x="0" y="4000504"/>
            <a:ext cx="9144000" cy="1926681"/>
          </a:xfrm>
          <a:prstGeom prst="rect">
            <a:avLst/>
          </a:prstGeom>
          <a:noFill/>
        </p:spPr>
        <p:txBody>
          <a:bodyPr wrap="square" rtlCol="0">
            <a:spAutoFit/>
          </a:bodyPr>
          <a:lstStyle/>
          <a:p>
            <a:pPr algn="ctr"/>
            <a:endParaRPr lang="sr-Latn-RS" sz="2600" dirty="0" smtClean="0">
              <a:latin typeface="Arial" pitchFamily="34" charset="0"/>
              <a:cs typeface="Arial" pitchFamily="34" charset="0"/>
            </a:endParaRPr>
          </a:p>
          <a:p>
            <a:pPr algn="ctr">
              <a:lnSpc>
                <a:spcPct val="80000"/>
              </a:lnSpc>
            </a:pPr>
            <a:r>
              <a:rPr lang="de-AT" altLang="sr-Latn-RS" sz="2800" dirty="0" smtClean="0">
                <a:latin typeface="Arial" pitchFamily="34" charset="0"/>
                <a:cs typeface="Arial" pitchFamily="34" charset="0"/>
              </a:rPr>
              <a:t>1</a:t>
            </a:r>
            <a:r>
              <a:rPr lang="sr-Latn-RS" altLang="sr-Latn-RS" sz="2800" dirty="0" smtClean="0">
                <a:latin typeface="Arial" pitchFamily="34" charset="0"/>
                <a:cs typeface="Arial" pitchFamily="34" charset="0"/>
              </a:rPr>
              <a:t>2</a:t>
            </a:r>
            <a:r>
              <a:rPr lang="de-AT" altLang="sr-Latn-RS" sz="2800" dirty="0" smtClean="0">
                <a:latin typeface="Arial" pitchFamily="34" charset="0"/>
                <a:cs typeface="Arial" pitchFamily="34" charset="0"/>
              </a:rPr>
              <a:t>. </a:t>
            </a:r>
            <a:r>
              <a:rPr lang="sr-Latn-CS" altLang="sr-Latn-RS" sz="2800" dirty="0" smtClean="0">
                <a:latin typeface="Arial" pitchFamily="34" charset="0"/>
                <a:cs typeface="Arial" pitchFamily="34" charset="0"/>
              </a:rPr>
              <a:t>Međunarodni simpozijum</a:t>
            </a:r>
            <a:endParaRPr lang="bg-BG" altLang="sr-Latn-RS" sz="2800" dirty="0" smtClean="0">
              <a:latin typeface="Arial" pitchFamily="34" charset="0"/>
              <a:cs typeface="Arial" pitchFamily="34" charset="0"/>
            </a:endParaRPr>
          </a:p>
          <a:p>
            <a:pPr algn="ctr">
              <a:lnSpc>
                <a:spcPct val="80000"/>
              </a:lnSpc>
            </a:pPr>
            <a:r>
              <a:rPr lang="de-AT" altLang="zh-CN" sz="2800" dirty="0" smtClean="0">
                <a:latin typeface="Arial" pitchFamily="34" charset="0"/>
                <a:ea typeface="宋体" pitchFamily="2" charset="-122"/>
                <a:cs typeface="Arial" pitchFamily="34" charset="0"/>
              </a:rPr>
              <a:t>„</a:t>
            </a:r>
            <a:r>
              <a:rPr lang="de-DE" sz="2800" dirty="0" err="1" smtClean="0">
                <a:latin typeface="Arial" pitchFamily="34" charset="0"/>
                <a:cs typeface="Arial" pitchFamily="34" charset="0"/>
              </a:rPr>
              <a:t>Hladnoće</a:t>
            </a:r>
            <a:r>
              <a:rPr lang="de-DE" sz="2800" dirty="0" smtClean="0">
                <a:latin typeface="Arial" pitchFamily="34" charset="0"/>
                <a:cs typeface="Arial" pitchFamily="34" charset="0"/>
              </a:rPr>
              <a:t> i </a:t>
            </a:r>
            <a:r>
              <a:rPr lang="de-DE" sz="2800" dirty="0" err="1" smtClean="0">
                <a:latin typeface="Arial" pitchFamily="34" charset="0"/>
                <a:cs typeface="Arial" pitchFamily="34" charset="0"/>
              </a:rPr>
              <a:t>zime</a:t>
            </a:r>
            <a:r>
              <a:rPr lang="de-DE" sz="2800" dirty="0" smtClean="0">
                <a:latin typeface="Arial" pitchFamily="34" charset="0"/>
                <a:cs typeface="Arial" pitchFamily="34" charset="0"/>
              </a:rPr>
              <a:t> Iva </a:t>
            </a:r>
            <a:r>
              <a:rPr lang="de-DE" sz="2800" dirty="0" err="1" smtClean="0">
                <a:latin typeface="Arial" pitchFamily="34" charset="0"/>
                <a:cs typeface="Arial" pitchFamily="34" charset="0"/>
              </a:rPr>
              <a:t>Andrića</a:t>
            </a:r>
            <a:r>
              <a:rPr lang="de-DE" sz="2800" dirty="0" smtClean="0">
                <a:latin typeface="Arial" pitchFamily="34" charset="0"/>
                <a:cs typeface="Arial" pitchFamily="34" charset="0"/>
              </a:rPr>
              <a:t> i </a:t>
            </a:r>
            <a:r>
              <a:rPr lang="de-DE" sz="2800" dirty="0" err="1" smtClean="0">
                <a:latin typeface="Arial" pitchFamily="34" charset="0"/>
                <a:cs typeface="Arial" pitchFamily="34" charset="0"/>
              </a:rPr>
              <a:t>ruskih</a:t>
            </a:r>
            <a:r>
              <a:rPr lang="de-DE" sz="2800" dirty="0" smtClean="0">
                <a:latin typeface="Arial" pitchFamily="34" charset="0"/>
                <a:cs typeface="Arial" pitchFamily="34" charset="0"/>
              </a:rPr>
              <a:t> </a:t>
            </a:r>
            <a:r>
              <a:rPr lang="de-DE" sz="2800" dirty="0" err="1" smtClean="0">
                <a:latin typeface="Arial" pitchFamily="34" charset="0"/>
                <a:cs typeface="Arial" pitchFamily="34" charset="0"/>
              </a:rPr>
              <a:t>nobelovaca</a:t>
            </a:r>
            <a:r>
              <a:rPr lang="de-DE" sz="2800" dirty="0" smtClean="0">
                <a:latin typeface="Arial" pitchFamily="34" charset="0"/>
                <a:cs typeface="Arial" pitchFamily="34" charset="0"/>
              </a:rPr>
              <a:t>: </a:t>
            </a:r>
            <a:r>
              <a:rPr lang="de-DE" sz="2800" dirty="0" err="1" smtClean="0">
                <a:latin typeface="Arial" pitchFamily="34" charset="0"/>
                <a:cs typeface="Arial" pitchFamily="34" charset="0"/>
              </a:rPr>
              <a:t>Nobelovske</a:t>
            </a:r>
            <a:r>
              <a:rPr lang="de-DE" sz="2800" dirty="0" smtClean="0">
                <a:latin typeface="Arial" pitchFamily="34" charset="0"/>
                <a:cs typeface="Arial" pitchFamily="34" charset="0"/>
              </a:rPr>
              <a:t> </a:t>
            </a:r>
            <a:r>
              <a:rPr lang="de-DE" sz="2800" dirty="0" err="1" smtClean="0">
                <a:latin typeface="Arial" pitchFamily="34" charset="0"/>
                <a:cs typeface="Arial" pitchFamily="34" charset="0"/>
              </a:rPr>
              <a:t>kriopoetike</a:t>
            </a:r>
            <a:r>
              <a:rPr lang="de-AT" sz="2800" dirty="0" smtClean="0">
                <a:latin typeface="Arial" pitchFamily="34" charset="0"/>
                <a:cs typeface="Arial" pitchFamily="34" charset="0"/>
              </a:rPr>
              <a:t>“</a:t>
            </a:r>
            <a:endParaRPr lang="de-AT" altLang="sr-Latn-RS" sz="2800" dirty="0" smtClean="0">
              <a:latin typeface="Arial" pitchFamily="34" charset="0"/>
              <a:cs typeface="Arial" pitchFamily="34" charset="0"/>
            </a:endParaRPr>
          </a:p>
          <a:p>
            <a:pPr algn="ctr"/>
            <a:r>
              <a:rPr lang="sr-Latn-RS" sz="2600" dirty="0" smtClean="0">
                <a:latin typeface="Arial" pitchFamily="34" charset="0"/>
                <a:cs typeface="Arial" pitchFamily="34" charset="0"/>
              </a:rPr>
              <a:t> </a:t>
            </a:r>
            <a:endParaRPr lang="de-DE" sz="2600" dirty="0" smtClean="0">
              <a:latin typeface="Arial" pitchFamily="34" charset="0"/>
              <a:cs typeface="Arial" pitchFamily="34" charset="0"/>
            </a:endParaRPr>
          </a:p>
        </p:txBody>
      </p:sp>
      <p:sp>
        <p:nvSpPr>
          <p:cNvPr id="11" name="Textfeld 10"/>
          <p:cNvSpPr txBox="1"/>
          <p:nvPr/>
        </p:nvSpPr>
        <p:spPr>
          <a:xfrm>
            <a:off x="214282" y="6072206"/>
            <a:ext cx="8715436" cy="461665"/>
          </a:xfrm>
          <a:prstGeom prst="rect">
            <a:avLst/>
          </a:prstGeom>
          <a:noFill/>
        </p:spPr>
        <p:txBody>
          <a:bodyPr wrap="square" rtlCol="0">
            <a:spAutoFit/>
          </a:bodyPr>
          <a:lstStyle/>
          <a:p>
            <a:pPr algn="ctr"/>
            <a:r>
              <a:rPr lang="sr-Latn-RS" sz="2400" dirty="0" smtClean="0">
                <a:latin typeface="Arial" pitchFamily="34" charset="0"/>
                <a:cs typeface="Arial" pitchFamily="34" charset="0"/>
              </a:rPr>
              <a:t>Moskva, </a:t>
            </a:r>
            <a:r>
              <a:rPr lang="sr-Latn-RS" sz="2400" dirty="0" smtClean="0">
                <a:latin typeface="Arial" pitchFamily="34" charset="0"/>
                <a:cs typeface="Arial" pitchFamily="34" charset="0"/>
              </a:rPr>
              <a:t>1</a:t>
            </a:r>
            <a:r>
              <a:rPr lang="sr-Latn-RS" sz="2400" dirty="0" smtClean="0">
                <a:latin typeface="Arial" pitchFamily="34" charset="0"/>
                <a:cs typeface="Arial" pitchFamily="34" charset="0"/>
              </a:rPr>
              <a:t>7</a:t>
            </a:r>
            <a:r>
              <a:rPr lang="sr-Latn-RS" sz="2400" dirty="0" smtClean="0">
                <a:latin typeface="Arial" pitchFamily="34" charset="0"/>
                <a:cs typeface="Arial" pitchFamily="34" charset="0"/>
              </a:rPr>
              <a:t>. </a:t>
            </a:r>
            <a:r>
              <a:rPr lang="sr-Latn-RS" sz="2400" dirty="0" smtClean="0">
                <a:latin typeface="Arial" pitchFamily="34" charset="0"/>
                <a:cs typeface="Arial" pitchFamily="34" charset="0"/>
              </a:rPr>
              <a:t>oktobar </a:t>
            </a:r>
            <a:r>
              <a:rPr lang="sr-Latn-RS" sz="2400" dirty="0" smtClean="0">
                <a:latin typeface="Arial" pitchFamily="34" charset="0"/>
                <a:cs typeface="Arial" pitchFamily="34" charset="0"/>
              </a:rPr>
              <a:t>2019.</a:t>
            </a:r>
            <a:endParaRPr lang="de-DE"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fld id="{C1ADC48A-22C4-45AB-A0A2-FF6D31194B2B}" type="slidenum">
              <a:rPr lang="de-DE" smtClean="0"/>
              <a:pPr/>
              <a:t>10</a:t>
            </a:fld>
            <a:endParaRPr lang="de-DE"/>
          </a:p>
        </p:txBody>
      </p:sp>
      <p:sp>
        <p:nvSpPr>
          <p:cNvPr id="5" name="Textfeld 4"/>
          <p:cNvSpPr txBox="1"/>
          <p:nvPr/>
        </p:nvSpPr>
        <p:spPr>
          <a:xfrm>
            <a:off x="0" y="0"/>
            <a:ext cx="9144000" cy="2769989"/>
          </a:xfrm>
          <a:prstGeom prst="rect">
            <a:avLst/>
          </a:prstGeom>
          <a:noFill/>
        </p:spPr>
        <p:txBody>
          <a:bodyPr wrap="square" rtlCol="0">
            <a:spAutoFit/>
          </a:bodyPr>
          <a:lstStyle/>
          <a:p>
            <a:pPr algn="ctr"/>
            <a:endParaRPr lang="sr-Latn-RS" sz="2000" dirty="0" smtClean="0">
              <a:latin typeface="Arial" pitchFamily="34" charset="0"/>
              <a:cs typeface="Arial" pitchFamily="34" charset="0"/>
            </a:endParaRPr>
          </a:p>
          <a:p>
            <a:pPr algn="ctr"/>
            <a:r>
              <a:rPr lang="sr-Latn-RS" sz="2200" dirty="0" smtClean="0">
                <a:latin typeface="Arial" pitchFamily="34" charset="0"/>
                <a:cs typeface="Arial" pitchFamily="34" charset="0"/>
              </a:rPr>
              <a:t>Generalizacija</a:t>
            </a:r>
            <a:endParaRPr lang="de-DE" sz="2200" dirty="0" smtClean="0">
              <a:latin typeface="Arial" pitchFamily="34" charset="0"/>
              <a:cs typeface="Arial" pitchFamily="34" charset="0"/>
            </a:endParaRPr>
          </a:p>
          <a:p>
            <a:pPr algn="ctr"/>
            <a:endParaRPr lang="de-DE" sz="1600" dirty="0" smtClean="0"/>
          </a:p>
          <a:p>
            <a:pPr lvl="0" algn="ctr" eaLnBrk="0" fontAlgn="base" hangingPunct="0">
              <a:spcBef>
                <a:spcPct val="0"/>
              </a:spcBef>
              <a:spcAft>
                <a:spcPct val="0"/>
              </a:spcAft>
            </a:pPr>
            <a:endParaRPr lang="de-DE" sz="3600" dirty="0" smtClean="0">
              <a:latin typeface="Arial" pitchFamily="34" charset="0"/>
              <a:cs typeface="Arial" pitchFamily="34" charset="0"/>
            </a:endParaRPr>
          </a:p>
          <a:p>
            <a:pPr algn="ctr"/>
            <a:endParaRPr lang="sr-Latn-RS" sz="2000" dirty="0" smtClean="0">
              <a:latin typeface="Arial" pitchFamily="34" charset="0"/>
              <a:cs typeface="Arial" pitchFamily="34" charset="0"/>
            </a:endParaRPr>
          </a:p>
          <a:p>
            <a:pPr algn="ctr"/>
            <a:endParaRPr lang="sr-Latn-RS" sz="2000" dirty="0" smtClean="0">
              <a:latin typeface="Arial" pitchFamily="34" charset="0"/>
              <a:cs typeface="Arial" pitchFamily="34" charset="0"/>
            </a:endParaRPr>
          </a:p>
          <a:p>
            <a:pPr algn="ctr"/>
            <a:endParaRPr lang="sr-Latn-RS" sz="2000" dirty="0" smtClean="0">
              <a:latin typeface="Arial" pitchFamily="34" charset="0"/>
              <a:cs typeface="Arial" pitchFamily="34" charset="0"/>
            </a:endParaRPr>
          </a:p>
          <a:p>
            <a:pPr algn="ctr"/>
            <a:endParaRPr lang="de-DE" sz="2000" dirty="0">
              <a:latin typeface="Arial" pitchFamily="34" charset="0"/>
              <a:cs typeface="Arial" pitchFamily="34" charset="0"/>
            </a:endParaRPr>
          </a:p>
        </p:txBody>
      </p:sp>
      <p:graphicFrame>
        <p:nvGraphicFramePr>
          <p:cNvPr id="9" name="Tabelle 8"/>
          <p:cNvGraphicFramePr>
            <a:graphicFrameLocks noGrp="1"/>
          </p:cNvGraphicFramePr>
          <p:nvPr/>
        </p:nvGraphicFramePr>
        <p:xfrm>
          <a:off x="1500166" y="1071546"/>
          <a:ext cx="6096000" cy="5400040"/>
        </p:xfrm>
        <a:graphic>
          <a:graphicData uri="http://schemas.openxmlformats.org/drawingml/2006/table">
            <a:tbl>
              <a:tblPr firstRow="1" bandRow="1">
                <a:tableStyleId>{5940675A-B579-460E-94D1-54222C63F5DA}</a:tableStyleId>
              </a:tblPr>
              <a:tblGrid>
                <a:gridCol w="3048000"/>
                <a:gridCol w="3048000"/>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err="1" smtClean="0">
                          <a:solidFill>
                            <a:schemeClr val="tx1"/>
                          </a:solidFill>
                          <a:latin typeface="Arial" pitchFamily="34" charset="0"/>
                          <a:ea typeface="+mn-ea"/>
                          <a:cs typeface="Arial" pitchFamily="34" charset="0"/>
                        </a:rPr>
                        <a:t>Deminutiv</a:t>
                      </a:r>
                      <a:r>
                        <a:rPr lang="en-US" sz="1800" kern="1200" dirty="0" smtClean="0">
                          <a:solidFill>
                            <a:schemeClr val="tx1"/>
                          </a:solidFill>
                          <a:latin typeface="Arial" pitchFamily="34" charset="0"/>
                          <a:ea typeface="+mn-ea"/>
                          <a:cs typeface="Arial" pitchFamily="34" charset="0"/>
                        </a:rPr>
                        <a:t> u </a:t>
                      </a:r>
                      <a:r>
                        <a:rPr lang="en-US" sz="1800" kern="1200" dirty="0" err="1" smtClean="0">
                          <a:solidFill>
                            <a:schemeClr val="tx1"/>
                          </a:solidFill>
                          <a:latin typeface="Arial" pitchFamily="34" charset="0"/>
                          <a:ea typeface="+mn-ea"/>
                          <a:cs typeface="Arial" pitchFamily="34" charset="0"/>
                        </a:rPr>
                        <a:t>srpskom</a:t>
                      </a:r>
                      <a:r>
                        <a:rPr lang="sr-Latn-RS" sz="1800" kern="1200" baseline="0" dirty="0" smtClean="0">
                          <a:solidFill>
                            <a:schemeClr val="tx1"/>
                          </a:solidFill>
                          <a:latin typeface="Arial" pitchFamily="34" charset="0"/>
                          <a:ea typeface="+mn-ea"/>
                          <a:cs typeface="Arial" pitchFamily="34" charset="0"/>
                        </a:rPr>
                        <a:t> jeziku</a:t>
                      </a:r>
                      <a:endParaRPr lang="de-DE" sz="1800" dirty="0" smtClean="0">
                        <a:latin typeface="Arial" pitchFamily="34" charset="0"/>
                        <a:cs typeface="Arial"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err="1" smtClean="0">
                          <a:solidFill>
                            <a:schemeClr val="tx1"/>
                          </a:solidFill>
                          <a:latin typeface="Arial" pitchFamily="34" charset="0"/>
                          <a:ea typeface="+mn-ea"/>
                          <a:cs typeface="Arial" pitchFamily="34" charset="0"/>
                        </a:rPr>
                        <a:t>Realizacija</a:t>
                      </a:r>
                      <a:r>
                        <a:rPr lang="en-US" sz="1800" kern="1200" dirty="0" smtClean="0">
                          <a:solidFill>
                            <a:schemeClr val="tx1"/>
                          </a:solidFill>
                          <a:latin typeface="Arial" pitchFamily="34" charset="0"/>
                          <a:ea typeface="+mn-ea"/>
                          <a:cs typeface="Arial" pitchFamily="34" charset="0"/>
                        </a:rPr>
                        <a:t> u </a:t>
                      </a:r>
                      <a:r>
                        <a:rPr lang="en-US" sz="1800" kern="1200" dirty="0" err="1" smtClean="0">
                          <a:solidFill>
                            <a:schemeClr val="tx1"/>
                          </a:solidFill>
                          <a:latin typeface="Arial" pitchFamily="34" charset="0"/>
                          <a:ea typeface="+mn-ea"/>
                          <a:cs typeface="Arial" pitchFamily="34" charset="0"/>
                        </a:rPr>
                        <a:t>engleskom</a:t>
                      </a:r>
                      <a:endParaRPr lang="de-DE" sz="1800" dirty="0" smtClean="0">
                        <a:latin typeface="Arial" pitchFamily="34" charset="0"/>
                        <a:cs typeface="Arial" pitchFamily="34" charset="0"/>
                      </a:endParaRPr>
                    </a:p>
                  </a:txBody>
                  <a:tcPr/>
                </a:tc>
              </a:tr>
              <a:tr h="370840">
                <a:tc>
                  <a:txBody>
                    <a:bodyPr/>
                    <a:lstStyle/>
                    <a:p>
                      <a:r>
                        <a:rPr lang="en-US" sz="1800" kern="1200" dirty="0" err="1" smtClean="0">
                          <a:solidFill>
                            <a:schemeClr val="tx1"/>
                          </a:solidFill>
                          <a:latin typeface="Arial" pitchFamily="34" charset="0"/>
                          <a:ea typeface="+mn-ea"/>
                          <a:cs typeface="Arial" pitchFamily="34" charset="0"/>
                        </a:rPr>
                        <a:t>baštica</a:t>
                      </a:r>
                      <a:r>
                        <a:rPr lang="en-US" sz="1800" kern="1200" dirty="0" smtClean="0">
                          <a:solidFill>
                            <a:schemeClr val="tx1"/>
                          </a:solidFill>
                          <a:latin typeface="Arial" pitchFamily="34" charset="0"/>
                          <a:ea typeface="+mn-ea"/>
                          <a:cs typeface="Arial" pitchFamily="34" charset="0"/>
                        </a:rPr>
                        <a:t> </a:t>
                      </a:r>
                      <a:endParaRPr lang="sr-Latn-RS" sz="1800" kern="1200" dirty="0" smtClean="0">
                        <a:solidFill>
                          <a:schemeClr val="tx1"/>
                        </a:solidFill>
                        <a:latin typeface="Arial" pitchFamily="34" charset="0"/>
                        <a:ea typeface="+mn-ea"/>
                        <a:cs typeface="Arial" pitchFamily="34" charset="0"/>
                      </a:endParaRPr>
                    </a:p>
                    <a:p>
                      <a:r>
                        <a:rPr lang="sr-Latn-RS" sz="1800" kern="1200" dirty="0" smtClean="0">
                          <a:solidFill>
                            <a:schemeClr val="tx1"/>
                          </a:solidFill>
                          <a:latin typeface="Arial" pitchFamily="34" charset="0"/>
                          <a:ea typeface="+mn-ea"/>
                          <a:cs typeface="Arial" pitchFamily="34" charset="0"/>
                        </a:rPr>
                        <a:t>b</a:t>
                      </a:r>
                      <a:r>
                        <a:rPr lang="en-US" sz="1800" kern="1200" dirty="0" err="1" smtClean="0">
                          <a:solidFill>
                            <a:schemeClr val="tx1"/>
                          </a:solidFill>
                          <a:latin typeface="Arial" pitchFamily="34" charset="0"/>
                          <a:ea typeface="+mn-ea"/>
                          <a:cs typeface="Arial" pitchFamily="34" charset="0"/>
                        </a:rPr>
                        <a:t>režuljak</a:t>
                      </a:r>
                      <a:endParaRPr lang="sr-Latn-RS" sz="1800" kern="1200" dirty="0" smtClean="0">
                        <a:solidFill>
                          <a:schemeClr val="tx1"/>
                        </a:solidFill>
                        <a:latin typeface="Arial" pitchFamily="34" charset="0"/>
                        <a:ea typeface="+mn-ea"/>
                        <a:cs typeface="Arial" pitchFamily="34" charset="0"/>
                      </a:endParaRPr>
                    </a:p>
                    <a:p>
                      <a:r>
                        <a:rPr lang="en-US" sz="1800" kern="1200" dirty="0" err="1" smtClean="0">
                          <a:solidFill>
                            <a:schemeClr val="tx1"/>
                          </a:solidFill>
                          <a:latin typeface="Arial" pitchFamily="34" charset="0"/>
                          <a:ea typeface="+mn-ea"/>
                          <a:cs typeface="Arial" pitchFamily="34" charset="0"/>
                        </a:rPr>
                        <a:t>dašak</a:t>
                      </a:r>
                      <a:endParaRPr lang="sr-Latn-RS" sz="1800" kern="1200" dirty="0" smtClean="0">
                        <a:solidFill>
                          <a:schemeClr val="tx1"/>
                        </a:solidFill>
                        <a:latin typeface="Arial" pitchFamily="34" charset="0"/>
                        <a:ea typeface="+mn-ea"/>
                        <a:cs typeface="Arial" pitchFamily="34" charset="0"/>
                      </a:endParaRPr>
                    </a:p>
                    <a:p>
                      <a:r>
                        <a:rPr lang="sr-Latn-RS" sz="1800" kern="1200" dirty="0" smtClean="0">
                          <a:solidFill>
                            <a:schemeClr val="tx1"/>
                          </a:solidFill>
                          <a:latin typeface="Arial" pitchFamily="34" charset="0"/>
                          <a:ea typeface="+mn-ea"/>
                          <a:cs typeface="Arial" pitchFamily="34" charset="0"/>
                        </a:rPr>
                        <a:t>gradić</a:t>
                      </a:r>
                    </a:p>
                    <a:p>
                      <a:r>
                        <a:rPr lang="sr-Latn-RS" sz="1800" kern="1200" dirty="0" smtClean="0">
                          <a:solidFill>
                            <a:schemeClr val="tx1"/>
                          </a:solidFill>
                          <a:latin typeface="Arial" pitchFamily="34" charset="0"/>
                          <a:ea typeface="+mn-ea"/>
                          <a:cs typeface="Arial" pitchFamily="34" charset="0"/>
                        </a:rPr>
                        <a:t>komadić</a:t>
                      </a:r>
                    </a:p>
                    <a:p>
                      <a:r>
                        <a:rPr lang="sr-Latn-RS" sz="1800" kern="1200" dirty="0" smtClean="0">
                          <a:solidFill>
                            <a:schemeClr val="tx1"/>
                          </a:solidFill>
                          <a:latin typeface="Arial" pitchFamily="34" charset="0"/>
                          <a:ea typeface="+mn-ea"/>
                          <a:cs typeface="Arial" pitchFamily="34" charset="0"/>
                        </a:rPr>
                        <a:t>komadić</a:t>
                      </a:r>
                    </a:p>
                    <a:p>
                      <a:r>
                        <a:rPr lang="sr-Latn-RS" sz="1800" kern="1200" dirty="0" smtClean="0">
                          <a:solidFill>
                            <a:schemeClr val="tx1"/>
                          </a:solidFill>
                          <a:latin typeface="Arial" pitchFamily="34" charset="0"/>
                          <a:ea typeface="+mn-ea"/>
                          <a:cs typeface="Arial" pitchFamily="34" charset="0"/>
                        </a:rPr>
                        <a:t>kriščica</a:t>
                      </a:r>
                    </a:p>
                    <a:p>
                      <a:r>
                        <a:rPr lang="sr-Latn-RS" sz="1800" dirty="0" smtClean="0">
                          <a:latin typeface="Arial" pitchFamily="34" charset="0"/>
                          <a:cs typeface="Arial" pitchFamily="34" charset="0"/>
                        </a:rPr>
                        <a:t>mišić</a:t>
                      </a:r>
                    </a:p>
                    <a:p>
                      <a:r>
                        <a:rPr lang="sr-Latn-RS" sz="1800" dirty="0" smtClean="0">
                          <a:latin typeface="Arial" pitchFamily="34" charset="0"/>
                          <a:cs typeface="Arial" pitchFamily="34" charset="0"/>
                        </a:rPr>
                        <a:t>oblačak</a:t>
                      </a:r>
                    </a:p>
                    <a:p>
                      <a:r>
                        <a:rPr lang="sr-Latn-RS" sz="1800" dirty="0" smtClean="0">
                          <a:latin typeface="Arial" pitchFamily="34" charset="0"/>
                          <a:cs typeface="Arial" pitchFamily="34" charset="0"/>
                        </a:rPr>
                        <a:t>osmejak</a:t>
                      </a:r>
                    </a:p>
                    <a:p>
                      <a:r>
                        <a:rPr lang="sr-Latn-RS" sz="1800" dirty="0" smtClean="0">
                          <a:latin typeface="Arial" pitchFamily="34" charset="0"/>
                          <a:cs typeface="Arial" pitchFamily="34" charset="0"/>
                        </a:rPr>
                        <a:t>pahuljica</a:t>
                      </a:r>
                    </a:p>
                    <a:p>
                      <a:r>
                        <a:rPr lang="sr-Latn-RS" sz="1800" dirty="0" smtClean="0">
                          <a:latin typeface="Arial" pitchFamily="34" charset="0"/>
                          <a:cs typeface="Arial" pitchFamily="34" charset="0"/>
                        </a:rPr>
                        <a:t>potočić</a:t>
                      </a:r>
                    </a:p>
                    <a:p>
                      <a:r>
                        <a:rPr lang="sr-Latn-RS" sz="1800" dirty="0" smtClean="0">
                          <a:latin typeface="Arial" pitchFamily="34" charset="0"/>
                          <a:cs typeface="Arial" pitchFamily="34" charset="0"/>
                        </a:rPr>
                        <a:t>smešak</a:t>
                      </a:r>
                    </a:p>
                    <a:p>
                      <a:r>
                        <a:rPr lang="sr-Latn-RS" sz="1800" dirty="0" smtClean="0">
                          <a:latin typeface="Arial" pitchFamily="34" charset="0"/>
                          <a:cs typeface="Arial" pitchFamily="34" charset="0"/>
                        </a:rPr>
                        <a:t>sobičak</a:t>
                      </a:r>
                    </a:p>
                    <a:p>
                      <a:r>
                        <a:rPr lang="sr-Latn-RS" sz="1800" dirty="0" smtClean="0">
                          <a:latin typeface="Arial" pitchFamily="34" charset="0"/>
                          <a:cs typeface="Arial" pitchFamily="34" charset="0"/>
                        </a:rPr>
                        <a:t>stazica</a:t>
                      </a:r>
                    </a:p>
                    <a:p>
                      <a:r>
                        <a:rPr lang="sr-Latn-RS" sz="1800" dirty="0" smtClean="0">
                          <a:latin typeface="Arial" pitchFamily="34" charset="0"/>
                          <a:cs typeface="Arial" pitchFamily="34" charset="0"/>
                        </a:rPr>
                        <a:t>tornjić</a:t>
                      </a:r>
                    </a:p>
                    <a:p>
                      <a:r>
                        <a:rPr lang="sr-Latn-RS" sz="1800" dirty="0" smtClean="0">
                          <a:latin typeface="Arial" pitchFamily="34" charset="0"/>
                          <a:cs typeface="Arial" pitchFamily="34" charset="0"/>
                        </a:rPr>
                        <a:t>vrtić</a:t>
                      </a:r>
                    </a:p>
                    <a:p>
                      <a:r>
                        <a:rPr lang="sr-Latn-RS" sz="1800" dirty="0" smtClean="0">
                          <a:latin typeface="Arial" pitchFamily="34" charset="0"/>
                          <a:cs typeface="Arial" pitchFamily="34" charset="0"/>
                        </a:rPr>
                        <a:t>zvonce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tx1"/>
                          </a:solidFill>
                          <a:latin typeface="Arial" pitchFamily="34" charset="0"/>
                          <a:ea typeface="+mn-ea"/>
                          <a:cs typeface="Arial" pitchFamily="34" charset="0"/>
                        </a:rPr>
                        <a:t>garden</a:t>
                      </a:r>
                      <a:endParaRPr lang="de-DE" sz="1800" kern="1200" dirty="0" smtClean="0">
                        <a:solidFill>
                          <a:schemeClr val="tx1"/>
                        </a:solidFill>
                        <a:latin typeface="Arial" pitchFamily="34" charset="0"/>
                        <a:ea typeface="+mn-ea"/>
                        <a:cs typeface="Arial" pitchFamily="34" charset="0"/>
                      </a:endParaRPr>
                    </a:p>
                    <a:p>
                      <a:r>
                        <a:rPr lang="en-US" sz="1800" kern="1200" dirty="0" smtClean="0">
                          <a:solidFill>
                            <a:schemeClr val="tx1"/>
                          </a:solidFill>
                          <a:latin typeface="Arial" pitchFamily="34" charset="0"/>
                          <a:ea typeface="+mn-ea"/>
                          <a:cs typeface="Arial" pitchFamily="34" charset="0"/>
                        </a:rPr>
                        <a:t>hill </a:t>
                      </a:r>
                      <a:endParaRPr lang="sr-Latn-RS" sz="1800" kern="1200" dirty="0" smtClean="0">
                        <a:solidFill>
                          <a:schemeClr val="tx1"/>
                        </a:solidFill>
                        <a:latin typeface="Arial" pitchFamily="34" charset="0"/>
                        <a:ea typeface="+mn-ea"/>
                        <a:cs typeface="Arial" pitchFamily="34" charset="0"/>
                      </a:endParaRPr>
                    </a:p>
                    <a:p>
                      <a:r>
                        <a:rPr lang="en-GB" sz="1800" kern="1200" dirty="0" smtClean="0">
                          <a:solidFill>
                            <a:schemeClr val="tx1"/>
                          </a:solidFill>
                          <a:latin typeface="Arial" pitchFamily="34" charset="0"/>
                          <a:ea typeface="+mn-ea"/>
                          <a:cs typeface="Arial" pitchFamily="34" charset="0"/>
                        </a:rPr>
                        <a:t>breath </a:t>
                      </a:r>
                      <a:endParaRPr lang="sr-Latn-RS" sz="1800" kern="1200" dirty="0" smtClean="0">
                        <a:solidFill>
                          <a:schemeClr val="tx1"/>
                        </a:solidFill>
                        <a:latin typeface="Arial" pitchFamily="34" charset="0"/>
                        <a:ea typeface="+mn-ea"/>
                        <a:cs typeface="Arial" pitchFamily="34" charset="0"/>
                      </a:endParaRPr>
                    </a:p>
                    <a:p>
                      <a:r>
                        <a:rPr lang="sr-Latn-RS" sz="1800" kern="1200" dirty="0" smtClean="0">
                          <a:solidFill>
                            <a:schemeClr val="tx1"/>
                          </a:solidFill>
                          <a:latin typeface="Arial" pitchFamily="34" charset="0"/>
                          <a:ea typeface="+mn-ea"/>
                          <a:cs typeface="Arial" pitchFamily="34" charset="0"/>
                        </a:rPr>
                        <a:t>c</a:t>
                      </a:r>
                      <a:r>
                        <a:rPr lang="en-GB" sz="1800" kern="1200" dirty="0" err="1" smtClean="0">
                          <a:solidFill>
                            <a:schemeClr val="tx1"/>
                          </a:solidFill>
                          <a:latin typeface="Arial" pitchFamily="34" charset="0"/>
                          <a:ea typeface="+mn-ea"/>
                          <a:cs typeface="Arial" pitchFamily="34" charset="0"/>
                        </a:rPr>
                        <a:t>ity</a:t>
                      </a:r>
                      <a:r>
                        <a:rPr lang="en-GB" sz="1800" kern="1200" dirty="0" smtClean="0">
                          <a:solidFill>
                            <a:schemeClr val="tx1"/>
                          </a:solidFill>
                          <a:latin typeface="Arial" pitchFamily="34" charset="0"/>
                          <a:ea typeface="+mn-ea"/>
                          <a:cs typeface="Arial" pitchFamily="34" charset="0"/>
                        </a:rPr>
                        <a:t> </a:t>
                      </a:r>
                      <a:endParaRPr lang="sr-Latn-RS" sz="1800" kern="1200" dirty="0" smtClean="0">
                        <a:solidFill>
                          <a:schemeClr val="tx1"/>
                        </a:solidFill>
                        <a:latin typeface="Arial" pitchFamily="34" charset="0"/>
                        <a:ea typeface="+mn-ea"/>
                        <a:cs typeface="Arial" pitchFamily="34" charset="0"/>
                      </a:endParaRPr>
                    </a:p>
                    <a:p>
                      <a:r>
                        <a:rPr lang="sr-Latn-RS" sz="1800" kern="1200" dirty="0" smtClean="0">
                          <a:solidFill>
                            <a:schemeClr val="tx1"/>
                          </a:solidFill>
                          <a:latin typeface="Arial" pitchFamily="34" charset="0"/>
                          <a:ea typeface="+mn-ea"/>
                          <a:cs typeface="Arial" pitchFamily="34" charset="0"/>
                        </a:rPr>
                        <a:t>p</a:t>
                      </a:r>
                      <a:r>
                        <a:rPr lang="en-GB" sz="1800" kern="1200" dirty="0" smtClean="0">
                          <a:solidFill>
                            <a:schemeClr val="tx1"/>
                          </a:solidFill>
                          <a:latin typeface="Arial" pitchFamily="34" charset="0"/>
                          <a:ea typeface="+mn-ea"/>
                          <a:cs typeface="Arial" pitchFamily="34" charset="0"/>
                        </a:rPr>
                        <a:t>art</a:t>
                      </a:r>
                      <a:endParaRPr lang="sr-Latn-RS" sz="1800" kern="1200" dirty="0" smtClean="0">
                        <a:solidFill>
                          <a:schemeClr val="tx1"/>
                        </a:solidFill>
                        <a:latin typeface="Arial" pitchFamily="34" charset="0"/>
                        <a:ea typeface="+mn-ea"/>
                        <a:cs typeface="Arial" pitchFamily="34" charset="0"/>
                      </a:endParaRPr>
                    </a:p>
                    <a:p>
                      <a:r>
                        <a:rPr lang="sr-Latn-RS" sz="1800" kern="1200" dirty="0" smtClean="0">
                          <a:solidFill>
                            <a:schemeClr val="tx1"/>
                          </a:solidFill>
                          <a:latin typeface="Arial" pitchFamily="34" charset="0"/>
                          <a:ea typeface="+mn-ea"/>
                          <a:cs typeface="Arial" pitchFamily="34" charset="0"/>
                        </a:rPr>
                        <a:t>shread</a:t>
                      </a:r>
                    </a:p>
                    <a:p>
                      <a:r>
                        <a:rPr lang="en-US" sz="1800" kern="1200" dirty="0" smtClean="0">
                          <a:solidFill>
                            <a:schemeClr val="tx1"/>
                          </a:solidFill>
                          <a:latin typeface="Arial" pitchFamily="34" charset="0"/>
                          <a:ea typeface="+mn-ea"/>
                          <a:cs typeface="Arial" pitchFamily="34" charset="0"/>
                        </a:rPr>
                        <a:t>slice </a:t>
                      </a:r>
                      <a:endParaRPr lang="sr-Latn-RS" sz="1800" kern="1200" dirty="0" smtClean="0">
                        <a:solidFill>
                          <a:schemeClr val="tx1"/>
                        </a:solidFill>
                        <a:latin typeface="Arial" pitchFamily="34" charset="0"/>
                        <a:ea typeface="+mn-ea"/>
                        <a:cs typeface="Arial" pitchFamily="34" charset="0"/>
                      </a:endParaRPr>
                    </a:p>
                    <a:p>
                      <a:r>
                        <a:rPr lang="en-US" sz="1800" kern="1200" dirty="0" smtClean="0">
                          <a:solidFill>
                            <a:schemeClr val="tx1"/>
                          </a:solidFill>
                          <a:latin typeface="Arial" pitchFamily="34" charset="0"/>
                          <a:ea typeface="+mn-ea"/>
                          <a:cs typeface="Arial" pitchFamily="34" charset="0"/>
                        </a:rPr>
                        <a:t>muscle </a:t>
                      </a:r>
                      <a:endParaRPr lang="sr-Latn-RS" sz="1800" kern="1200" dirty="0" smtClean="0">
                        <a:solidFill>
                          <a:schemeClr val="tx1"/>
                        </a:solidFill>
                        <a:latin typeface="Arial" pitchFamily="34" charset="0"/>
                        <a:ea typeface="+mn-ea"/>
                        <a:cs typeface="Arial" pitchFamily="34" charset="0"/>
                      </a:endParaRPr>
                    </a:p>
                    <a:p>
                      <a:r>
                        <a:rPr lang="sr-Latn-RS" sz="1800" kern="1200" dirty="0" smtClean="0">
                          <a:solidFill>
                            <a:schemeClr val="tx1"/>
                          </a:solidFill>
                          <a:latin typeface="Arial" pitchFamily="34" charset="0"/>
                          <a:ea typeface="+mn-ea"/>
                          <a:cs typeface="Arial" pitchFamily="34" charset="0"/>
                        </a:rPr>
                        <a:t>clo</a:t>
                      </a:r>
                      <a:r>
                        <a:rPr lang="en-US" sz="1800" kern="1200" dirty="0" err="1" smtClean="0">
                          <a:solidFill>
                            <a:schemeClr val="tx1"/>
                          </a:solidFill>
                          <a:latin typeface="Arial" pitchFamily="34" charset="0"/>
                          <a:ea typeface="+mn-ea"/>
                          <a:cs typeface="Arial" pitchFamily="34" charset="0"/>
                        </a:rPr>
                        <a:t>ud</a:t>
                      </a:r>
                      <a:endParaRPr lang="sr-Latn-RS" sz="1800" kern="1200" dirty="0" smtClean="0">
                        <a:solidFill>
                          <a:schemeClr val="tx1"/>
                        </a:solidFill>
                        <a:latin typeface="Arial" pitchFamily="34" charset="0"/>
                        <a:ea typeface="+mn-ea"/>
                        <a:cs typeface="Arial" pitchFamily="34" charset="0"/>
                      </a:endParaRPr>
                    </a:p>
                    <a:p>
                      <a:r>
                        <a:rPr lang="sr-Latn-RS" sz="1800" kern="1200" dirty="0" smtClean="0">
                          <a:solidFill>
                            <a:schemeClr val="tx1"/>
                          </a:solidFill>
                          <a:latin typeface="Arial" pitchFamily="34" charset="0"/>
                          <a:ea typeface="+mn-ea"/>
                          <a:cs typeface="Arial" pitchFamily="34" charset="0"/>
                        </a:rPr>
                        <a:t>smile</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800" dirty="0" smtClean="0">
                          <a:latin typeface="Arial" pitchFamily="34" charset="0"/>
                          <a:cs typeface="Arial" pitchFamily="34" charset="0"/>
                        </a:rPr>
                        <a:t>snowflak</a:t>
                      </a:r>
                      <a:r>
                        <a:rPr lang="sr-Cyrl-RS" sz="1800" dirty="0" smtClean="0">
                          <a:latin typeface="Arial" pitchFamily="34" charset="0"/>
                          <a:cs typeface="Arial" pitchFamily="34" charset="0"/>
                        </a:rPr>
                        <a:t>е</a:t>
                      </a:r>
                      <a:endParaRPr lang="sr-Latn-RS" sz="1800" kern="1200" dirty="0" smtClean="0">
                        <a:solidFill>
                          <a:srgbClr val="FF0000"/>
                        </a:solidFill>
                        <a:latin typeface="Arial" pitchFamily="34" charset="0"/>
                        <a:ea typeface="+mn-ea"/>
                        <a:cs typeface="Arial" pitchFamily="34" charset="0"/>
                      </a:endParaRPr>
                    </a:p>
                    <a:p>
                      <a:r>
                        <a:rPr lang="sr-Latn-RS" sz="1800" kern="1200" dirty="0" smtClean="0">
                          <a:solidFill>
                            <a:schemeClr val="tx1"/>
                          </a:solidFill>
                          <a:latin typeface="Arial" pitchFamily="34" charset="0"/>
                          <a:ea typeface="+mn-ea"/>
                          <a:cs typeface="Arial" pitchFamily="34" charset="0"/>
                        </a:rPr>
                        <a:t>s</a:t>
                      </a:r>
                      <a:r>
                        <a:rPr lang="en-US" sz="1800" kern="1200" dirty="0" err="1" smtClean="0">
                          <a:solidFill>
                            <a:schemeClr val="tx1"/>
                          </a:solidFill>
                          <a:latin typeface="Arial" pitchFamily="34" charset="0"/>
                          <a:ea typeface="+mn-ea"/>
                          <a:cs typeface="Arial" pitchFamily="34" charset="0"/>
                        </a:rPr>
                        <a:t>tream</a:t>
                      </a:r>
                      <a:endParaRPr lang="sr-Latn-RS" sz="1800" kern="1200" dirty="0" smtClean="0">
                        <a:solidFill>
                          <a:schemeClr val="tx1"/>
                        </a:solidFill>
                        <a:latin typeface="Arial" pitchFamily="34" charset="0"/>
                        <a:ea typeface="+mn-ea"/>
                        <a:cs typeface="Arial" pitchFamily="34" charset="0"/>
                      </a:endParaRPr>
                    </a:p>
                    <a:p>
                      <a:r>
                        <a:rPr lang="sr-Latn-RS" sz="1800" kern="1200" dirty="0" smtClean="0">
                          <a:solidFill>
                            <a:schemeClr val="tx1"/>
                          </a:solidFill>
                          <a:latin typeface="Arial" pitchFamily="34" charset="0"/>
                          <a:ea typeface="+mn-ea"/>
                          <a:cs typeface="Arial" pitchFamily="34" charset="0"/>
                        </a:rPr>
                        <a:t>smile</a:t>
                      </a:r>
                      <a:r>
                        <a:rPr lang="en-US" sz="1800" kern="1200" dirty="0" smtClean="0">
                          <a:solidFill>
                            <a:schemeClr val="tx1"/>
                          </a:solidFill>
                          <a:latin typeface="Arial" pitchFamily="34" charset="0"/>
                          <a:ea typeface="+mn-ea"/>
                          <a:cs typeface="Arial" pitchFamily="34" charset="0"/>
                        </a:rPr>
                        <a:t> </a:t>
                      </a:r>
                      <a:endParaRPr lang="sr-Latn-RS" sz="1800" kern="1200" dirty="0" smtClean="0">
                        <a:solidFill>
                          <a:schemeClr val="tx1"/>
                        </a:solidFill>
                        <a:latin typeface="Arial" pitchFamily="34" charset="0"/>
                        <a:ea typeface="+mn-ea"/>
                        <a:cs typeface="Arial" pitchFamily="34" charset="0"/>
                      </a:endParaRPr>
                    </a:p>
                    <a:p>
                      <a:r>
                        <a:rPr lang="sr-Latn-RS" sz="1800" kern="1200" dirty="0" smtClean="0">
                          <a:solidFill>
                            <a:schemeClr val="tx1"/>
                          </a:solidFill>
                          <a:latin typeface="Arial" pitchFamily="34" charset="0"/>
                          <a:ea typeface="+mn-ea"/>
                          <a:cs typeface="Arial" pitchFamily="34" charset="0"/>
                        </a:rPr>
                        <a:t>room</a:t>
                      </a:r>
                      <a:endParaRPr lang="sr-Latn-RS" sz="1800" kern="1200" dirty="0">
                        <a:solidFill>
                          <a:srgbClr val="FF0000"/>
                        </a:solidFill>
                        <a:latin typeface="Arial" pitchFamily="34" charset="0"/>
                        <a:ea typeface="+mn-ea"/>
                        <a:cs typeface="Arial" pitchFamily="34" charset="0"/>
                      </a:endParaRPr>
                    </a:p>
                    <a:p>
                      <a:r>
                        <a:rPr lang="sr-Latn-RS" sz="1800" kern="1200" dirty="0" smtClean="0">
                          <a:solidFill>
                            <a:schemeClr val="tx1"/>
                          </a:solidFill>
                          <a:latin typeface="Arial" pitchFamily="34" charset="0"/>
                          <a:ea typeface="+mn-ea"/>
                          <a:cs typeface="Arial" pitchFamily="34" charset="0"/>
                        </a:rPr>
                        <a:t>path</a:t>
                      </a:r>
                    </a:p>
                    <a:p>
                      <a:r>
                        <a:rPr lang="sr-Latn-RS" sz="1800" kern="1200" dirty="0" smtClean="0">
                          <a:solidFill>
                            <a:schemeClr val="tx1"/>
                          </a:solidFill>
                          <a:latin typeface="Arial" pitchFamily="34" charset="0"/>
                          <a:ea typeface="+mn-ea"/>
                          <a:cs typeface="Arial" pitchFamily="34" charset="0"/>
                        </a:rPr>
                        <a:t>steeple</a:t>
                      </a:r>
                    </a:p>
                    <a:p>
                      <a:r>
                        <a:rPr lang="sr-Latn-RS" sz="1800" kern="1200" dirty="0" smtClean="0">
                          <a:solidFill>
                            <a:schemeClr val="tx1"/>
                          </a:solidFill>
                          <a:latin typeface="Arial" pitchFamily="34" charset="0"/>
                          <a:ea typeface="+mn-ea"/>
                          <a:cs typeface="Arial" pitchFamily="34" charset="0"/>
                        </a:rPr>
                        <a:t>garden</a:t>
                      </a:r>
                    </a:p>
                    <a:p>
                      <a:r>
                        <a:rPr lang="sr-Latn-RS" sz="1800" kern="1200" dirty="0" smtClean="0">
                          <a:solidFill>
                            <a:schemeClr val="tx1"/>
                          </a:solidFill>
                          <a:latin typeface="Arial" pitchFamily="34" charset="0"/>
                          <a:ea typeface="+mn-ea"/>
                          <a:cs typeface="Arial" pitchFamily="34" charset="0"/>
                        </a:rPr>
                        <a:t>bell</a:t>
                      </a:r>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fld id="{C1ADC48A-22C4-45AB-A0A2-FF6D31194B2B}" type="slidenum">
              <a:rPr lang="de-DE" smtClean="0"/>
              <a:pPr/>
              <a:t>11</a:t>
            </a:fld>
            <a:endParaRPr lang="de-DE"/>
          </a:p>
        </p:txBody>
      </p:sp>
      <p:sp>
        <p:nvSpPr>
          <p:cNvPr id="5" name="Textfeld 4"/>
          <p:cNvSpPr txBox="1"/>
          <p:nvPr/>
        </p:nvSpPr>
        <p:spPr>
          <a:xfrm>
            <a:off x="0" y="0"/>
            <a:ext cx="9144000" cy="3046988"/>
          </a:xfrm>
          <a:prstGeom prst="rect">
            <a:avLst/>
          </a:prstGeom>
          <a:noFill/>
        </p:spPr>
        <p:txBody>
          <a:bodyPr wrap="square" rtlCol="0">
            <a:spAutoFit/>
          </a:bodyPr>
          <a:lstStyle/>
          <a:p>
            <a:endParaRPr lang="sr-Latn-RS" sz="2000" dirty="0" smtClean="0">
              <a:latin typeface="Arial" pitchFamily="34" charset="0"/>
              <a:cs typeface="Arial" pitchFamily="34" charset="0"/>
            </a:endParaRPr>
          </a:p>
          <a:p>
            <a:pPr algn="ctr"/>
            <a:r>
              <a:rPr lang="sr-Latn-RS" sz="2200" dirty="0" smtClean="0">
                <a:latin typeface="Arial" pitchFamily="34" charset="0"/>
                <a:cs typeface="Arial" pitchFamily="34" charset="0"/>
              </a:rPr>
              <a:t>Konkretizacija</a:t>
            </a:r>
          </a:p>
          <a:p>
            <a:endParaRPr lang="de-DE" dirty="0" smtClean="0">
              <a:latin typeface="Arial" pitchFamily="34" charset="0"/>
              <a:cs typeface="Arial" pitchFamily="34" charset="0"/>
            </a:endParaRPr>
          </a:p>
          <a:p>
            <a:endParaRPr lang="de-DE" sz="1600" dirty="0" smtClean="0"/>
          </a:p>
          <a:p>
            <a:pPr lvl="0" eaLnBrk="0" fontAlgn="base" hangingPunct="0">
              <a:spcBef>
                <a:spcPct val="0"/>
              </a:spcBef>
              <a:spcAft>
                <a:spcPct val="0"/>
              </a:spcAft>
            </a:pPr>
            <a:endParaRPr lang="de-DE" sz="3600" dirty="0" smtClean="0">
              <a:latin typeface="Arial" pitchFamily="34" charset="0"/>
              <a:cs typeface="Arial" pitchFamily="34" charset="0"/>
            </a:endParaRPr>
          </a:p>
          <a:p>
            <a:endParaRPr lang="sr-Latn-RS" sz="2000" dirty="0" smtClean="0">
              <a:latin typeface="Arial" pitchFamily="34" charset="0"/>
              <a:cs typeface="Arial" pitchFamily="34" charset="0"/>
            </a:endParaRPr>
          </a:p>
          <a:p>
            <a:endParaRPr lang="sr-Latn-RS" sz="2000" dirty="0" smtClean="0">
              <a:latin typeface="Arial" pitchFamily="34" charset="0"/>
              <a:cs typeface="Arial" pitchFamily="34" charset="0"/>
            </a:endParaRPr>
          </a:p>
          <a:p>
            <a:endParaRPr lang="sr-Latn-RS" sz="2000" dirty="0" smtClean="0">
              <a:latin typeface="Arial" pitchFamily="34" charset="0"/>
              <a:cs typeface="Arial" pitchFamily="34" charset="0"/>
            </a:endParaRPr>
          </a:p>
          <a:p>
            <a:endParaRPr lang="de-DE" sz="2000" dirty="0">
              <a:latin typeface="Arial" pitchFamily="34" charset="0"/>
              <a:cs typeface="Arial" pitchFamily="34" charset="0"/>
            </a:endParaRPr>
          </a:p>
        </p:txBody>
      </p:sp>
      <p:graphicFrame>
        <p:nvGraphicFramePr>
          <p:cNvPr id="9" name="Tabelle 8"/>
          <p:cNvGraphicFramePr>
            <a:graphicFrameLocks noGrp="1"/>
          </p:cNvGraphicFramePr>
          <p:nvPr/>
        </p:nvGraphicFramePr>
        <p:xfrm>
          <a:off x="1357290" y="1285860"/>
          <a:ext cx="6500858" cy="4662820"/>
        </p:xfrm>
        <a:graphic>
          <a:graphicData uri="http://schemas.openxmlformats.org/drawingml/2006/table">
            <a:tbl>
              <a:tblPr firstRow="1" bandRow="1">
                <a:tableStyleId>{5940675A-B579-460E-94D1-54222C63F5DA}</a:tableStyleId>
              </a:tblPr>
              <a:tblGrid>
                <a:gridCol w="3250429"/>
                <a:gridCol w="3250429"/>
              </a:tblGrid>
              <a:tr h="4018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i="0" kern="1200" dirty="0" err="1" smtClean="0">
                          <a:solidFill>
                            <a:schemeClr val="tx1"/>
                          </a:solidFill>
                          <a:latin typeface="Arial" pitchFamily="34" charset="0"/>
                          <a:ea typeface="+mn-ea"/>
                          <a:cs typeface="Arial" pitchFamily="34" charset="0"/>
                        </a:rPr>
                        <a:t>Deminutiv</a:t>
                      </a:r>
                      <a:r>
                        <a:rPr lang="en-US" sz="1800" i="0" kern="1200" dirty="0" smtClean="0">
                          <a:solidFill>
                            <a:schemeClr val="tx1"/>
                          </a:solidFill>
                          <a:latin typeface="Arial" pitchFamily="34" charset="0"/>
                          <a:ea typeface="+mn-ea"/>
                          <a:cs typeface="Arial" pitchFamily="34" charset="0"/>
                        </a:rPr>
                        <a:t> u </a:t>
                      </a:r>
                      <a:r>
                        <a:rPr lang="en-US" sz="1800" i="0" kern="1200" dirty="0" err="1" smtClean="0">
                          <a:solidFill>
                            <a:schemeClr val="tx1"/>
                          </a:solidFill>
                          <a:latin typeface="Arial" pitchFamily="34" charset="0"/>
                          <a:ea typeface="+mn-ea"/>
                          <a:cs typeface="Arial" pitchFamily="34" charset="0"/>
                        </a:rPr>
                        <a:t>srpskom</a:t>
                      </a:r>
                      <a:r>
                        <a:rPr lang="sr-Latn-RS" sz="1800" i="0" kern="1200" baseline="0" dirty="0" smtClean="0">
                          <a:solidFill>
                            <a:schemeClr val="tx1"/>
                          </a:solidFill>
                          <a:latin typeface="Arial" pitchFamily="34" charset="0"/>
                          <a:ea typeface="+mn-ea"/>
                          <a:cs typeface="Arial" pitchFamily="34" charset="0"/>
                        </a:rPr>
                        <a:t> jeziku</a:t>
                      </a:r>
                      <a:endParaRPr lang="de-DE" sz="1800" i="0" dirty="0" smtClean="0">
                        <a:latin typeface="Arial" pitchFamily="34" charset="0"/>
                        <a:cs typeface="Arial"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i="0" kern="1200" dirty="0" err="1" smtClean="0">
                          <a:solidFill>
                            <a:schemeClr val="tx1"/>
                          </a:solidFill>
                          <a:latin typeface="Arial" pitchFamily="34" charset="0"/>
                          <a:ea typeface="+mn-ea"/>
                          <a:cs typeface="Arial" pitchFamily="34" charset="0"/>
                        </a:rPr>
                        <a:t>Realizacija</a:t>
                      </a:r>
                      <a:r>
                        <a:rPr lang="en-US" sz="1800" i="0" kern="1200" dirty="0" smtClean="0">
                          <a:solidFill>
                            <a:schemeClr val="tx1"/>
                          </a:solidFill>
                          <a:latin typeface="Arial" pitchFamily="34" charset="0"/>
                          <a:ea typeface="+mn-ea"/>
                          <a:cs typeface="Arial" pitchFamily="34" charset="0"/>
                        </a:rPr>
                        <a:t> u </a:t>
                      </a:r>
                      <a:r>
                        <a:rPr lang="en-US" sz="1800" i="0" kern="1200" dirty="0" err="1" smtClean="0">
                          <a:solidFill>
                            <a:schemeClr val="tx1"/>
                          </a:solidFill>
                          <a:latin typeface="Arial" pitchFamily="34" charset="0"/>
                          <a:ea typeface="+mn-ea"/>
                          <a:cs typeface="Arial" pitchFamily="34" charset="0"/>
                        </a:rPr>
                        <a:t>engleskom</a:t>
                      </a:r>
                      <a:endParaRPr lang="de-DE" sz="1800" i="0" dirty="0" smtClean="0">
                        <a:latin typeface="Arial" pitchFamily="34" charset="0"/>
                        <a:cs typeface="Arial" pitchFamily="34" charset="0"/>
                      </a:endParaRPr>
                    </a:p>
                  </a:txBody>
                  <a:tcPr/>
                </a:tc>
              </a:tr>
              <a:tr h="4260948">
                <a:tc>
                  <a:txBody>
                    <a:bodyPr/>
                    <a:lstStyle/>
                    <a:p>
                      <a:r>
                        <a:rPr lang="en-US" sz="1800" i="0" kern="1200" dirty="0" err="1" smtClean="0">
                          <a:solidFill>
                            <a:schemeClr val="tx1"/>
                          </a:solidFill>
                          <a:latin typeface="Arial" pitchFamily="34" charset="0"/>
                          <a:ea typeface="+mn-ea"/>
                          <a:cs typeface="Arial" pitchFamily="34" charset="0"/>
                        </a:rPr>
                        <a:t>brežuljak</a:t>
                      </a:r>
                      <a:endParaRPr lang="de-DE" sz="1800" i="0" kern="1200" dirty="0" smtClean="0">
                        <a:solidFill>
                          <a:schemeClr val="tx1"/>
                        </a:solidFill>
                        <a:latin typeface="Arial" pitchFamily="34" charset="0"/>
                        <a:ea typeface="+mn-ea"/>
                        <a:cs typeface="Arial" pitchFamily="34" charset="0"/>
                      </a:endParaRPr>
                    </a:p>
                    <a:p>
                      <a:r>
                        <a:rPr lang="sr-Latn-RS" sz="1800" i="0" kern="1200" dirty="0" smtClean="0">
                          <a:solidFill>
                            <a:schemeClr val="tx1"/>
                          </a:solidFill>
                          <a:latin typeface="Arial" pitchFamily="34" charset="0"/>
                          <a:ea typeface="+mn-ea"/>
                          <a:cs typeface="Arial" pitchFamily="34" charset="0"/>
                        </a:rPr>
                        <a:t>d</a:t>
                      </a:r>
                      <a:r>
                        <a:rPr lang="en-US" sz="1800" i="0" kern="1200" dirty="0" err="1" smtClean="0">
                          <a:solidFill>
                            <a:schemeClr val="tx1"/>
                          </a:solidFill>
                          <a:latin typeface="Arial" pitchFamily="34" charset="0"/>
                          <a:ea typeface="+mn-ea"/>
                          <a:cs typeface="Arial" pitchFamily="34" charset="0"/>
                        </a:rPr>
                        <a:t>aš</a:t>
                      </a:r>
                      <a:r>
                        <a:rPr lang="sr-Latn-RS" sz="1800" i="0" kern="1200" dirty="0" smtClean="0">
                          <a:solidFill>
                            <a:schemeClr val="tx1"/>
                          </a:solidFill>
                          <a:latin typeface="Arial" pitchFamily="34" charset="0"/>
                          <a:ea typeface="+mn-ea"/>
                          <a:cs typeface="Arial" pitchFamily="34" charset="0"/>
                        </a:rPr>
                        <a:t>ak</a:t>
                      </a:r>
                    </a:p>
                    <a:p>
                      <a:r>
                        <a:rPr lang="en-GB" sz="1800" i="0" kern="1200" dirty="0" err="1" smtClean="0">
                          <a:solidFill>
                            <a:schemeClr val="tx1"/>
                          </a:solidFill>
                          <a:latin typeface="Arial" pitchFamily="34" charset="0"/>
                          <a:ea typeface="+mn-ea"/>
                          <a:cs typeface="Arial" pitchFamily="34" charset="0"/>
                        </a:rPr>
                        <a:t>delić</a:t>
                      </a:r>
                      <a:r>
                        <a:rPr lang="en-GB" sz="1800" i="0" kern="1200" dirty="0" smtClean="0">
                          <a:solidFill>
                            <a:schemeClr val="tx1"/>
                          </a:solidFill>
                          <a:latin typeface="Arial" pitchFamily="34" charset="0"/>
                          <a:ea typeface="+mn-ea"/>
                          <a:cs typeface="Arial" pitchFamily="34" charset="0"/>
                        </a:rPr>
                        <a:t> </a:t>
                      </a:r>
                      <a:r>
                        <a:rPr lang="sr-Latn-RS" sz="1800" i="0" kern="1200" dirty="0" smtClean="0">
                          <a:solidFill>
                            <a:schemeClr val="tx1"/>
                          </a:solidFill>
                          <a:latin typeface="Arial" pitchFamily="34" charset="0"/>
                          <a:ea typeface="+mn-ea"/>
                          <a:cs typeface="Arial" pitchFamily="34" charset="0"/>
                        </a:rPr>
                        <a:t>(bića)</a:t>
                      </a:r>
                    </a:p>
                    <a:p>
                      <a:r>
                        <a:rPr lang="en-GB" sz="1800" b="0" i="0" kern="1200" dirty="0" err="1" smtClean="0">
                          <a:solidFill>
                            <a:schemeClr val="tx1"/>
                          </a:solidFill>
                          <a:latin typeface="Arial" pitchFamily="34" charset="0"/>
                          <a:ea typeface="+mn-ea"/>
                          <a:cs typeface="Arial" pitchFamily="34" charset="0"/>
                        </a:rPr>
                        <a:t>delić</a:t>
                      </a:r>
                      <a:r>
                        <a:rPr lang="en-GB" sz="1800" b="0" i="0" kern="1200" dirty="0" smtClean="0">
                          <a:solidFill>
                            <a:schemeClr val="tx1"/>
                          </a:solidFill>
                          <a:latin typeface="Arial" pitchFamily="34" charset="0"/>
                          <a:ea typeface="+mn-ea"/>
                          <a:cs typeface="Arial" pitchFamily="34" charset="0"/>
                        </a:rPr>
                        <a:t> </a:t>
                      </a:r>
                      <a:r>
                        <a:rPr lang="sr-Latn-RS" sz="1800" b="0" i="0" kern="1200" dirty="0" smtClean="0">
                          <a:solidFill>
                            <a:schemeClr val="tx1"/>
                          </a:solidFill>
                          <a:latin typeface="Arial" pitchFamily="34" charset="0"/>
                          <a:ea typeface="+mn-ea"/>
                          <a:cs typeface="Arial" pitchFamily="34" charset="0"/>
                        </a:rPr>
                        <a:t>(jednog na nama)</a:t>
                      </a:r>
                    </a:p>
                    <a:p>
                      <a:r>
                        <a:rPr lang="en-GB" sz="1800" b="0" i="0" kern="1200" dirty="0" err="1" smtClean="0">
                          <a:solidFill>
                            <a:schemeClr val="tx1"/>
                          </a:solidFill>
                          <a:latin typeface="Arial" pitchFamily="34" charset="0"/>
                          <a:ea typeface="+mn-ea"/>
                          <a:cs typeface="Arial" pitchFamily="34" charset="0"/>
                        </a:rPr>
                        <a:t>delić</a:t>
                      </a:r>
                      <a:r>
                        <a:rPr lang="en-GB" sz="1800" b="0" i="0" kern="1200" dirty="0" smtClean="0">
                          <a:solidFill>
                            <a:schemeClr val="tx1"/>
                          </a:solidFill>
                          <a:latin typeface="Arial" pitchFamily="34" charset="0"/>
                          <a:ea typeface="+mn-ea"/>
                          <a:cs typeface="Arial" pitchFamily="34" charset="0"/>
                        </a:rPr>
                        <a:t> </a:t>
                      </a:r>
                      <a:r>
                        <a:rPr lang="sr-Latn-RS" sz="1800" b="0" i="0" kern="1200" dirty="0" smtClean="0">
                          <a:solidFill>
                            <a:schemeClr val="tx1"/>
                          </a:solidFill>
                          <a:latin typeface="Arial" pitchFamily="34" charset="0"/>
                          <a:ea typeface="+mn-ea"/>
                          <a:cs typeface="Arial" pitchFamily="34" charset="0"/>
                        </a:rPr>
                        <a:t>(sekunde)</a:t>
                      </a:r>
                    </a:p>
                    <a:p>
                      <a:r>
                        <a:rPr lang="en-GB" sz="1800" b="0" i="0" kern="1200" dirty="0" err="1" smtClean="0">
                          <a:solidFill>
                            <a:schemeClr val="tx1"/>
                          </a:solidFill>
                          <a:latin typeface="Arial" pitchFamily="34" charset="0"/>
                          <a:ea typeface="+mn-ea"/>
                          <a:cs typeface="Arial" pitchFamily="34" charset="0"/>
                        </a:rPr>
                        <a:t>delić</a:t>
                      </a:r>
                      <a:r>
                        <a:rPr lang="en-GB" sz="1800" b="0" i="0" kern="1200" dirty="0" smtClean="0">
                          <a:solidFill>
                            <a:schemeClr val="tx1"/>
                          </a:solidFill>
                          <a:latin typeface="Arial" pitchFamily="34" charset="0"/>
                          <a:ea typeface="+mn-ea"/>
                          <a:cs typeface="Arial" pitchFamily="34" charset="0"/>
                        </a:rPr>
                        <a:t> </a:t>
                      </a:r>
                      <a:r>
                        <a:rPr lang="sr-Latn-RS" sz="1800" b="0" i="0" kern="1200" dirty="0" smtClean="0">
                          <a:solidFill>
                            <a:schemeClr val="tx1"/>
                          </a:solidFill>
                          <a:latin typeface="Arial" pitchFamily="34" charset="0"/>
                          <a:ea typeface="+mn-ea"/>
                          <a:cs typeface="Arial" pitchFamily="34" charset="0"/>
                        </a:rPr>
                        <a:t>(istine)</a:t>
                      </a:r>
                    </a:p>
                    <a:p>
                      <a:r>
                        <a:rPr lang="en-GB" sz="1800" b="0" i="0" kern="1200" dirty="0" err="1" smtClean="0">
                          <a:solidFill>
                            <a:schemeClr val="tx1"/>
                          </a:solidFill>
                          <a:latin typeface="Arial" pitchFamily="34" charset="0"/>
                          <a:ea typeface="+mn-ea"/>
                          <a:cs typeface="Arial" pitchFamily="34" charset="0"/>
                        </a:rPr>
                        <a:t>delić</a:t>
                      </a:r>
                      <a:r>
                        <a:rPr lang="en-GB" sz="1800" b="0" i="0" kern="1200" dirty="0" smtClean="0">
                          <a:solidFill>
                            <a:schemeClr val="tx1"/>
                          </a:solidFill>
                          <a:latin typeface="Arial" pitchFamily="34" charset="0"/>
                          <a:ea typeface="+mn-ea"/>
                          <a:cs typeface="Arial" pitchFamily="34" charset="0"/>
                        </a:rPr>
                        <a:t> </a:t>
                      </a:r>
                      <a:r>
                        <a:rPr lang="sr-Latn-RS" sz="1800" b="0" i="0" kern="1200" dirty="0" smtClean="0">
                          <a:solidFill>
                            <a:schemeClr val="tx1"/>
                          </a:solidFill>
                          <a:latin typeface="Arial" pitchFamily="34" charset="0"/>
                          <a:ea typeface="+mn-ea"/>
                          <a:cs typeface="Arial" pitchFamily="34" charset="0"/>
                        </a:rPr>
                        <a:t>(sekunde)</a:t>
                      </a:r>
                    </a:p>
                    <a:p>
                      <a:r>
                        <a:rPr lang="sr-Latn-RS" sz="1800" b="0" i="0" kern="1200" dirty="0" smtClean="0">
                          <a:solidFill>
                            <a:schemeClr val="tx1"/>
                          </a:solidFill>
                          <a:latin typeface="Arial" pitchFamily="34" charset="0"/>
                          <a:ea typeface="+mn-ea"/>
                          <a:cs typeface="Arial" pitchFamily="34" charset="0"/>
                        </a:rPr>
                        <a:t>kapljica</a:t>
                      </a:r>
                    </a:p>
                    <a:p>
                      <a:r>
                        <a:rPr lang="sr-Latn-RS" sz="1800" b="0" i="0" kern="1200" dirty="0" smtClean="0">
                          <a:solidFill>
                            <a:schemeClr val="tx1"/>
                          </a:solidFill>
                          <a:latin typeface="Arial" pitchFamily="34" charset="0"/>
                          <a:ea typeface="+mn-ea"/>
                          <a:cs typeface="Arial" pitchFamily="34" charset="0"/>
                        </a:rPr>
                        <a:t>pločica</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800" b="0" i="0" kern="1200" dirty="0" smtClean="0">
                          <a:solidFill>
                            <a:schemeClr val="tx1"/>
                          </a:solidFill>
                          <a:latin typeface="Arial" pitchFamily="34" charset="0"/>
                          <a:ea typeface="+mn-ea"/>
                          <a:cs typeface="Arial" pitchFamily="34" charset="0"/>
                        </a:rPr>
                        <a:t>zračak (svesti)</a:t>
                      </a:r>
                    </a:p>
                    <a:p>
                      <a:r>
                        <a:rPr lang="sr-Latn-RS" sz="1800" b="0" i="0" kern="1200" dirty="0" smtClean="0">
                          <a:solidFill>
                            <a:schemeClr val="tx1"/>
                          </a:solidFill>
                          <a:latin typeface="Arial" pitchFamily="34" charset="0"/>
                          <a:ea typeface="+mn-ea"/>
                          <a:cs typeface="Arial" pitchFamily="34" charset="0"/>
                        </a:rPr>
                        <a:t>zračak (sjaja)</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800" b="0" i="0" kern="1200" dirty="0" smtClean="0">
                          <a:solidFill>
                            <a:schemeClr val="tx1"/>
                          </a:solidFill>
                          <a:latin typeface="Arial" pitchFamily="34" charset="0"/>
                          <a:ea typeface="+mn-ea"/>
                          <a:cs typeface="Arial" pitchFamily="34" charset="0"/>
                        </a:rPr>
                        <a:t>zračak </a:t>
                      </a:r>
                      <a:r>
                        <a:rPr lang="sr-Latn-RS" sz="1800" i="0" kern="1200" dirty="0" smtClean="0">
                          <a:solidFill>
                            <a:schemeClr val="tx1"/>
                          </a:solidFill>
                          <a:latin typeface="Arial" pitchFamily="34" charset="0"/>
                          <a:ea typeface="+mn-ea"/>
                          <a:cs typeface="Arial" pitchFamily="34" charset="0"/>
                        </a:rPr>
                        <a:t>(svesti)</a:t>
                      </a:r>
                      <a:endParaRPr lang="sr-Latn-RS" sz="1800" b="0" i="0" kern="1200" dirty="0" smtClean="0">
                        <a:solidFill>
                          <a:schemeClr val="tx1"/>
                        </a:solidFill>
                        <a:latin typeface="Arial" pitchFamily="34" charset="0"/>
                        <a:ea typeface="+mn-ea"/>
                        <a:cs typeface="Arial" pitchFamily="34" charset="0"/>
                      </a:endParaRPr>
                    </a:p>
                    <a:p>
                      <a:r>
                        <a:rPr lang="sr-Latn-RS" sz="1800" b="0" i="0" kern="1200" dirty="0" smtClean="0">
                          <a:solidFill>
                            <a:schemeClr val="tx1"/>
                          </a:solidFill>
                          <a:latin typeface="Arial" pitchFamily="34" charset="0"/>
                          <a:ea typeface="+mn-ea"/>
                          <a:cs typeface="Arial" pitchFamily="34" charset="0"/>
                        </a:rPr>
                        <a:t>zračak (sakrivenog sjaja)</a:t>
                      </a:r>
                    </a:p>
                    <a:p>
                      <a:r>
                        <a:rPr lang="sr-Latn-RS" sz="1800" b="0" i="0" kern="1200" dirty="0" smtClean="0">
                          <a:solidFill>
                            <a:schemeClr val="tx1"/>
                          </a:solidFill>
                          <a:latin typeface="Arial" pitchFamily="34" charset="0"/>
                          <a:ea typeface="+mn-ea"/>
                          <a:cs typeface="Arial" pitchFamily="34" charset="0"/>
                        </a:rPr>
                        <a:t>zračak</a:t>
                      </a:r>
                      <a:r>
                        <a:rPr lang="sr-Latn-RS" sz="1800" b="0" i="0" kern="1200" baseline="0" dirty="0" smtClean="0">
                          <a:solidFill>
                            <a:schemeClr val="tx1"/>
                          </a:solidFill>
                          <a:latin typeface="Arial" pitchFamily="34" charset="0"/>
                          <a:ea typeface="+mn-ea"/>
                          <a:cs typeface="Arial" pitchFamily="34" charset="0"/>
                        </a:rPr>
                        <a:t> (nade)</a:t>
                      </a:r>
                    </a:p>
                    <a:p>
                      <a:r>
                        <a:rPr lang="sr-Latn-RS" sz="1800" b="0" i="0" kern="1200" baseline="0" dirty="0" smtClean="0">
                          <a:solidFill>
                            <a:schemeClr val="tx1"/>
                          </a:solidFill>
                          <a:latin typeface="Arial" pitchFamily="34" charset="0"/>
                          <a:ea typeface="+mn-ea"/>
                          <a:cs typeface="Arial" pitchFamily="34" charset="0"/>
                        </a:rPr>
                        <a:t>zračak (svetlosti)</a:t>
                      </a:r>
                      <a:endParaRPr lang="sr-Latn-RS" sz="1800" b="0" i="0" kern="1200" dirty="0" smtClean="0">
                        <a:solidFill>
                          <a:schemeClr val="tx1"/>
                        </a:solidFill>
                        <a:latin typeface="Arial" pitchFamily="34" charset="0"/>
                        <a:ea typeface="+mn-ea"/>
                        <a:cs typeface="Arial" pitchFamily="34" charset="0"/>
                      </a:endParaRPr>
                    </a:p>
                  </a:txBody>
                  <a:tcPr/>
                </a:tc>
                <a:tc>
                  <a:txBody>
                    <a:bodyPr/>
                    <a:lstStyle/>
                    <a:p>
                      <a:r>
                        <a:rPr lang="en-US" sz="1800" i="0" kern="1200" dirty="0" smtClean="0">
                          <a:solidFill>
                            <a:schemeClr val="tx1"/>
                          </a:solidFill>
                          <a:latin typeface="Arial" pitchFamily="34" charset="0"/>
                          <a:ea typeface="+mn-ea"/>
                          <a:cs typeface="Arial" pitchFamily="34" charset="0"/>
                        </a:rPr>
                        <a:t>promontory</a:t>
                      </a:r>
                      <a:endParaRPr lang="sr-Latn-RS" sz="1800" i="0" kern="1200" dirty="0" smtClean="0">
                        <a:solidFill>
                          <a:schemeClr val="tx1"/>
                        </a:solidFill>
                        <a:latin typeface="Arial" pitchFamily="34" charset="0"/>
                        <a:ea typeface="+mn-ea"/>
                        <a:cs typeface="Arial" pitchFamily="34" charset="0"/>
                      </a:endParaRPr>
                    </a:p>
                    <a:p>
                      <a:r>
                        <a:rPr lang="en-GB" sz="1800" i="0" kern="1200" dirty="0" smtClean="0">
                          <a:solidFill>
                            <a:schemeClr val="tx1"/>
                          </a:solidFill>
                          <a:latin typeface="Arial" pitchFamily="34" charset="0"/>
                          <a:ea typeface="+mn-ea"/>
                          <a:cs typeface="Arial" pitchFamily="34" charset="0"/>
                        </a:rPr>
                        <a:t>breeze </a:t>
                      </a:r>
                      <a:endParaRPr lang="sr-Latn-RS" sz="1800" i="0" kern="1200" dirty="0" smtClean="0">
                        <a:solidFill>
                          <a:schemeClr val="tx1"/>
                        </a:solidFill>
                        <a:latin typeface="Arial" pitchFamily="34" charset="0"/>
                        <a:ea typeface="+mn-ea"/>
                        <a:cs typeface="Arial" pitchFamily="34" charset="0"/>
                      </a:endParaRPr>
                    </a:p>
                    <a:p>
                      <a:r>
                        <a:rPr lang="sr-Latn-RS" sz="1800" i="0" kern="1200" dirty="0" smtClean="0">
                          <a:solidFill>
                            <a:schemeClr val="tx1"/>
                          </a:solidFill>
                          <a:latin typeface="Arial" pitchFamily="34" charset="0"/>
                          <a:ea typeface="+mn-ea"/>
                          <a:cs typeface="Arial" pitchFamily="34" charset="0"/>
                        </a:rPr>
                        <a:t>o</a:t>
                      </a:r>
                      <a:r>
                        <a:rPr lang="en-GB" sz="1800" i="0" kern="1200" dirty="0" err="1" smtClean="0">
                          <a:solidFill>
                            <a:schemeClr val="tx1"/>
                          </a:solidFill>
                          <a:latin typeface="Arial" pitchFamily="34" charset="0"/>
                          <a:ea typeface="+mn-ea"/>
                          <a:cs typeface="Arial" pitchFamily="34" charset="0"/>
                        </a:rPr>
                        <a:t>unce</a:t>
                      </a:r>
                      <a:r>
                        <a:rPr lang="sr-Latn-RS" sz="1800" i="0" kern="1200" dirty="0" smtClean="0">
                          <a:solidFill>
                            <a:schemeClr val="tx1"/>
                          </a:solidFill>
                          <a:latin typeface="Arial" pitchFamily="34" charset="0"/>
                          <a:ea typeface="+mn-ea"/>
                          <a:cs typeface="Arial" pitchFamily="34" charset="0"/>
                        </a:rPr>
                        <a:t> (of soul)</a:t>
                      </a:r>
                    </a:p>
                    <a:p>
                      <a:r>
                        <a:rPr lang="sr-Latn-RS" sz="1800" i="0" kern="1200" dirty="0" smtClean="0">
                          <a:solidFill>
                            <a:schemeClr val="tx1"/>
                          </a:solidFill>
                          <a:latin typeface="Arial" pitchFamily="34" charset="0"/>
                          <a:ea typeface="+mn-ea"/>
                          <a:cs typeface="Arial" pitchFamily="34" charset="0"/>
                        </a:rPr>
                        <a:t>(single) </a:t>
                      </a:r>
                      <a:r>
                        <a:rPr lang="en-GB" sz="1800" i="0" kern="1200" dirty="0" smtClean="0">
                          <a:solidFill>
                            <a:schemeClr val="tx1"/>
                          </a:solidFill>
                          <a:latin typeface="Arial" pitchFamily="34" charset="0"/>
                          <a:ea typeface="+mn-ea"/>
                          <a:cs typeface="Arial" pitchFamily="34" charset="0"/>
                        </a:rPr>
                        <a:t>particle</a:t>
                      </a:r>
                      <a:r>
                        <a:rPr lang="sr-Latn-RS" sz="1800" i="0" kern="1200" dirty="0" smtClean="0">
                          <a:solidFill>
                            <a:schemeClr val="tx1"/>
                          </a:solidFill>
                          <a:latin typeface="Arial" pitchFamily="34" charset="0"/>
                          <a:ea typeface="+mn-ea"/>
                          <a:cs typeface="Arial" pitchFamily="34" charset="0"/>
                        </a:rPr>
                        <a:t> (of our exists)</a:t>
                      </a:r>
                    </a:p>
                    <a:p>
                      <a:r>
                        <a:rPr lang="en-GB" sz="1800" i="0" kern="1200" dirty="0" smtClean="0">
                          <a:solidFill>
                            <a:schemeClr val="tx1"/>
                          </a:solidFill>
                          <a:latin typeface="Arial" pitchFamily="34" charset="0"/>
                          <a:ea typeface="+mn-ea"/>
                          <a:cs typeface="Arial" pitchFamily="34" charset="0"/>
                        </a:rPr>
                        <a:t>fraction (</a:t>
                      </a:r>
                      <a:r>
                        <a:rPr lang="sr-Latn-RS" sz="1800" i="0" kern="1200" dirty="0" smtClean="0">
                          <a:solidFill>
                            <a:schemeClr val="tx1"/>
                          </a:solidFill>
                          <a:latin typeface="Arial" pitchFamily="34" charset="0"/>
                          <a:ea typeface="+mn-ea"/>
                          <a:cs typeface="Arial" pitchFamily="34" charset="0"/>
                        </a:rPr>
                        <a:t>of</a:t>
                      </a:r>
                      <a:r>
                        <a:rPr lang="sr-Latn-RS" sz="1800" i="0" kern="1200" baseline="0" dirty="0" smtClean="0">
                          <a:solidFill>
                            <a:schemeClr val="tx1"/>
                          </a:solidFill>
                          <a:latin typeface="Arial" pitchFamily="34" charset="0"/>
                          <a:ea typeface="+mn-ea"/>
                          <a:cs typeface="Arial" pitchFamily="34" charset="0"/>
                        </a:rPr>
                        <a:t> second</a:t>
                      </a:r>
                      <a:r>
                        <a:rPr lang="en-GB" sz="1800" i="0" kern="1200" dirty="0" smtClean="0">
                          <a:solidFill>
                            <a:schemeClr val="tx1"/>
                          </a:solidFill>
                          <a:latin typeface="Arial" pitchFamily="34" charset="0"/>
                          <a:ea typeface="+mn-ea"/>
                          <a:cs typeface="Arial" pitchFamily="34" charset="0"/>
                        </a:rPr>
                        <a:t>)</a:t>
                      </a:r>
                      <a:endParaRPr lang="de-DE" sz="1800" i="0" kern="1200" dirty="0" smtClean="0">
                        <a:solidFill>
                          <a:schemeClr val="tx1"/>
                        </a:solidFill>
                        <a:latin typeface="Arial" pitchFamily="34" charset="0"/>
                        <a:ea typeface="+mn-ea"/>
                        <a:cs typeface="Arial" pitchFamily="34" charset="0"/>
                      </a:endParaRPr>
                    </a:p>
                    <a:p>
                      <a:r>
                        <a:rPr lang="en-GB" sz="1800" i="0" kern="1200" dirty="0" smtClean="0">
                          <a:solidFill>
                            <a:schemeClr val="tx1"/>
                          </a:solidFill>
                          <a:latin typeface="Arial" pitchFamily="34" charset="0"/>
                          <a:ea typeface="+mn-ea"/>
                          <a:cs typeface="Arial" pitchFamily="34" charset="0"/>
                        </a:rPr>
                        <a:t>fragment (</a:t>
                      </a:r>
                      <a:r>
                        <a:rPr lang="sr-Latn-RS" sz="1800" i="0" kern="1200" dirty="0" smtClean="0">
                          <a:solidFill>
                            <a:schemeClr val="tx1"/>
                          </a:solidFill>
                          <a:latin typeface="Arial" pitchFamily="34" charset="0"/>
                          <a:ea typeface="+mn-ea"/>
                          <a:cs typeface="Arial" pitchFamily="34" charset="0"/>
                        </a:rPr>
                        <a:t>of</a:t>
                      </a:r>
                      <a:r>
                        <a:rPr lang="sr-Latn-RS" sz="1800" i="0" kern="1200" baseline="0" dirty="0" smtClean="0">
                          <a:solidFill>
                            <a:schemeClr val="tx1"/>
                          </a:solidFill>
                          <a:latin typeface="Arial" pitchFamily="34" charset="0"/>
                          <a:ea typeface="+mn-ea"/>
                          <a:cs typeface="Arial" pitchFamily="34" charset="0"/>
                        </a:rPr>
                        <a:t> truth</a:t>
                      </a:r>
                      <a:r>
                        <a:rPr lang="en-GB" sz="1800" i="0" kern="1200" dirty="0" smtClean="0">
                          <a:solidFill>
                            <a:schemeClr val="tx1"/>
                          </a:solidFill>
                          <a:latin typeface="Arial" pitchFamily="34" charset="0"/>
                          <a:ea typeface="+mn-ea"/>
                          <a:cs typeface="Arial" pitchFamily="34" charset="0"/>
                        </a:rPr>
                        <a:t>)</a:t>
                      </a:r>
                      <a:endParaRPr lang="de-DE" sz="1800" i="0" kern="1200" dirty="0" smtClean="0">
                        <a:solidFill>
                          <a:schemeClr val="tx1"/>
                        </a:solidFill>
                        <a:latin typeface="Arial" pitchFamily="34" charset="0"/>
                        <a:ea typeface="+mn-ea"/>
                        <a:cs typeface="Arial" pitchFamily="34" charset="0"/>
                      </a:endParaRPr>
                    </a:p>
                    <a:p>
                      <a:r>
                        <a:rPr lang="sr-Latn-RS" sz="1800" i="0" kern="1200" dirty="0" smtClean="0">
                          <a:solidFill>
                            <a:schemeClr val="tx1"/>
                          </a:solidFill>
                          <a:latin typeface="Arial" pitchFamily="34" charset="0"/>
                          <a:ea typeface="+mn-ea"/>
                          <a:cs typeface="Arial" pitchFamily="34" charset="0"/>
                        </a:rPr>
                        <a:t>s</a:t>
                      </a:r>
                      <a:r>
                        <a:rPr lang="en-GB" sz="1800" i="0" kern="1200" dirty="0" err="1" smtClean="0">
                          <a:solidFill>
                            <a:schemeClr val="tx1"/>
                          </a:solidFill>
                          <a:latin typeface="Arial" pitchFamily="34" charset="0"/>
                          <a:ea typeface="+mn-ea"/>
                          <a:cs typeface="Arial" pitchFamily="34" charset="0"/>
                        </a:rPr>
                        <a:t>pli</a:t>
                      </a:r>
                      <a:r>
                        <a:rPr lang="sr-Latn-RS" sz="1800" i="0" kern="1200" dirty="0" smtClean="0">
                          <a:solidFill>
                            <a:schemeClr val="tx1"/>
                          </a:solidFill>
                          <a:latin typeface="Arial" pitchFamily="34" charset="0"/>
                          <a:ea typeface="+mn-ea"/>
                          <a:cs typeface="Arial" pitchFamily="34" charset="0"/>
                        </a:rPr>
                        <a:t>t</a:t>
                      </a:r>
                      <a:r>
                        <a:rPr lang="en-GB" sz="1800" i="0" kern="1200" dirty="0" smtClean="0">
                          <a:solidFill>
                            <a:schemeClr val="tx1"/>
                          </a:solidFill>
                          <a:latin typeface="Arial" pitchFamily="34" charset="0"/>
                          <a:ea typeface="+mn-ea"/>
                          <a:cs typeface="Arial" pitchFamily="34" charset="0"/>
                        </a:rPr>
                        <a:t> (</a:t>
                      </a:r>
                      <a:r>
                        <a:rPr lang="sr-Latn-RS" sz="1800" i="0" kern="1200" dirty="0" smtClean="0">
                          <a:solidFill>
                            <a:schemeClr val="tx1"/>
                          </a:solidFill>
                          <a:latin typeface="Arial" pitchFamily="34" charset="0"/>
                          <a:ea typeface="+mn-ea"/>
                          <a:cs typeface="Arial" pitchFamily="34" charset="0"/>
                        </a:rPr>
                        <a:t>second</a:t>
                      </a:r>
                      <a:r>
                        <a:rPr lang="en-GB" sz="1800" i="0" kern="1200" dirty="0" smtClean="0">
                          <a:solidFill>
                            <a:schemeClr val="tx1"/>
                          </a:solidFill>
                          <a:latin typeface="Arial" pitchFamily="34" charset="0"/>
                          <a:ea typeface="+mn-ea"/>
                          <a:cs typeface="Arial" pitchFamily="34" charset="0"/>
                        </a:rPr>
                        <a:t>)</a:t>
                      </a:r>
                      <a:endParaRPr lang="sr-Latn-RS" sz="1800" i="0" kern="1200" dirty="0" smtClean="0">
                        <a:solidFill>
                          <a:schemeClr val="tx1"/>
                        </a:solidFill>
                        <a:latin typeface="Arial" pitchFamily="34" charset="0"/>
                        <a:ea typeface="+mn-ea"/>
                        <a:cs typeface="Arial" pitchFamily="34" charset="0"/>
                      </a:endParaRPr>
                    </a:p>
                    <a:p>
                      <a:r>
                        <a:rPr lang="sr-Latn-RS" sz="1800" i="0" kern="1200" dirty="0" smtClean="0">
                          <a:solidFill>
                            <a:schemeClr val="tx1"/>
                          </a:solidFill>
                          <a:latin typeface="Arial" pitchFamily="34" charset="0"/>
                          <a:ea typeface="+mn-ea"/>
                          <a:cs typeface="Arial" pitchFamily="34" charset="0"/>
                        </a:rPr>
                        <a:t>medication</a:t>
                      </a:r>
                    </a:p>
                    <a:p>
                      <a:r>
                        <a:rPr lang="sr-Latn-RS" sz="1800" i="0" kern="1200" dirty="0" smtClean="0">
                          <a:solidFill>
                            <a:schemeClr val="tx1"/>
                          </a:solidFill>
                          <a:latin typeface="Arial" pitchFamily="34" charset="0"/>
                          <a:ea typeface="+mn-ea"/>
                          <a:cs typeface="Arial" pitchFamily="34" charset="0"/>
                        </a:rPr>
                        <a:t>name plate</a:t>
                      </a:r>
                    </a:p>
                    <a:p>
                      <a:r>
                        <a:rPr lang="sr-Latn-RS" sz="1800" i="0" kern="1200" dirty="0" smtClean="0">
                          <a:solidFill>
                            <a:schemeClr val="tx1"/>
                          </a:solidFill>
                          <a:latin typeface="Arial" pitchFamily="34" charset="0"/>
                          <a:ea typeface="+mn-ea"/>
                          <a:cs typeface="Arial" pitchFamily="34" charset="0"/>
                        </a:rPr>
                        <a:t>gleam </a:t>
                      </a:r>
                      <a:r>
                        <a:rPr lang="sr-Latn-RS" sz="1800" b="0" i="0" kern="1200" dirty="0" smtClean="0">
                          <a:solidFill>
                            <a:schemeClr val="tx1"/>
                          </a:solidFill>
                          <a:latin typeface="Arial" pitchFamily="34" charset="0"/>
                          <a:ea typeface="+mn-ea"/>
                          <a:cs typeface="Arial" pitchFamily="34" charset="0"/>
                        </a:rPr>
                        <a:t>(</a:t>
                      </a:r>
                      <a:r>
                        <a:rPr lang="en-GB" sz="1800" b="0" i="0" kern="1200" dirty="0" smtClean="0">
                          <a:solidFill>
                            <a:schemeClr val="tx1"/>
                          </a:solidFill>
                          <a:latin typeface="Arial" pitchFamily="34" charset="0"/>
                          <a:ea typeface="+mn-ea"/>
                          <a:cs typeface="Arial" pitchFamily="34" charset="0"/>
                        </a:rPr>
                        <a:t>of consciousness </a:t>
                      </a:r>
                      <a:r>
                        <a:rPr lang="sr-Latn-RS" sz="1800" b="0" i="0" kern="1200" dirty="0" smtClean="0">
                          <a:solidFill>
                            <a:schemeClr val="tx1"/>
                          </a:solidFill>
                          <a:latin typeface="Arial" pitchFamily="34" charset="0"/>
                          <a:ea typeface="+mn-ea"/>
                          <a:cs typeface="Arial" pitchFamily="34" charset="0"/>
                        </a:rPr>
                        <a:t>)</a:t>
                      </a:r>
                      <a:endParaRPr lang="sr-Latn-RS" sz="1800" i="0" kern="1200" dirty="0" smtClean="0">
                        <a:solidFill>
                          <a:schemeClr val="tx1"/>
                        </a:solidFill>
                        <a:latin typeface="Arial" pitchFamily="34" charset="0"/>
                        <a:ea typeface="+mn-ea"/>
                        <a:cs typeface="Arial" pitchFamily="34" charset="0"/>
                      </a:endParaRPr>
                    </a:p>
                    <a:p>
                      <a:r>
                        <a:rPr lang="sr-Latn-RS" sz="1800" i="0" kern="1200" dirty="0" smtClean="0">
                          <a:solidFill>
                            <a:schemeClr val="tx1"/>
                          </a:solidFill>
                          <a:latin typeface="Arial" pitchFamily="34" charset="0"/>
                          <a:ea typeface="+mn-ea"/>
                          <a:cs typeface="Arial" pitchFamily="34" charset="0"/>
                        </a:rPr>
                        <a:t>glimpse (of glow)</a:t>
                      </a:r>
                    </a:p>
                    <a:p>
                      <a:r>
                        <a:rPr lang="sr-Latn-RS" sz="1800" i="0" kern="1200" dirty="0" smtClean="0">
                          <a:solidFill>
                            <a:schemeClr val="tx1"/>
                          </a:solidFill>
                          <a:latin typeface="Arial" pitchFamily="34" charset="0"/>
                          <a:ea typeface="+mn-ea"/>
                          <a:cs typeface="Arial" pitchFamily="34" charset="0"/>
                        </a:rPr>
                        <a:t>flicker (of awareness)</a:t>
                      </a:r>
                    </a:p>
                    <a:p>
                      <a:r>
                        <a:rPr lang="sr-Latn-RS" sz="1800" i="0" kern="1200" dirty="0" smtClean="0">
                          <a:solidFill>
                            <a:schemeClr val="tx1"/>
                          </a:solidFill>
                          <a:latin typeface="Arial" pitchFamily="34" charset="0"/>
                          <a:ea typeface="+mn-ea"/>
                          <a:cs typeface="Arial" pitchFamily="34" charset="0"/>
                        </a:rPr>
                        <a:t>ray (of</a:t>
                      </a:r>
                      <a:r>
                        <a:rPr lang="sr-Latn-RS" sz="1800" i="0" kern="1200" baseline="0" dirty="0" smtClean="0">
                          <a:solidFill>
                            <a:schemeClr val="tx1"/>
                          </a:solidFill>
                          <a:latin typeface="Arial" pitchFamily="34" charset="0"/>
                          <a:ea typeface="+mn-ea"/>
                          <a:cs typeface="Arial" pitchFamily="34" charset="0"/>
                        </a:rPr>
                        <a:t> hidden splendour</a:t>
                      </a:r>
                      <a:r>
                        <a:rPr lang="sr-Latn-RS" sz="1800" i="0" kern="1200" dirty="0" smtClean="0">
                          <a:solidFill>
                            <a:schemeClr val="tx1"/>
                          </a:solidFill>
                          <a:latin typeface="Arial" pitchFamily="34" charset="0"/>
                          <a:ea typeface="+mn-ea"/>
                          <a:cs typeface="Arial" pitchFamily="34" charset="0"/>
                        </a:rPr>
                        <a:t>)</a:t>
                      </a:r>
                    </a:p>
                    <a:p>
                      <a:r>
                        <a:rPr lang="sr-Latn-RS" sz="1800" i="0" kern="1200" dirty="0" smtClean="0">
                          <a:solidFill>
                            <a:schemeClr val="tx1"/>
                          </a:solidFill>
                          <a:latin typeface="Arial" pitchFamily="34" charset="0"/>
                          <a:ea typeface="+mn-ea"/>
                          <a:cs typeface="Arial" pitchFamily="34" charset="0"/>
                        </a:rPr>
                        <a:t>ray</a:t>
                      </a:r>
                      <a:r>
                        <a:rPr lang="sr-Latn-RS" sz="1800" i="0" kern="1200" baseline="0" dirty="0" smtClean="0">
                          <a:solidFill>
                            <a:schemeClr val="tx1"/>
                          </a:solidFill>
                          <a:latin typeface="Arial" pitchFamily="34" charset="0"/>
                          <a:ea typeface="+mn-ea"/>
                          <a:cs typeface="Arial" pitchFamily="34" charset="0"/>
                        </a:rPr>
                        <a:t> (of hope)</a:t>
                      </a:r>
                    </a:p>
                    <a:p>
                      <a:r>
                        <a:rPr lang="sr-Latn-RS" sz="1800" i="0" kern="1200" baseline="0" dirty="0" smtClean="0">
                          <a:solidFill>
                            <a:schemeClr val="tx1"/>
                          </a:solidFill>
                          <a:latin typeface="Arial" pitchFamily="34" charset="0"/>
                          <a:ea typeface="+mn-ea"/>
                          <a:cs typeface="Arial" pitchFamily="34" charset="0"/>
                        </a:rPr>
                        <a:t>ray (of light)</a:t>
                      </a:r>
                      <a:endParaRPr lang="sr-Latn-RS" sz="1800" i="0" kern="1200" dirty="0" smtClean="0">
                        <a:solidFill>
                          <a:schemeClr val="tx1"/>
                        </a:solidFill>
                        <a:latin typeface="Arial" pitchFamily="34" charset="0"/>
                        <a:ea typeface="+mn-ea"/>
                        <a:cs typeface="Arial" pitchFamily="34" charset="0"/>
                      </a:endParaRPr>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fld id="{C1ADC48A-22C4-45AB-A0A2-FF6D31194B2B}" type="slidenum">
              <a:rPr lang="de-DE" smtClean="0"/>
              <a:pPr/>
              <a:t>12</a:t>
            </a:fld>
            <a:endParaRPr lang="de-DE"/>
          </a:p>
        </p:txBody>
      </p:sp>
      <p:sp>
        <p:nvSpPr>
          <p:cNvPr id="5" name="Textfeld 4"/>
          <p:cNvSpPr txBox="1"/>
          <p:nvPr/>
        </p:nvSpPr>
        <p:spPr>
          <a:xfrm>
            <a:off x="0" y="0"/>
            <a:ext cx="9144000" cy="5786199"/>
          </a:xfrm>
          <a:prstGeom prst="rect">
            <a:avLst/>
          </a:prstGeom>
          <a:noFill/>
        </p:spPr>
        <p:txBody>
          <a:bodyPr wrap="square" rtlCol="0">
            <a:spAutoFit/>
          </a:bodyPr>
          <a:lstStyle/>
          <a:p>
            <a:endParaRPr lang="sr-Latn-RS" sz="2000" dirty="0" smtClean="0">
              <a:latin typeface="Arial" pitchFamily="34" charset="0"/>
              <a:cs typeface="Arial" pitchFamily="34" charset="0"/>
            </a:endParaRPr>
          </a:p>
          <a:p>
            <a:pPr algn="ctr"/>
            <a:r>
              <a:rPr lang="sr-Latn-RS" sz="2200" dirty="0" smtClean="0">
                <a:latin typeface="Arial" pitchFamily="34" charset="0"/>
                <a:cs typeface="Arial" pitchFamily="34" charset="0"/>
              </a:rPr>
              <a:t>Dodavanje</a:t>
            </a:r>
          </a:p>
          <a:p>
            <a:endParaRPr lang="sr-Latn-RS" sz="1600" dirty="0" smtClean="0">
              <a:latin typeface="Arial" pitchFamily="34" charset="0"/>
              <a:cs typeface="Arial" pitchFamily="34" charset="0"/>
            </a:endParaRPr>
          </a:p>
          <a:p>
            <a:r>
              <a:rPr lang="en-US" dirty="0" smtClean="0"/>
              <a:t> </a:t>
            </a:r>
            <a:endParaRPr lang="sr-Latn-RS" dirty="0" smtClean="0"/>
          </a:p>
          <a:p>
            <a:endParaRPr lang="sr-Latn-RS" dirty="0" smtClean="0">
              <a:latin typeface="Arial" pitchFamily="34" charset="0"/>
              <a:cs typeface="Arial" pitchFamily="34" charset="0"/>
            </a:endParaRPr>
          </a:p>
          <a:p>
            <a:endParaRPr lang="sr-Latn-RS" dirty="0" smtClean="0">
              <a:latin typeface="Arial" pitchFamily="34" charset="0"/>
              <a:cs typeface="Arial" pitchFamily="34" charset="0"/>
            </a:endParaRPr>
          </a:p>
          <a:p>
            <a:endParaRPr lang="sr-Latn-RS" dirty="0" smtClean="0">
              <a:latin typeface="Arial" pitchFamily="34" charset="0"/>
              <a:cs typeface="Arial" pitchFamily="34" charset="0"/>
            </a:endParaRPr>
          </a:p>
          <a:p>
            <a:endParaRPr lang="sr-Latn-RS" dirty="0" smtClean="0">
              <a:latin typeface="Arial" pitchFamily="34" charset="0"/>
              <a:cs typeface="Arial" pitchFamily="34" charset="0"/>
            </a:endParaRPr>
          </a:p>
          <a:p>
            <a:endParaRPr lang="sr-Latn-RS" dirty="0" smtClean="0">
              <a:latin typeface="Arial" pitchFamily="34" charset="0"/>
              <a:cs typeface="Arial" pitchFamily="34" charset="0"/>
            </a:endParaRPr>
          </a:p>
          <a:p>
            <a:endParaRPr lang="sr-Latn-RS" dirty="0" smtClean="0">
              <a:latin typeface="Arial" pitchFamily="34" charset="0"/>
              <a:cs typeface="Arial" pitchFamily="34" charset="0"/>
            </a:endParaRPr>
          </a:p>
          <a:p>
            <a:endParaRPr lang="sr-Latn-RS" dirty="0" smtClean="0">
              <a:latin typeface="Arial" pitchFamily="34" charset="0"/>
              <a:cs typeface="Arial" pitchFamily="34" charset="0"/>
            </a:endParaRPr>
          </a:p>
          <a:p>
            <a:endParaRPr lang="sr-Latn-RS" dirty="0" smtClean="0">
              <a:latin typeface="Arial" pitchFamily="34" charset="0"/>
              <a:cs typeface="Arial" pitchFamily="34" charset="0"/>
            </a:endParaRPr>
          </a:p>
          <a:p>
            <a:r>
              <a:rPr lang="en-US" dirty="0" smtClean="0">
                <a:latin typeface="Arial" pitchFamily="34" charset="0"/>
                <a:cs typeface="Arial" pitchFamily="34" charset="0"/>
              </a:rPr>
              <a:t>small (27)</a:t>
            </a:r>
            <a:endParaRPr lang="de-DE" dirty="0" smtClean="0">
              <a:latin typeface="Arial" pitchFamily="34" charset="0"/>
              <a:cs typeface="Arial" pitchFamily="34" charset="0"/>
            </a:endParaRPr>
          </a:p>
          <a:p>
            <a:endParaRPr lang="de-DE" sz="1600" dirty="0" smtClean="0"/>
          </a:p>
          <a:p>
            <a:pPr lvl="0" eaLnBrk="0" fontAlgn="base" hangingPunct="0">
              <a:spcBef>
                <a:spcPct val="0"/>
              </a:spcBef>
              <a:spcAft>
                <a:spcPct val="0"/>
              </a:spcAft>
            </a:pPr>
            <a:endParaRPr lang="de-DE" sz="3600" dirty="0" smtClean="0">
              <a:latin typeface="Arial" pitchFamily="34" charset="0"/>
              <a:cs typeface="Arial" pitchFamily="34" charset="0"/>
            </a:endParaRPr>
          </a:p>
          <a:p>
            <a:endParaRPr lang="sr-Latn-RS" sz="2000" dirty="0" smtClean="0">
              <a:latin typeface="Arial" pitchFamily="34" charset="0"/>
              <a:cs typeface="Arial" pitchFamily="34" charset="0"/>
            </a:endParaRPr>
          </a:p>
          <a:p>
            <a:endParaRPr lang="sr-Latn-RS" sz="2000" dirty="0" smtClean="0">
              <a:latin typeface="Arial" pitchFamily="34" charset="0"/>
              <a:cs typeface="Arial" pitchFamily="34" charset="0"/>
            </a:endParaRPr>
          </a:p>
          <a:p>
            <a:endParaRPr lang="sr-Latn-RS" sz="2000" dirty="0" smtClean="0">
              <a:latin typeface="Arial" pitchFamily="34" charset="0"/>
              <a:cs typeface="Arial" pitchFamily="34" charset="0"/>
            </a:endParaRPr>
          </a:p>
          <a:p>
            <a:endParaRPr lang="de-DE" sz="2000" dirty="0">
              <a:latin typeface="Arial" pitchFamily="34" charset="0"/>
              <a:cs typeface="Arial" pitchFamily="34" charset="0"/>
            </a:endParaRPr>
          </a:p>
        </p:txBody>
      </p:sp>
      <p:graphicFrame>
        <p:nvGraphicFramePr>
          <p:cNvPr id="9" name="Tabelle 8"/>
          <p:cNvGraphicFramePr>
            <a:graphicFrameLocks noGrp="1"/>
          </p:cNvGraphicFramePr>
          <p:nvPr/>
        </p:nvGraphicFramePr>
        <p:xfrm>
          <a:off x="1524000" y="1397000"/>
          <a:ext cx="6096000" cy="4577080"/>
        </p:xfrm>
        <a:graphic>
          <a:graphicData uri="http://schemas.openxmlformats.org/drawingml/2006/table">
            <a:tbl>
              <a:tblPr firstRow="1" bandRow="1">
                <a:tableStyleId>{5940675A-B579-460E-94D1-54222C63F5DA}</a:tableStyleId>
              </a:tblPr>
              <a:tblGrid>
                <a:gridCol w="3048000"/>
                <a:gridCol w="3048000"/>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err="1" smtClean="0">
                          <a:solidFill>
                            <a:schemeClr val="tx1"/>
                          </a:solidFill>
                          <a:latin typeface="Arial" pitchFamily="34" charset="0"/>
                          <a:ea typeface="+mn-ea"/>
                          <a:cs typeface="Arial" pitchFamily="34" charset="0"/>
                        </a:rPr>
                        <a:t>Deminutiv</a:t>
                      </a:r>
                      <a:r>
                        <a:rPr lang="en-US" sz="1800" kern="1200" dirty="0" smtClean="0">
                          <a:solidFill>
                            <a:schemeClr val="tx1"/>
                          </a:solidFill>
                          <a:latin typeface="Arial" pitchFamily="34" charset="0"/>
                          <a:ea typeface="+mn-ea"/>
                          <a:cs typeface="Arial" pitchFamily="34" charset="0"/>
                        </a:rPr>
                        <a:t> u </a:t>
                      </a:r>
                      <a:r>
                        <a:rPr lang="en-US" sz="1800" kern="1200" dirty="0" err="1" smtClean="0">
                          <a:solidFill>
                            <a:schemeClr val="tx1"/>
                          </a:solidFill>
                          <a:latin typeface="Arial" pitchFamily="34" charset="0"/>
                          <a:ea typeface="+mn-ea"/>
                          <a:cs typeface="Arial" pitchFamily="34" charset="0"/>
                        </a:rPr>
                        <a:t>srpskom</a:t>
                      </a:r>
                      <a:r>
                        <a:rPr lang="sr-Latn-RS" sz="1800" kern="1200" baseline="0" dirty="0" smtClean="0">
                          <a:solidFill>
                            <a:schemeClr val="tx1"/>
                          </a:solidFill>
                          <a:latin typeface="Arial" pitchFamily="34" charset="0"/>
                          <a:ea typeface="+mn-ea"/>
                          <a:cs typeface="Arial" pitchFamily="34" charset="0"/>
                        </a:rPr>
                        <a:t> jeziku</a:t>
                      </a:r>
                      <a:endParaRPr lang="de-DE" dirty="0" smtClean="0">
                        <a:latin typeface="Arial" pitchFamily="34" charset="0"/>
                        <a:cs typeface="Arial"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err="1" smtClean="0">
                          <a:solidFill>
                            <a:schemeClr val="tx1"/>
                          </a:solidFill>
                          <a:latin typeface="Arial" pitchFamily="34" charset="0"/>
                          <a:ea typeface="+mn-ea"/>
                          <a:cs typeface="Arial" pitchFamily="34" charset="0"/>
                        </a:rPr>
                        <a:t>Realizacija</a:t>
                      </a:r>
                      <a:r>
                        <a:rPr lang="en-US" sz="1800" kern="1200" dirty="0" smtClean="0">
                          <a:solidFill>
                            <a:schemeClr val="tx1"/>
                          </a:solidFill>
                          <a:latin typeface="Arial" pitchFamily="34" charset="0"/>
                          <a:ea typeface="+mn-ea"/>
                          <a:cs typeface="Arial" pitchFamily="34" charset="0"/>
                        </a:rPr>
                        <a:t> u </a:t>
                      </a:r>
                      <a:r>
                        <a:rPr lang="en-US" sz="1800" kern="1200" dirty="0" err="1" smtClean="0">
                          <a:solidFill>
                            <a:schemeClr val="tx1"/>
                          </a:solidFill>
                          <a:latin typeface="Arial" pitchFamily="34" charset="0"/>
                          <a:ea typeface="+mn-ea"/>
                          <a:cs typeface="Arial" pitchFamily="34" charset="0"/>
                        </a:rPr>
                        <a:t>engleskom</a:t>
                      </a:r>
                      <a:endParaRPr lang="de-DE" dirty="0" smtClean="0">
                        <a:latin typeface="Arial" pitchFamily="34" charset="0"/>
                        <a:cs typeface="Arial" pitchFamily="34" charset="0"/>
                      </a:endParaRPr>
                    </a:p>
                  </a:txBody>
                  <a:tcPr/>
                </a:tc>
              </a:tr>
              <a:tr h="370840">
                <a:tc>
                  <a:txBody>
                    <a:bodyPr/>
                    <a:lstStyle/>
                    <a:p>
                      <a:r>
                        <a:rPr lang="en-US" sz="1800" kern="1200" smtClean="0">
                          <a:solidFill>
                            <a:schemeClr val="tx1"/>
                          </a:solidFill>
                          <a:latin typeface="Arial" pitchFamily="34" charset="0"/>
                          <a:ea typeface="+mn-ea"/>
                          <a:cs typeface="Arial" pitchFamily="34" charset="0"/>
                        </a:rPr>
                        <a:t>baštica</a:t>
                      </a:r>
                      <a:endParaRPr lang="de-DE" sz="1800" kern="1200" smtClean="0">
                        <a:solidFill>
                          <a:schemeClr val="tx1"/>
                        </a:solidFill>
                        <a:latin typeface="Arial" pitchFamily="34" charset="0"/>
                        <a:ea typeface="+mn-ea"/>
                        <a:cs typeface="Arial" pitchFamily="34" charset="0"/>
                      </a:endParaRPr>
                    </a:p>
                    <a:p>
                      <a:r>
                        <a:rPr lang="en-US" sz="1800" kern="1200" smtClean="0">
                          <a:solidFill>
                            <a:schemeClr val="tx1"/>
                          </a:solidFill>
                          <a:latin typeface="Arial" pitchFamily="34" charset="0"/>
                          <a:ea typeface="+mn-ea"/>
                          <a:cs typeface="Arial" pitchFamily="34" charset="0"/>
                        </a:rPr>
                        <a:t>brežuljak</a:t>
                      </a:r>
                      <a:endParaRPr lang="de-DE" sz="1800" kern="1200" smtClean="0">
                        <a:solidFill>
                          <a:schemeClr val="tx1"/>
                        </a:solidFill>
                        <a:latin typeface="Arial" pitchFamily="34" charset="0"/>
                        <a:ea typeface="+mn-ea"/>
                        <a:cs typeface="Arial" pitchFamily="34" charset="0"/>
                      </a:endParaRPr>
                    </a:p>
                    <a:p>
                      <a:r>
                        <a:rPr lang="en-US" sz="1800" kern="1200" smtClean="0">
                          <a:solidFill>
                            <a:schemeClr val="tx1"/>
                          </a:solidFill>
                          <a:latin typeface="Arial" pitchFamily="34" charset="0"/>
                          <a:ea typeface="+mn-ea"/>
                          <a:cs typeface="Arial" pitchFamily="34" charset="0"/>
                        </a:rPr>
                        <a:t>brodić</a:t>
                      </a:r>
                      <a:endParaRPr lang="de-DE" sz="1800" kern="1200" smtClean="0">
                        <a:solidFill>
                          <a:schemeClr val="tx1"/>
                        </a:solidFill>
                        <a:latin typeface="Arial" pitchFamily="34" charset="0"/>
                        <a:ea typeface="+mn-ea"/>
                        <a:cs typeface="Arial" pitchFamily="34" charset="0"/>
                      </a:endParaRPr>
                    </a:p>
                    <a:p>
                      <a:r>
                        <a:rPr lang="en-US" sz="1800" kern="1200" smtClean="0">
                          <a:solidFill>
                            <a:schemeClr val="tx1"/>
                          </a:solidFill>
                          <a:latin typeface="Arial" pitchFamily="34" charset="0"/>
                          <a:ea typeface="+mn-ea"/>
                          <a:cs typeface="Arial" pitchFamily="34" charset="0"/>
                        </a:rPr>
                        <a:t>bubica</a:t>
                      </a:r>
                      <a:endParaRPr lang="de-DE" sz="1800" kern="1200" smtClean="0">
                        <a:solidFill>
                          <a:schemeClr val="tx1"/>
                        </a:solidFill>
                        <a:latin typeface="Arial" pitchFamily="34" charset="0"/>
                        <a:ea typeface="+mn-ea"/>
                        <a:cs typeface="Arial" pitchFamily="34" charset="0"/>
                      </a:endParaRPr>
                    </a:p>
                    <a:p>
                      <a:r>
                        <a:rPr lang="en-US" sz="1800" kern="1200" smtClean="0">
                          <a:solidFill>
                            <a:schemeClr val="tx1"/>
                          </a:solidFill>
                          <a:latin typeface="Arial" pitchFamily="34" charset="0"/>
                          <a:ea typeface="+mn-ea"/>
                          <a:cs typeface="Arial" pitchFamily="34" charset="0"/>
                        </a:rPr>
                        <a:t>crkvica</a:t>
                      </a:r>
                      <a:endParaRPr lang="de-DE" sz="1800" kern="1200" smtClean="0">
                        <a:solidFill>
                          <a:schemeClr val="tx1"/>
                        </a:solidFill>
                        <a:latin typeface="Arial" pitchFamily="34" charset="0"/>
                        <a:ea typeface="+mn-ea"/>
                        <a:cs typeface="Arial" pitchFamily="34" charset="0"/>
                      </a:endParaRPr>
                    </a:p>
                    <a:p>
                      <a:r>
                        <a:rPr lang="en-US" sz="1800" kern="1200" smtClean="0">
                          <a:solidFill>
                            <a:schemeClr val="tx1"/>
                          </a:solidFill>
                          <a:latin typeface="Arial" pitchFamily="34" charset="0"/>
                          <a:ea typeface="+mn-ea"/>
                          <a:cs typeface="Arial" pitchFamily="34" charset="0"/>
                        </a:rPr>
                        <a:t>četica</a:t>
                      </a:r>
                      <a:endParaRPr lang="de-DE" sz="1800" kern="1200" smtClean="0">
                        <a:solidFill>
                          <a:schemeClr val="tx1"/>
                        </a:solidFill>
                        <a:latin typeface="Arial" pitchFamily="34" charset="0"/>
                        <a:ea typeface="+mn-ea"/>
                        <a:cs typeface="Arial" pitchFamily="34" charset="0"/>
                      </a:endParaRPr>
                    </a:p>
                    <a:p>
                      <a:r>
                        <a:rPr lang="en-US" sz="1800" kern="1200" smtClean="0">
                          <a:solidFill>
                            <a:schemeClr val="tx1"/>
                          </a:solidFill>
                          <a:latin typeface="Arial" pitchFamily="34" charset="0"/>
                          <a:ea typeface="+mn-ea"/>
                          <a:cs typeface="Arial" pitchFamily="34" charset="0"/>
                        </a:rPr>
                        <a:t>daščica</a:t>
                      </a:r>
                      <a:endParaRPr lang="de-DE" sz="1800" kern="1200" smtClean="0">
                        <a:solidFill>
                          <a:schemeClr val="tx1"/>
                        </a:solidFill>
                        <a:latin typeface="Arial" pitchFamily="34" charset="0"/>
                        <a:ea typeface="+mn-ea"/>
                        <a:cs typeface="Arial" pitchFamily="34" charset="0"/>
                      </a:endParaRPr>
                    </a:p>
                    <a:p>
                      <a:r>
                        <a:rPr lang="en-US" sz="1800" kern="1200" smtClean="0">
                          <a:solidFill>
                            <a:schemeClr val="tx1"/>
                          </a:solidFill>
                          <a:latin typeface="Arial" pitchFamily="34" charset="0"/>
                          <a:ea typeface="+mn-ea"/>
                          <a:cs typeface="Arial" pitchFamily="34" charset="0"/>
                        </a:rPr>
                        <a:t>gradić</a:t>
                      </a:r>
                      <a:endParaRPr lang="de-DE" sz="1800" kern="1200" smtClean="0">
                        <a:solidFill>
                          <a:schemeClr val="tx1"/>
                        </a:solidFill>
                        <a:latin typeface="Arial" pitchFamily="34" charset="0"/>
                        <a:ea typeface="+mn-ea"/>
                        <a:cs typeface="Arial" pitchFamily="34" charset="0"/>
                      </a:endParaRPr>
                    </a:p>
                    <a:p>
                      <a:r>
                        <a:rPr lang="en-US" sz="1800" kern="1200" smtClean="0">
                          <a:solidFill>
                            <a:schemeClr val="tx1"/>
                          </a:solidFill>
                          <a:latin typeface="Arial" pitchFamily="34" charset="0"/>
                          <a:ea typeface="+mn-ea"/>
                          <a:cs typeface="Arial" pitchFamily="34" charset="0"/>
                        </a:rPr>
                        <a:t>hlepčić</a:t>
                      </a:r>
                      <a:endParaRPr lang="de-DE" sz="1800" kern="1200" smtClean="0">
                        <a:solidFill>
                          <a:schemeClr val="tx1"/>
                        </a:solidFill>
                        <a:latin typeface="Arial" pitchFamily="34" charset="0"/>
                        <a:ea typeface="+mn-ea"/>
                        <a:cs typeface="Arial" pitchFamily="34" charset="0"/>
                      </a:endParaRPr>
                    </a:p>
                    <a:p>
                      <a:r>
                        <a:rPr lang="en-US" sz="1800" kern="1200" smtClean="0">
                          <a:solidFill>
                            <a:schemeClr val="tx1"/>
                          </a:solidFill>
                          <a:latin typeface="Arial" pitchFamily="34" charset="0"/>
                          <a:ea typeface="+mn-ea"/>
                          <a:cs typeface="Arial" pitchFamily="34" charset="0"/>
                        </a:rPr>
                        <a:t>komadić</a:t>
                      </a:r>
                      <a:endParaRPr lang="de-DE" sz="1800" kern="1200" smtClean="0">
                        <a:solidFill>
                          <a:schemeClr val="tx1"/>
                        </a:solidFill>
                        <a:latin typeface="Arial" pitchFamily="34" charset="0"/>
                        <a:ea typeface="+mn-ea"/>
                        <a:cs typeface="Arial" pitchFamily="34" charset="0"/>
                      </a:endParaRPr>
                    </a:p>
                    <a:p>
                      <a:r>
                        <a:rPr lang="en-US" sz="1800" kern="1200" smtClean="0">
                          <a:solidFill>
                            <a:schemeClr val="tx1"/>
                          </a:solidFill>
                          <a:latin typeface="Arial" pitchFamily="34" charset="0"/>
                          <a:ea typeface="+mn-ea"/>
                          <a:cs typeface="Arial" pitchFamily="34" charset="0"/>
                        </a:rPr>
                        <a:t>oblačak</a:t>
                      </a:r>
                      <a:endParaRPr lang="de-DE" sz="1800" kern="1200" smtClean="0">
                        <a:solidFill>
                          <a:schemeClr val="tx1"/>
                        </a:solidFill>
                        <a:latin typeface="Arial" pitchFamily="34" charset="0"/>
                        <a:ea typeface="+mn-ea"/>
                        <a:cs typeface="Arial" pitchFamily="34" charset="0"/>
                      </a:endParaRPr>
                    </a:p>
                    <a:p>
                      <a:r>
                        <a:rPr lang="en-US" sz="1800" kern="1200" smtClean="0">
                          <a:solidFill>
                            <a:schemeClr val="tx1"/>
                          </a:solidFill>
                          <a:latin typeface="Arial" pitchFamily="34" charset="0"/>
                          <a:ea typeface="+mn-ea"/>
                          <a:cs typeface="Arial" pitchFamily="34" charset="0"/>
                        </a:rPr>
                        <a:t>rečica</a:t>
                      </a:r>
                      <a:endParaRPr lang="de-DE" sz="1800" kern="1200" smtClean="0">
                        <a:solidFill>
                          <a:schemeClr val="tx1"/>
                        </a:solidFill>
                        <a:latin typeface="Arial" pitchFamily="34" charset="0"/>
                        <a:ea typeface="+mn-ea"/>
                        <a:cs typeface="Arial" pitchFamily="34" charset="0"/>
                      </a:endParaRPr>
                    </a:p>
                    <a:p>
                      <a:r>
                        <a:rPr lang="en-US" sz="1800" kern="1200" smtClean="0">
                          <a:solidFill>
                            <a:schemeClr val="tx1"/>
                          </a:solidFill>
                          <a:latin typeface="Arial" pitchFamily="34" charset="0"/>
                          <a:ea typeface="+mn-ea"/>
                          <a:cs typeface="Arial" pitchFamily="34" charset="0"/>
                        </a:rPr>
                        <a:t>ribica</a:t>
                      </a:r>
                      <a:endParaRPr lang="de-DE" sz="1800" kern="1200" smtClean="0">
                        <a:solidFill>
                          <a:schemeClr val="tx1"/>
                        </a:solidFill>
                        <a:latin typeface="Arial" pitchFamily="34" charset="0"/>
                        <a:ea typeface="+mn-ea"/>
                        <a:cs typeface="Arial" pitchFamily="34" charset="0"/>
                      </a:endParaRPr>
                    </a:p>
                    <a:p>
                      <a:r>
                        <a:rPr lang="en-US" sz="1800" kern="1200" smtClean="0">
                          <a:solidFill>
                            <a:schemeClr val="tx1"/>
                          </a:solidFill>
                          <a:latin typeface="Arial" pitchFamily="34" charset="0"/>
                          <a:ea typeface="+mn-ea"/>
                          <a:cs typeface="Arial" pitchFamily="34" charset="0"/>
                        </a:rPr>
                        <a:t>sobica</a:t>
                      </a:r>
                      <a:endParaRPr lang="de-DE" sz="1800" kern="1200" smtClean="0">
                        <a:solidFill>
                          <a:schemeClr val="tx1"/>
                        </a:solidFill>
                        <a:latin typeface="Arial" pitchFamily="34" charset="0"/>
                        <a:ea typeface="+mn-ea"/>
                        <a:cs typeface="Arial" pitchFamily="34" charset="0"/>
                      </a:endParaRPr>
                    </a:p>
                    <a:p>
                      <a:r>
                        <a:rPr lang="en-US" sz="1800" kern="1200" smtClean="0">
                          <a:solidFill>
                            <a:schemeClr val="tx1"/>
                          </a:solidFill>
                          <a:latin typeface="Arial" pitchFamily="34" charset="0"/>
                          <a:ea typeface="+mn-ea"/>
                          <a:cs typeface="Arial" pitchFamily="34" charset="0"/>
                        </a:rPr>
                        <a:t>varošica</a:t>
                      </a:r>
                      <a:endParaRPr lang="de-DE" dirty="0">
                        <a:latin typeface="Arial" pitchFamily="34" charset="0"/>
                        <a:cs typeface="Arial" pitchFamily="34" charset="0"/>
                      </a:endParaRPr>
                    </a:p>
                  </a:txBody>
                  <a:tcPr/>
                </a:tc>
                <a:tc>
                  <a:txBody>
                    <a:bodyPr/>
                    <a:lstStyle/>
                    <a:p>
                      <a:r>
                        <a:rPr lang="en-US" sz="1800" smtClean="0">
                          <a:latin typeface="Arial" pitchFamily="34" charset="0"/>
                          <a:cs typeface="Arial" pitchFamily="34" charset="0"/>
                        </a:rPr>
                        <a:t>small garden</a:t>
                      </a:r>
                      <a:endParaRPr lang="de-DE" sz="1800" smtClean="0">
                        <a:latin typeface="Arial" pitchFamily="34" charset="0"/>
                        <a:cs typeface="Arial" pitchFamily="34" charset="0"/>
                      </a:endParaRPr>
                    </a:p>
                    <a:p>
                      <a:r>
                        <a:rPr lang="en-US" sz="1800" smtClean="0">
                          <a:latin typeface="Arial" pitchFamily="34" charset="0"/>
                          <a:cs typeface="Arial" pitchFamily="34" charset="0"/>
                        </a:rPr>
                        <a:t>small hill</a:t>
                      </a:r>
                      <a:endParaRPr lang="de-DE" sz="1800" smtClean="0">
                        <a:latin typeface="Arial" pitchFamily="34" charset="0"/>
                        <a:cs typeface="Arial" pitchFamily="34" charset="0"/>
                      </a:endParaRPr>
                    </a:p>
                    <a:p>
                      <a:r>
                        <a:rPr lang="en-US" sz="1800" smtClean="0">
                          <a:latin typeface="Arial" pitchFamily="34" charset="0"/>
                          <a:cs typeface="Arial" pitchFamily="34" charset="0"/>
                        </a:rPr>
                        <a:t>small boat</a:t>
                      </a:r>
                      <a:endParaRPr lang="de-DE" sz="1800" smtClean="0">
                        <a:latin typeface="Arial" pitchFamily="34" charset="0"/>
                        <a:cs typeface="Arial" pitchFamily="34" charset="0"/>
                      </a:endParaRPr>
                    </a:p>
                    <a:p>
                      <a:r>
                        <a:rPr lang="en-US" sz="1800" smtClean="0">
                          <a:latin typeface="Arial" pitchFamily="34" charset="0"/>
                          <a:cs typeface="Arial" pitchFamily="34" charset="0"/>
                        </a:rPr>
                        <a:t>small bug</a:t>
                      </a:r>
                      <a:endParaRPr lang="de-DE" sz="1800" smtClean="0">
                        <a:latin typeface="Arial" pitchFamily="34" charset="0"/>
                        <a:cs typeface="Arial" pitchFamily="34" charset="0"/>
                      </a:endParaRPr>
                    </a:p>
                    <a:p>
                      <a:r>
                        <a:rPr lang="en-US" sz="1800" smtClean="0">
                          <a:latin typeface="Arial" pitchFamily="34" charset="0"/>
                          <a:cs typeface="Arial" pitchFamily="34" charset="0"/>
                        </a:rPr>
                        <a:t>small church</a:t>
                      </a:r>
                      <a:endParaRPr lang="de-DE" sz="1800" smtClean="0">
                        <a:latin typeface="Arial" pitchFamily="34" charset="0"/>
                        <a:cs typeface="Arial" pitchFamily="34" charset="0"/>
                      </a:endParaRPr>
                    </a:p>
                    <a:p>
                      <a:r>
                        <a:rPr lang="en-US" sz="1800" smtClean="0">
                          <a:latin typeface="Arial" pitchFamily="34" charset="0"/>
                          <a:cs typeface="Arial" pitchFamily="34" charset="0"/>
                        </a:rPr>
                        <a:t>small troop</a:t>
                      </a:r>
                      <a:endParaRPr lang="de-DE" sz="1800" smtClean="0">
                        <a:latin typeface="Arial" pitchFamily="34" charset="0"/>
                        <a:cs typeface="Arial" pitchFamily="34" charset="0"/>
                      </a:endParaRPr>
                    </a:p>
                    <a:p>
                      <a:r>
                        <a:rPr lang="en-US" sz="1800" smtClean="0">
                          <a:latin typeface="Arial" pitchFamily="34" charset="0"/>
                          <a:cs typeface="Arial" pitchFamily="34" charset="0"/>
                        </a:rPr>
                        <a:t>small board</a:t>
                      </a:r>
                      <a:endParaRPr lang="de-DE" sz="1800" smtClean="0">
                        <a:latin typeface="Arial" pitchFamily="34" charset="0"/>
                        <a:cs typeface="Arial" pitchFamily="34" charset="0"/>
                      </a:endParaRPr>
                    </a:p>
                    <a:p>
                      <a:r>
                        <a:rPr lang="en-US" sz="1800" smtClean="0">
                          <a:latin typeface="Arial" pitchFamily="34" charset="0"/>
                          <a:cs typeface="Arial" pitchFamily="34" charset="0"/>
                        </a:rPr>
                        <a:t>small town (6)</a:t>
                      </a:r>
                      <a:endParaRPr lang="de-DE" sz="1800" smtClean="0">
                        <a:latin typeface="Arial" pitchFamily="34" charset="0"/>
                        <a:cs typeface="Arial" pitchFamily="34" charset="0"/>
                      </a:endParaRPr>
                    </a:p>
                    <a:p>
                      <a:r>
                        <a:rPr lang="en-US" sz="1800" smtClean="0">
                          <a:latin typeface="Arial" pitchFamily="34" charset="0"/>
                          <a:cs typeface="Arial" pitchFamily="34" charset="0"/>
                        </a:rPr>
                        <a:t>small loaf (of bread)</a:t>
                      </a:r>
                      <a:endParaRPr lang="de-DE" sz="1800" smtClean="0">
                        <a:latin typeface="Arial" pitchFamily="34" charset="0"/>
                        <a:cs typeface="Arial" pitchFamily="34" charset="0"/>
                      </a:endParaRPr>
                    </a:p>
                    <a:p>
                      <a:r>
                        <a:rPr lang="en-US" sz="1800" smtClean="0">
                          <a:latin typeface="Arial" pitchFamily="34" charset="0"/>
                          <a:cs typeface="Arial" pitchFamily="34" charset="0"/>
                        </a:rPr>
                        <a:t>small piece</a:t>
                      </a:r>
                      <a:endParaRPr lang="de-DE" sz="1800" smtClean="0">
                        <a:latin typeface="Arial" pitchFamily="34" charset="0"/>
                        <a:cs typeface="Arial" pitchFamily="34" charset="0"/>
                      </a:endParaRPr>
                    </a:p>
                    <a:p>
                      <a:r>
                        <a:rPr lang="en-US" sz="1800" smtClean="0">
                          <a:latin typeface="Arial" pitchFamily="34" charset="0"/>
                          <a:cs typeface="Arial" pitchFamily="34" charset="0"/>
                        </a:rPr>
                        <a:t>small cloud</a:t>
                      </a:r>
                      <a:endParaRPr lang="de-DE" sz="1800" smtClean="0">
                        <a:latin typeface="Arial" pitchFamily="34" charset="0"/>
                        <a:cs typeface="Arial" pitchFamily="34" charset="0"/>
                      </a:endParaRPr>
                    </a:p>
                    <a:p>
                      <a:r>
                        <a:rPr lang="en-US" sz="1800" smtClean="0">
                          <a:latin typeface="Arial" pitchFamily="34" charset="0"/>
                          <a:cs typeface="Arial" pitchFamily="34" charset="0"/>
                        </a:rPr>
                        <a:t>small river</a:t>
                      </a:r>
                      <a:endParaRPr lang="de-DE" sz="1800" smtClean="0">
                        <a:latin typeface="Arial" pitchFamily="34" charset="0"/>
                        <a:cs typeface="Arial" pitchFamily="34" charset="0"/>
                      </a:endParaRPr>
                    </a:p>
                    <a:p>
                      <a:r>
                        <a:rPr lang="en-US" sz="1800" smtClean="0">
                          <a:latin typeface="Arial" pitchFamily="34" charset="0"/>
                          <a:cs typeface="Arial" pitchFamily="34" charset="0"/>
                        </a:rPr>
                        <a:t>small fish</a:t>
                      </a:r>
                      <a:endParaRPr lang="de-DE" sz="1800" smtClean="0">
                        <a:latin typeface="Arial" pitchFamily="34" charset="0"/>
                        <a:cs typeface="Arial" pitchFamily="34" charset="0"/>
                      </a:endParaRPr>
                    </a:p>
                    <a:p>
                      <a:r>
                        <a:rPr lang="en-US" sz="1800" smtClean="0">
                          <a:latin typeface="Arial" pitchFamily="34" charset="0"/>
                          <a:cs typeface="Arial" pitchFamily="34" charset="0"/>
                        </a:rPr>
                        <a:t>small room</a:t>
                      </a:r>
                      <a:endParaRPr lang="de-DE" sz="1800" smtClean="0">
                        <a:latin typeface="Arial" pitchFamily="34" charset="0"/>
                        <a:cs typeface="Arial" pitchFamily="34" charset="0"/>
                      </a:endParaRPr>
                    </a:p>
                    <a:p>
                      <a:r>
                        <a:rPr lang="en-US" sz="1800" smtClean="0">
                          <a:latin typeface="Arial" pitchFamily="34" charset="0"/>
                          <a:cs typeface="Arial" pitchFamily="34" charset="0"/>
                        </a:rPr>
                        <a:t>small town (8</a:t>
                      </a:r>
                      <a:r>
                        <a:rPr lang="sr-Latn-RS" sz="1800" smtClean="0">
                          <a:latin typeface="Arial" pitchFamily="34" charset="0"/>
                          <a:cs typeface="Arial" pitchFamily="34" charset="0"/>
                        </a:rPr>
                        <a:t>)</a:t>
                      </a:r>
                      <a:endParaRPr lang="de-DE" smtClean="0">
                        <a:latin typeface="Arial" pitchFamily="34" charset="0"/>
                        <a:cs typeface="Arial" pitchFamily="34" charset="0"/>
                      </a:endParaRPr>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fld id="{C1ADC48A-22C4-45AB-A0A2-FF6D31194B2B}" type="slidenum">
              <a:rPr lang="de-DE" smtClean="0">
                <a:latin typeface="Arial" pitchFamily="34" charset="0"/>
                <a:cs typeface="Arial" pitchFamily="34" charset="0"/>
              </a:rPr>
              <a:pPr/>
              <a:t>13</a:t>
            </a:fld>
            <a:endParaRPr lang="de-DE">
              <a:latin typeface="Arial" pitchFamily="34" charset="0"/>
              <a:cs typeface="Arial" pitchFamily="34" charset="0"/>
            </a:endParaRPr>
          </a:p>
        </p:txBody>
      </p:sp>
      <p:sp>
        <p:nvSpPr>
          <p:cNvPr id="5" name="Textfeld 4"/>
          <p:cNvSpPr txBox="1"/>
          <p:nvPr/>
        </p:nvSpPr>
        <p:spPr>
          <a:xfrm>
            <a:off x="0" y="-24"/>
            <a:ext cx="9144000" cy="6671057"/>
          </a:xfrm>
          <a:prstGeom prst="rect">
            <a:avLst/>
          </a:prstGeom>
          <a:noFill/>
        </p:spPr>
        <p:txBody>
          <a:bodyPr wrap="square" rtlCol="0">
            <a:spAutoFit/>
          </a:bodyPr>
          <a:lstStyle/>
          <a:p>
            <a:endParaRPr lang="sr-Latn-RS" sz="2000" dirty="0" smtClean="0">
              <a:latin typeface="Arial" pitchFamily="34" charset="0"/>
              <a:cs typeface="Arial" pitchFamily="34" charset="0"/>
            </a:endParaRPr>
          </a:p>
          <a:p>
            <a:pPr algn="ctr"/>
            <a:r>
              <a:rPr lang="sr-Latn-RS" sz="2000" dirty="0" smtClean="0">
                <a:latin typeface="Arial" pitchFamily="34" charset="0"/>
                <a:cs typeface="Arial" pitchFamily="34" charset="0"/>
              </a:rPr>
              <a:t>Dodavanje</a:t>
            </a:r>
          </a:p>
          <a:p>
            <a:endParaRPr lang="sr-Latn-RS" sz="1600" dirty="0" smtClean="0">
              <a:latin typeface="Arial" pitchFamily="34" charset="0"/>
              <a:cs typeface="Arial" pitchFamily="34" charset="0"/>
            </a:endParaRPr>
          </a:p>
          <a:p>
            <a:endParaRPr lang="sr-Latn-RS" sz="1600" dirty="0" smtClean="0">
              <a:latin typeface="Arial" pitchFamily="34" charset="0"/>
              <a:cs typeface="Arial" pitchFamily="34" charset="0"/>
            </a:endParaRPr>
          </a:p>
          <a:p>
            <a:endParaRPr lang="sr-Latn-RS" dirty="0" smtClean="0">
              <a:latin typeface="Arial" pitchFamily="34" charset="0"/>
              <a:cs typeface="Arial" pitchFamily="34" charset="0"/>
            </a:endParaRPr>
          </a:p>
          <a:p>
            <a:pPr>
              <a:lnSpc>
                <a:spcPct val="150000"/>
              </a:lnSpc>
            </a:pPr>
            <a:r>
              <a:rPr lang="sr-Latn-RS" dirty="0" smtClean="0">
                <a:latin typeface="Arial" pitchFamily="34" charset="0"/>
                <a:cs typeface="Arial" pitchFamily="34" charset="0"/>
              </a:rPr>
              <a:t>little </a:t>
            </a:r>
            <a:r>
              <a:rPr lang="en-US" dirty="0" smtClean="0">
                <a:latin typeface="Arial" pitchFamily="34" charset="0"/>
                <a:cs typeface="Arial" pitchFamily="34" charset="0"/>
              </a:rPr>
              <a:t>(</a:t>
            </a:r>
            <a:r>
              <a:rPr lang="sr-Latn-RS" dirty="0" smtClean="0">
                <a:latin typeface="Arial" pitchFamily="34" charset="0"/>
                <a:cs typeface="Arial" pitchFamily="34" charset="0"/>
              </a:rPr>
              <a:t>4</a:t>
            </a:r>
            <a:r>
              <a:rPr lang="en-US" dirty="0" smtClean="0">
                <a:latin typeface="Arial" pitchFamily="34" charset="0"/>
                <a:cs typeface="Arial" pitchFamily="34" charset="0"/>
              </a:rPr>
              <a:t>)</a:t>
            </a:r>
            <a:endParaRPr lang="sr-Latn-RS" dirty="0" smtClean="0">
              <a:latin typeface="Arial" pitchFamily="34" charset="0"/>
              <a:cs typeface="Arial" pitchFamily="34" charset="0"/>
            </a:endParaRPr>
          </a:p>
          <a:p>
            <a:pPr>
              <a:lnSpc>
                <a:spcPct val="150000"/>
              </a:lnSpc>
            </a:pPr>
            <a:endParaRPr lang="sr-Latn-RS" dirty="0" smtClean="0">
              <a:latin typeface="Arial" pitchFamily="34" charset="0"/>
              <a:cs typeface="Arial" pitchFamily="34" charset="0"/>
            </a:endParaRPr>
          </a:p>
          <a:p>
            <a:pPr>
              <a:lnSpc>
                <a:spcPct val="150000"/>
              </a:lnSpc>
            </a:pPr>
            <a:endParaRPr lang="sr-Latn-RS" dirty="0" smtClean="0">
              <a:latin typeface="Arial" pitchFamily="34" charset="0"/>
              <a:cs typeface="Arial" pitchFamily="34" charset="0"/>
            </a:endParaRPr>
          </a:p>
          <a:p>
            <a:pPr>
              <a:lnSpc>
                <a:spcPct val="150000"/>
              </a:lnSpc>
            </a:pPr>
            <a:r>
              <a:rPr lang="sr-Latn-RS" dirty="0" smtClean="0">
                <a:latin typeface="Arial" pitchFamily="34" charset="0"/>
                <a:cs typeface="Arial" pitchFamily="34" charset="0"/>
              </a:rPr>
              <a:t>light (3)</a:t>
            </a:r>
          </a:p>
          <a:p>
            <a:pPr>
              <a:lnSpc>
                <a:spcPct val="150000"/>
              </a:lnSpc>
            </a:pPr>
            <a:endParaRPr lang="sr-Latn-RS" dirty="0" smtClean="0">
              <a:latin typeface="Arial" pitchFamily="34" charset="0"/>
              <a:cs typeface="Arial" pitchFamily="34" charset="0"/>
            </a:endParaRPr>
          </a:p>
          <a:p>
            <a:pPr>
              <a:spcAft>
                <a:spcPts val="300"/>
              </a:spcAft>
            </a:pPr>
            <a:endParaRPr lang="sr-Latn-RS" dirty="0" smtClean="0">
              <a:latin typeface="Arial" pitchFamily="34" charset="0"/>
              <a:cs typeface="Arial" pitchFamily="34" charset="0"/>
            </a:endParaRPr>
          </a:p>
          <a:p>
            <a:pPr>
              <a:spcAft>
                <a:spcPts val="300"/>
              </a:spcAft>
            </a:pPr>
            <a:r>
              <a:rPr lang="sr-Latn-RS" dirty="0" smtClean="0">
                <a:latin typeface="Arial" pitchFamily="34" charset="0"/>
                <a:cs typeface="Arial" pitchFamily="34" charset="0"/>
              </a:rPr>
              <a:t>faint (3)</a:t>
            </a:r>
          </a:p>
          <a:p>
            <a:pPr>
              <a:spcAft>
                <a:spcPts val="300"/>
              </a:spcAft>
            </a:pPr>
            <a:endParaRPr lang="sr-Latn-RS" dirty="0" smtClean="0">
              <a:latin typeface="Arial" pitchFamily="34" charset="0"/>
              <a:cs typeface="Arial" pitchFamily="34" charset="0"/>
            </a:endParaRPr>
          </a:p>
          <a:p>
            <a:pPr>
              <a:spcAft>
                <a:spcPts val="300"/>
              </a:spcAft>
            </a:pPr>
            <a:r>
              <a:rPr lang="sr-Latn-RS" dirty="0" smtClean="0">
                <a:latin typeface="Arial" pitchFamily="34" charset="0"/>
                <a:cs typeface="Arial" pitchFamily="34" charset="0"/>
              </a:rPr>
              <a:t>fleeting (1)</a:t>
            </a:r>
          </a:p>
          <a:p>
            <a:pPr>
              <a:spcAft>
                <a:spcPts val="300"/>
              </a:spcAft>
            </a:pPr>
            <a:endParaRPr lang="sr-Latn-RS" dirty="0" smtClean="0">
              <a:latin typeface="Arial" pitchFamily="34" charset="0"/>
              <a:cs typeface="Arial" pitchFamily="34" charset="0"/>
            </a:endParaRPr>
          </a:p>
          <a:p>
            <a:pPr>
              <a:spcAft>
                <a:spcPts val="300"/>
              </a:spcAft>
            </a:pPr>
            <a:r>
              <a:rPr lang="sr-Latn-RS" dirty="0" smtClean="0">
                <a:latin typeface="Arial" pitchFamily="34" charset="0"/>
                <a:cs typeface="Arial" pitchFamily="34" charset="0"/>
              </a:rPr>
              <a:t>slightest (1)</a:t>
            </a:r>
          </a:p>
          <a:p>
            <a:pPr>
              <a:spcAft>
                <a:spcPts val="300"/>
              </a:spcAft>
            </a:pPr>
            <a:endParaRPr lang="sr-Latn-RS" dirty="0" smtClean="0">
              <a:latin typeface="Arial" pitchFamily="34" charset="0"/>
              <a:cs typeface="Arial" pitchFamily="34" charset="0"/>
            </a:endParaRPr>
          </a:p>
          <a:p>
            <a:pPr>
              <a:spcAft>
                <a:spcPts val="300"/>
              </a:spcAft>
            </a:pPr>
            <a:r>
              <a:rPr lang="sr-Latn-RS" dirty="0" smtClean="0">
                <a:latin typeface="Arial" pitchFamily="34" charset="0"/>
                <a:cs typeface="Arial" pitchFamily="34" charset="0"/>
              </a:rPr>
              <a:t>tiny (1)</a:t>
            </a:r>
          </a:p>
          <a:p>
            <a:pPr>
              <a:spcAft>
                <a:spcPts val="300"/>
              </a:spcAft>
            </a:pPr>
            <a:endParaRPr lang="sr-Latn-RS" dirty="0" smtClean="0">
              <a:latin typeface="Arial" pitchFamily="34" charset="0"/>
              <a:cs typeface="Arial" pitchFamily="34" charset="0"/>
            </a:endParaRPr>
          </a:p>
          <a:p>
            <a:pPr>
              <a:spcAft>
                <a:spcPts val="300"/>
              </a:spcAft>
            </a:pPr>
            <a:r>
              <a:rPr lang="sr-Latn-RS" dirty="0" smtClean="0">
                <a:latin typeface="Arial" pitchFamily="34" charset="0"/>
                <a:cs typeface="Arial" pitchFamily="34" charset="0"/>
              </a:rPr>
              <a:t>vanishing (1)</a:t>
            </a:r>
          </a:p>
        </p:txBody>
      </p:sp>
      <p:graphicFrame>
        <p:nvGraphicFramePr>
          <p:cNvPr id="9" name="Tabelle 8"/>
          <p:cNvGraphicFramePr>
            <a:graphicFrameLocks noGrp="1"/>
          </p:cNvGraphicFramePr>
          <p:nvPr/>
        </p:nvGraphicFramePr>
        <p:xfrm>
          <a:off x="1643042" y="1000108"/>
          <a:ext cx="6096000" cy="1554480"/>
        </p:xfrm>
        <a:graphic>
          <a:graphicData uri="http://schemas.openxmlformats.org/drawingml/2006/table">
            <a:tbl>
              <a:tblPr firstRow="1" bandRow="1">
                <a:tableStyleId>{5940675A-B579-460E-94D1-54222C63F5DA}</a:tableStyleId>
              </a:tblPr>
              <a:tblGrid>
                <a:gridCol w="3048000"/>
                <a:gridCol w="3048000"/>
              </a:tblGrid>
              <a:tr h="17461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err="1" smtClean="0">
                          <a:solidFill>
                            <a:schemeClr val="tx1"/>
                          </a:solidFill>
                          <a:latin typeface="Arial" pitchFamily="34" charset="0"/>
                          <a:ea typeface="+mn-ea"/>
                          <a:cs typeface="Arial" pitchFamily="34" charset="0"/>
                        </a:rPr>
                        <a:t>Deminutiv</a:t>
                      </a:r>
                      <a:r>
                        <a:rPr lang="en-US" sz="1800" kern="1200" dirty="0" smtClean="0">
                          <a:solidFill>
                            <a:schemeClr val="tx1"/>
                          </a:solidFill>
                          <a:latin typeface="Arial" pitchFamily="34" charset="0"/>
                          <a:ea typeface="+mn-ea"/>
                          <a:cs typeface="Arial" pitchFamily="34" charset="0"/>
                        </a:rPr>
                        <a:t> u </a:t>
                      </a:r>
                      <a:r>
                        <a:rPr lang="en-US" sz="1800" kern="1200" dirty="0" err="1" smtClean="0">
                          <a:solidFill>
                            <a:schemeClr val="tx1"/>
                          </a:solidFill>
                          <a:latin typeface="Arial" pitchFamily="34" charset="0"/>
                          <a:ea typeface="+mn-ea"/>
                          <a:cs typeface="Arial" pitchFamily="34" charset="0"/>
                        </a:rPr>
                        <a:t>srpskom</a:t>
                      </a:r>
                      <a:r>
                        <a:rPr lang="sr-Latn-RS" sz="1800" kern="1200" baseline="0" dirty="0" smtClean="0">
                          <a:solidFill>
                            <a:schemeClr val="tx1"/>
                          </a:solidFill>
                          <a:latin typeface="Arial" pitchFamily="34" charset="0"/>
                          <a:ea typeface="+mn-ea"/>
                          <a:cs typeface="Arial" pitchFamily="34" charset="0"/>
                        </a:rPr>
                        <a:t> jeziku</a:t>
                      </a:r>
                      <a:endParaRPr lang="de-DE" dirty="0" smtClean="0">
                        <a:latin typeface="Arial" pitchFamily="34" charset="0"/>
                        <a:cs typeface="Arial"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err="1" smtClean="0">
                          <a:solidFill>
                            <a:schemeClr val="tx1"/>
                          </a:solidFill>
                          <a:latin typeface="Arial" pitchFamily="34" charset="0"/>
                          <a:ea typeface="+mn-ea"/>
                          <a:cs typeface="Arial" pitchFamily="34" charset="0"/>
                        </a:rPr>
                        <a:t>Realizacija</a:t>
                      </a:r>
                      <a:r>
                        <a:rPr lang="en-US" sz="1800" kern="1200" dirty="0" smtClean="0">
                          <a:solidFill>
                            <a:schemeClr val="tx1"/>
                          </a:solidFill>
                          <a:latin typeface="Arial" pitchFamily="34" charset="0"/>
                          <a:ea typeface="+mn-ea"/>
                          <a:cs typeface="Arial" pitchFamily="34" charset="0"/>
                        </a:rPr>
                        <a:t> u </a:t>
                      </a:r>
                      <a:r>
                        <a:rPr lang="en-US" sz="1800" kern="1200" dirty="0" err="1" smtClean="0">
                          <a:solidFill>
                            <a:schemeClr val="tx1"/>
                          </a:solidFill>
                          <a:latin typeface="Arial" pitchFamily="34" charset="0"/>
                          <a:ea typeface="+mn-ea"/>
                          <a:cs typeface="Arial" pitchFamily="34" charset="0"/>
                        </a:rPr>
                        <a:t>engleskom</a:t>
                      </a:r>
                      <a:endParaRPr lang="de-DE" dirty="0" smtClean="0">
                        <a:latin typeface="Arial" pitchFamily="34" charset="0"/>
                        <a:cs typeface="Arial" pitchFamily="34" charset="0"/>
                      </a:endParaRPr>
                    </a:p>
                  </a:txBody>
                  <a:tcPr/>
                </a:tc>
              </a:tr>
              <a:tr h="370840">
                <a:tc>
                  <a:txBody>
                    <a:bodyPr/>
                    <a:lstStyle/>
                    <a:p>
                      <a:pPr algn="l"/>
                      <a:r>
                        <a:rPr lang="en-US" sz="1800" kern="1200" dirty="0" err="1" smtClean="0">
                          <a:solidFill>
                            <a:schemeClr val="tx1"/>
                          </a:solidFill>
                          <a:latin typeface="Arial" pitchFamily="34" charset="0"/>
                          <a:ea typeface="+mn-ea"/>
                          <a:cs typeface="Arial" pitchFamily="34" charset="0"/>
                        </a:rPr>
                        <a:t>bubica</a:t>
                      </a:r>
                      <a:endParaRPr lang="de-DE" sz="1800" kern="1200" dirty="0" smtClean="0">
                        <a:solidFill>
                          <a:schemeClr val="tx1"/>
                        </a:solidFill>
                        <a:latin typeface="Arial" pitchFamily="34" charset="0"/>
                        <a:ea typeface="+mn-ea"/>
                        <a:cs typeface="Arial" pitchFamily="34" charset="0"/>
                      </a:endParaRPr>
                    </a:p>
                    <a:p>
                      <a:pPr algn="l"/>
                      <a:r>
                        <a:rPr lang="en-US" sz="1800" kern="1200" dirty="0" err="1" smtClean="0">
                          <a:solidFill>
                            <a:schemeClr val="tx1"/>
                          </a:solidFill>
                          <a:latin typeface="Arial" pitchFamily="34" charset="0"/>
                          <a:ea typeface="+mn-ea"/>
                          <a:cs typeface="Arial" pitchFamily="34" charset="0"/>
                        </a:rPr>
                        <a:t>oblačak</a:t>
                      </a:r>
                      <a:endParaRPr lang="de-DE" sz="1800" kern="1200" dirty="0" smtClean="0">
                        <a:solidFill>
                          <a:schemeClr val="tx1"/>
                        </a:solidFill>
                        <a:latin typeface="Arial" pitchFamily="34" charset="0"/>
                        <a:ea typeface="+mn-ea"/>
                        <a:cs typeface="Arial" pitchFamily="34" charset="0"/>
                      </a:endParaRPr>
                    </a:p>
                    <a:p>
                      <a:pPr algn="l"/>
                      <a:r>
                        <a:rPr lang="en-US" sz="1800" kern="1200" dirty="0" err="1" smtClean="0">
                          <a:solidFill>
                            <a:schemeClr val="tx1"/>
                          </a:solidFill>
                          <a:latin typeface="Arial" pitchFamily="34" charset="0"/>
                          <a:ea typeface="+mn-ea"/>
                          <a:cs typeface="Arial" pitchFamily="34" charset="0"/>
                        </a:rPr>
                        <a:t>sobičak</a:t>
                      </a:r>
                      <a:endParaRPr lang="de-DE" sz="1800" kern="1200" dirty="0" smtClean="0">
                        <a:solidFill>
                          <a:schemeClr val="tx1"/>
                        </a:solidFill>
                        <a:latin typeface="Arial" pitchFamily="34" charset="0"/>
                        <a:ea typeface="+mn-ea"/>
                        <a:cs typeface="Arial" pitchFamily="34" charset="0"/>
                      </a:endParaRPr>
                    </a:p>
                    <a:p>
                      <a:pPr algn="l"/>
                      <a:r>
                        <a:rPr lang="en-US" sz="1800" kern="1200" dirty="0" err="1" smtClean="0">
                          <a:solidFill>
                            <a:schemeClr val="tx1"/>
                          </a:solidFill>
                          <a:latin typeface="Arial" pitchFamily="34" charset="0"/>
                          <a:ea typeface="+mn-ea"/>
                          <a:cs typeface="Arial" pitchFamily="34" charset="0"/>
                        </a:rPr>
                        <a:t>varošica</a:t>
                      </a:r>
                      <a:endParaRPr lang="de-DE" dirty="0">
                        <a:latin typeface="Arial" pitchFamily="34" charset="0"/>
                        <a:cs typeface="Arial" pitchFamily="34" charset="0"/>
                      </a:endParaRPr>
                    </a:p>
                  </a:txBody>
                  <a:tcPr/>
                </a:tc>
                <a:tc>
                  <a:txBody>
                    <a:bodyPr/>
                    <a:lstStyle/>
                    <a:p>
                      <a:pPr algn="l"/>
                      <a:r>
                        <a:rPr lang="en-US" sz="1800" kern="1200" dirty="0" smtClean="0">
                          <a:solidFill>
                            <a:schemeClr val="tx1"/>
                          </a:solidFill>
                          <a:latin typeface="Arial" pitchFamily="34" charset="0"/>
                          <a:ea typeface="+mn-ea"/>
                          <a:cs typeface="Arial" pitchFamily="34" charset="0"/>
                        </a:rPr>
                        <a:t>little bug</a:t>
                      </a:r>
                      <a:endParaRPr lang="de-DE" sz="1800" kern="1200" dirty="0" smtClean="0">
                        <a:solidFill>
                          <a:schemeClr val="tx1"/>
                        </a:solidFill>
                        <a:latin typeface="Arial" pitchFamily="34" charset="0"/>
                        <a:ea typeface="+mn-ea"/>
                        <a:cs typeface="Arial" pitchFamily="34" charset="0"/>
                      </a:endParaRPr>
                    </a:p>
                    <a:p>
                      <a:pPr algn="l"/>
                      <a:r>
                        <a:rPr lang="en-US" sz="1800" kern="1200" dirty="0" smtClean="0">
                          <a:solidFill>
                            <a:schemeClr val="tx1"/>
                          </a:solidFill>
                          <a:latin typeface="Arial" pitchFamily="34" charset="0"/>
                          <a:ea typeface="+mn-ea"/>
                          <a:cs typeface="Arial" pitchFamily="34" charset="0"/>
                        </a:rPr>
                        <a:t>little cloud</a:t>
                      </a:r>
                      <a:endParaRPr lang="de-DE" sz="1800" kern="1200" dirty="0" smtClean="0">
                        <a:solidFill>
                          <a:schemeClr val="tx1"/>
                        </a:solidFill>
                        <a:latin typeface="Arial" pitchFamily="34" charset="0"/>
                        <a:ea typeface="+mn-ea"/>
                        <a:cs typeface="Arial" pitchFamily="34" charset="0"/>
                      </a:endParaRPr>
                    </a:p>
                    <a:p>
                      <a:pPr algn="l"/>
                      <a:r>
                        <a:rPr lang="en-US" sz="1800" kern="1200" dirty="0" smtClean="0">
                          <a:solidFill>
                            <a:schemeClr val="tx1"/>
                          </a:solidFill>
                          <a:latin typeface="Arial" pitchFamily="34" charset="0"/>
                          <a:ea typeface="+mn-ea"/>
                          <a:cs typeface="Arial" pitchFamily="34" charset="0"/>
                        </a:rPr>
                        <a:t>little room</a:t>
                      </a:r>
                      <a:endParaRPr lang="de-DE" sz="1800" kern="1200" dirty="0" smtClean="0">
                        <a:solidFill>
                          <a:schemeClr val="tx1"/>
                        </a:solidFill>
                        <a:latin typeface="Arial" pitchFamily="34" charset="0"/>
                        <a:ea typeface="+mn-ea"/>
                        <a:cs typeface="Arial" pitchFamily="34" charset="0"/>
                      </a:endParaRPr>
                    </a:p>
                    <a:p>
                      <a:pPr algn="l"/>
                      <a:r>
                        <a:rPr lang="en-US" sz="1800" kern="1200" dirty="0" smtClean="0">
                          <a:solidFill>
                            <a:schemeClr val="tx1"/>
                          </a:solidFill>
                          <a:latin typeface="Arial" pitchFamily="34" charset="0"/>
                          <a:ea typeface="+mn-ea"/>
                          <a:cs typeface="Arial" pitchFamily="34" charset="0"/>
                        </a:rPr>
                        <a:t>little town</a:t>
                      </a:r>
                      <a:endParaRPr lang="de-DE" dirty="0" smtClean="0">
                        <a:latin typeface="Arial" pitchFamily="34" charset="0"/>
                        <a:cs typeface="Arial" pitchFamily="34" charset="0"/>
                      </a:endParaRPr>
                    </a:p>
                  </a:txBody>
                  <a:tcPr/>
                </a:tc>
              </a:tr>
            </a:tbl>
          </a:graphicData>
        </a:graphic>
      </p:graphicFrame>
      <p:graphicFrame>
        <p:nvGraphicFramePr>
          <p:cNvPr id="6" name="Tabelle 5"/>
          <p:cNvGraphicFramePr>
            <a:graphicFrameLocks noGrp="1"/>
          </p:cNvGraphicFramePr>
          <p:nvPr/>
        </p:nvGraphicFramePr>
        <p:xfrm>
          <a:off x="1643042" y="2643182"/>
          <a:ext cx="6096000" cy="914400"/>
        </p:xfrm>
        <a:graphic>
          <a:graphicData uri="http://schemas.openxmlformats.org/drawingml/2006/table">
            <a:tbl>
              <a:tblPr firstRow="1" bandRow="1">
                <a:tableStyleId>{5940675A-B579-460E-94D1-54222C63F5DA}</a:tableStyleId>
              </a:tblPr>
              <a:tblGrid>
                <a:gridCol w="3048000"/>
                <a:gridCol w="3048000"/>
              </a:tblGrid>
              <a:tr h="370840">
                <a:tc>
                  <a:txBody>
                    <a:bodyPr/>
                    <a:lstStyle/>
                    <a:p>
                      <a:r>
                        <a:rPr lang="en-US" sz="1800" kern="1200" dirty="0" err="1" smtClean="0">
                          <a:solidFill>
                            <a:schemeClr val="tx1"/>
                          </a:solidFill>
                          <a:latin typeface="Arial" pitchFamily="34" charset="0"/>
                          <a:ea typeface="+mn-ea"/>
                          <a:cs typeface="Arial" pitchFamily="34" charset="0"/>
                        </a:rPr>
                        <a:t>dašak</a:t>
                      </a:r>
                      <a:endParaRPr lang="de-DE" sz="1800" kern="1200" dirty="0" smtClean="0">
                        <a:solidFill>
                          <a:schemeClr val="tx1"/>
                        </a:solidFill>
                        <a:latin typeface="Arial" pitchFamily="34" charset="0"/>
                        <a:ea typeface="+mn-ea"/>
                        <a:cs typeface="Arial" pitchFamily="34" charset="0"/>
                      </a:endParaRPr>
                    </a:p>
                    <a:p>
                      <a:r>
                        <a:rPr lang="en-US" sz="1800" kern="1200" dirty="0" err="1" smtClean="0">
                          <a:solidFill>
                            <a:schemeClr val="tx1"/>
                          </a:solidFill>
                          <a:latin typeface="Arial" pitchFamily="34" charset="0"/>
                          <a:ea typeface="+mn-ea"/>
                          <a:cs typeface="Arial" pitchFamily="34" charset="0"/>
                        </a:rPr>
                        <a:t>kišica</a:t>
                      </a:r>
                      <a:endParaRPr lang="de-DE" sz="1800" kern="1200" dirty="0" smtClean="0">
                        <a:solidFill>
                          <a:schemeClr val="tx1"/>
                        </a:solidFill>
                        <a:latin typeface="Arial" pitchFamily="34" charset="0"/>
                        <a:ea typeface="+mn-ea"/>
                        <a:cs typeface="Arial" pitchFamily="34" charset="0"/>
                      </a:endParaRPr>
                    </a:p>
                    <a:p>
                      <a:r>
                        <a:rPr lang="sr-Latn-RS" sz="1800" kern="1200" dirty="0" smtClean="0">
                          <a:solidFill>
                            <a:schemeClr val="tx1"/>
                          </a:solidFill>
                          <a:latin typeface="Arial" pitchFamily="34" charset="0"/>
                          <a:ea typeface="+mn-ea"/>
                          <a:cs typeface="Arial" pitchFamily="34" charset="0"/>
                        </a:rPr>
                        <a:t>v</a:t>
                      </a:r>
                      <a:r>
                        <a:rPr lang="en-US" sz="1800" kern="1200" dirty="0" err="1" smtClean="0">
                          <a:solidFill>
                            <a:schemeClr val="tx1"/>
                          </a:solidFill>
                          <a:latin typeface="Arial" pitchFamily="34" charset="0"/>
                          <a:ea typeface="+mn-ea"/>
                          <a:cs typeface="Arial" pitchFamily="34" charset="0"/>
                        </a:rPr>
                        <a:t>etrić</a:t>
                      </a:r>
                      <a:endParaRPr lang="de-DE" dirty="0">
                        <a:latin typeface="Arial" pitchFamily="34" charset="0"/>
                        <a:cs typeface="Arial" pitchFamily="34" charset="0"/>
                      </a:endParaRPr>
                    </a:p>
                  </a:txBody>
                  <a:tcPr/>
                </a:tc>
                <a:tc>
                  <a:txBody>
                    <a:bodyPr/>
                    <a:lstStyle/>
                    <a:p>
                      <a:r>
                        <a:rPr lang="en-US" sz="1800" kern="1200" dirty="0" smtClean="0">
                          <a:solidFill>
                            <a:schemeClr val="tx1"/>
                          </a:solidFill>
                          <a:latin typeface="Arial" pitchFamily="34" charset="0"/>
                          <a:ea typeface="+mn-ea"/>
                          <a:cs typeface="Arial" pitchFamily="34" charset="0"/>
                        </a:rPr>
                        <a:t>light gust (of wind)</a:t>
                      </a:r>
                      <a:endParaRPr lang="de-DE" sz="1800" kern="1200" dirty="0" smtClean="0">
                        <a:solidFill>
                          <a:schemeClr val="tx1"/>
                        </a:solidFill>
                        <a:latin typeface="Arial" pitchFamily="34" charset="0"/>
                        <a:ea typeface="+mn-ea"/>
                        <a:cs typeface="Arial" pitchFamily="34" charset="0"/>
                      </a:endParaRPr>
                    </a:p>
                    <a:p>
                      <a:r>
                        <a:rPr lang="en-US" sz="1800" kern="1200" dirty="0" smtClean="0">
                          <a:solidFill>
                            <a:schemeClr val="tx1"/>
                          </a:solidFill>
                          <a:latin typeface="Arial" pitchFamily="34" charset="0"/>
                          <a:ea typeface="+mn-ea"/>
                          <a:cs typeface="Arial" pitchFamily="34" charset="0"/>
                        </a:rPr>
                        <a:t>light shower</a:t>
                      </a:r>
                      <a:endParaRPr lang="de-DE" sz="1800" kern="1200" dirty="0" smtClean="0">
                        <a:solidFill>
                          <a:schemeClr val="tx1"/>
                        </a:solidFill>
                        <a:latin typeface="Arial" pitchFamily="34" charset="0"/>
                        <a:ea typeface="+mn-ea"/>
                        <a:cs typeface="Arial" pitchFamily="34" charset="0"/>
                      </a:endParaRPr>
                    </a:p>
                    <a:p>
                      <a:r>
                        <a:rPr lang="en-US" sz="1800" kern="1200" dirty="0" smtClean="0">
                          <a:solidFill>
                            <a:schemeClr val="tx1"/>
                          </a:solidFill>
                          <a:latin typeface="Arial" pitchFamily="34" charset="0"/>
                          <a:ea typeface="+mn-ea"/>
                          <a:cs typeface="Arial" pitchFamily="34" charset="0"/>
                        </a:rPr>
                        <a:t>light wind</a:t>
                      </a:r>
                      <a:endParaRPr lang="de-DE" dirty="0" smtClean="0">
                        <a:latin typeface="Arial" pitchFamily="34" charset="0"/>
                        <a:cs typeface="Arial" pitchFamily="34" charset="0"/>
                      </a:endParaRPr>
                    </a:p>
                  </a:txBody>
                  <a:tcPr/>
                </a:tc>
              </a:tr>
            </a:tbl>
          </a:graphicData>
        </a:graphic>
      </p:graphicFrame>
      <p:graphicFrame>
        <p:nvGraphicFramePr>
          <p:cNvPr id="7" name="Tabelle 6"/>
          <p:cNvGraphicFramePr>
            <a:graphicFrameLocks noGrp="1"/>
          </p:cNvGraphicFramePr>
          <p:nvPr/>
        </p:nvGraphicFramePr>
        <p:xfrm>
          <a:off x="1643042" y="3714752"/>
          <a:ext cx="6096000" cy="370840"/>
        </p:xfrm>
        <a:graphic>
          <a:graphicData uri="http://schemas.openxmlformats.org/drawingml/2006/table">
            <a:tbl>
              <a:tblPr firstRow="1" bandRow="1">
                <a:tableStyleId>{5940675A-B579-460E-94D1-54222C63F5DA}</a:tableStyleId>
              </a:tblPr>
              <a:tblGrid>
                <a:gridCol w="3048000"/>
                <a:gridCol w="3048000"/>
              </a:tblGrid>
              <a:tr h="370840">
                <a:tc>
                  <a:txBody>
                    <a:bodyPr/>
                    <a:lstStyle/>
                    <a:p>
                      <a:r>
                        <a:rPr lang="en-US" sz="1800" kern="1200" dirty="0" err="1" smtClean="0">
                          <a:solidFill>
                            <a:schemeClr val="tx1"/>
                          </a:solidFill>
                          <a:latin typeface="Arial" pitchFamily="34" charset="0"/>
                          <a:ea typeface="+mn-ea"/>
                          <a:cs typeface="Arial" pitchFamily="34" charset="0"/>
                        </a:rPr>
                        <a:t>osmejak</a:t>
                      </a:r>
                      <a:endParaRPr lang="de-DE" dirty="0">
                        <a:latin typeface="Arial" pitchFamily="34" charset="0"/>
                        <a:cs typeface="Arial" pitchFamily="34" charset="0"/>
                      </a:endParaRPr>
                    </a:p>
                  </a:txBody>
                  <a:tcPr/>
                </a:tc>
                <a:tc>
                  <a:txBody>
                    <a:bodyPr/>
                    <a:lstStyle/>
                    <a:p>
                      <a:r>
                        <a:rPr lang="en-US" sz="1800" kern="1200" dirty="0" smtClean="0">
                          <a:solidFill>
                            <a:schemeClr val="tx1"/>
                          </a:solidFill>
                          <a:latin typeface="Arial" pitchFamily="34" charset="0"/>
                          <a:ea typeface="+mn-ea"/>
                          <a:cs typeface="Arial" pitchFamily="34" charset="0"/>
                        </a:rPr>
                        <a:t>faint smile (3)</a:t>
                      </a:r>
                      <a:endParaRPr lang="de-DE" dirty="0" smtClean="0">
                        <a:latin typeface="Arial" pitchFamily="34" charset="0"/>
                        <a:cs typeface="Arial" pitchFamily="34" charset="0"/>
                      </a:endParaRPr>
                    </a:p>
                  </a:txBody>
                  <a:tcPr/>
                </a:tc>
              </a:tr>
            </a:tbl>
          </a:graphicData>
        </a:graphic>
      </p:graphicFrame>
      <p:graphicFrame>
        <p:nvGraphicFramePr>
          <p:cNvPr id="8" name="Tabelle 7"/>
          <p:cNvGraphicFramePr>
            <a:graphicFrameLocks noGrp="1"/>
          </p:cNvGraphicFramePr>
          <p:nvPr/>
        </p:nvGraphicFramePr>
        <p:xfrm>
          <a:off x="1643042" y="6215082"/>
          <a:ext cx="6096000" cy="370840"/>
        </p:xfrm>
        <a:graphic>
          <a:graphicData uri="http://schemas.openxmlformats.org/drawingml/2006/table">
            <a:tbl>
              <a:tblPr firstRow="1" bandRow="1">
                <a:tableStyleId>{5940675A-B579-460E-94D1-54222C63F5DA}</a:tableStyleId>
              </a:tblPr>
              <a:tblGrid>
                <a:gridCol w="3048000"/>
                <a:gridCol w="3048000"/>
              </a:tblGrid>
              <a:tr h="370840">
                <a:tc>
                  <a:txBody>
                    <a:bodyPr/>
                    <a:lstStyle/>
                    <a:p>
                      <a:r>
                        <a:rPr lang="en-US" sz="1800" kern="1200" dirty="0" err="1" smtClean="0">
                          <a:solidFill>
                            <a:schemeClr val="tx1"/>
                          </a:solidFill>
                          <a:latin typeface="Arial" pitchFamily="34" charset="0"/>
                          <a:ea typeface="+mn-ea"/>
                          <a:cs typeface="Arial" pitchFamily="34" charset="0"/>
                        </a:rPr>
                        <a:t>pramičak</a:t>
                      </a:r>
                      <a:endParaRPr lang="de-DE" dirty="0">
                        <a:latin typeface="Arial" pitchFamily="34" charset="0"/>
                        <a:cs typeface="Arial" pitchFamily="34" charset="0"/>
                      </a:endParaRPr>
                    </a:p>
                  </a:txBody>
                  <a:tcPr/>
                </a:tc>
                <a:tc>
                  <a:txBody>
                    <a:bodyPr/>
                    <a:lstStyle/>
                    <a:p>
                      <a:r>
                        <a:rPr lang="en-US" sz="1800" kern="1200" dirty="0" smtClean="0">
                          <a:solidFill>
                            <a:schemeClr val="tx1"/>
                          </a:solidFill>
                          <a:latin typeface="Arial" pitchFamily="34" charset="0"/>
                          <a:ea typeface="+mn-ea"/>
                          <a:cs typeface="Arial" pitchFamily="34" charset="0"/>
                        </a:rPr>
                        <a:t>vanishing wisp</a:t>
                      </a:r>
                      <a:endParaRPr lang="de-DE" dirty="0" smtClean="0">
                        <a:latin typeface="Arial" pitchFamily="34" charset="0"/>
                        <a:cs typeface="Arial" pitchFamily="34" charset="0"/>
                      </a:endParaRPr>
                    </a:p>
                  </a:txBody>
                  <a:tcPr/>
                </a:tc>
              </a:tr>
            </a:tbl>
          </a:graphicData>
        </a:graphic>
      </p:graphicFrame>
      <p:graphicFrame>
        <p:nvGraphicFramePr>
          <p:cNvPr id="10" name="Tabelle 9"/>
          <p:cNvGraphicFramePr>
            <a:graphicFrameLocks noGrp="1"/>
          </p:cNvGraphicFramePr>
          <p:nvPr/>
        </p:nvGraphicFramePr>
        <p:xfrm>
          <a:off x="1643042" y="4286256"/>
          <a:ext cx="6096000" cy="370840"/>
        </p:xfrm>
        <a:graphic>
          <a:graphicData uri="http://schemas.openxmlformats.org/drawingml/2006/table">
            <a:tbl>
              <a:tblPr firstRow="1" bandRow="1">
                <a:tableStyleId>{5940675A-B579-460E-94D1-54222C63F5DA}</a:tableStyleId>
              </a:tblPr>
              <a:tblGrid>
                <a:gridCol w="3048000"/>
                <a:gridCol w="3048000"/>
              </a:tblGrid>
              <a:tr h="370840">
                <a:tc>
                  <a:txBody>
                    <a:bodyPr/>
                    <a:lstStyle/>
                    <a:p>
                      <a:r>
                        <a:rPr lang="en-US" sz="1800" kern="1200" dirty="0" err="1" smtClean="0">
                          <a:solidFill>
                            <a:schemeClr val="tx1"/>
                          </a:solidFill>
                          <a:latin typeface="Arial" pitchFamily="34" charset="0"/>
                          <a:ea typeface="+mn-ea"/>
                          <a:cs typeface="Arial" pitchFamily="34" charset="0"/>
                        </a:rPr>
                        <a:t>osmejak</a:t>
                      </a:r>
                      <a:endParaRPr lang="de-DE" dirty="0">
                        <a:latin typeface="Arial" pitchFamily="34" charset="0"/>
                        <a:cs typeface="Arial" pitchFamily="34" charset="0"/>
                      </a:endParaRPr>
                    </a:p>
                  </a:txBody>
                  <a:tcPr/>
                </a:tc>
                <a:tc>
                  <a:txBody>
                    <a:bodyPr/>
                    <a:lstStyle/>
                    <a:p>
                      <a:r>
                        <a:rPr lang="en-US" sz="1800" kern="1200" dirty="0" smtClean="0">
                          <a:solidFill>
                            <a:schemeClr val="tx1"/>
                          </a:solidFill>
                          <a:latin typeface="Arial" pitchFamily="34" charset="0"/>
                          <a:ea typeface="+mn-ea"/>
                          <a:cs typeface="Arial" pitchFamily="34" charset="0"/>
                        </a:rPr>
                        <a:t>fleeting smile</a:t>
                      </a:r>
                      <a:endParaRPr lang="de-DE" dirty="0" smtClean="0">
                        <a:latin typeface="Arial" pitchFamily="34" charset="0"/>
                        <a:cs typeface="Arial" pitchFamily="34" charset="0"/>
                      </a:endParaRPr>
                    </a:p>
                  </a:txBody>
                  <a:tcPr/>
                </a:tc>
              </a:tr>
            </a:tbl>
          </a:graphicData>
        </a:graphic>
      </p:graphicFrame>
      <p:graphicFrame>
        <p:nvGraphicFramePr>
          <p:cNvPr id="11" name="Tabelle 10"/>
          <p:cNvGraphicFramePr>
            <a:graphicFrameLocks noGrp="1"/>
          </p:cNvGraphicFramePr>
          <p:nvPr/>
        </p:nvGraphicFramePr>
        <p:xfrm>
          <a:off x="1643042" y="4929198"/>
          <a:ext cx="6096000" cy="370840"/>
        </p:xfrm>
        <a:graphic>
          <a:graphicData uri="http://schemas.openxmlformats.org/drawingml/2006/table">
            <a:tbl>
              <a:tblPr firstRow="1" bandRow="1">
                <a:tableStyleId>{5940675A-B579-460E-94D1-54222C63F5DA}</a:tableStyleId>
              </a:tblPr>
              <a:tblGrid>
                <a:gridCol w="3048000"/>
                <a:gridCol w="3048000"/>
              </a:tblGrid>
              <a:tr h="370840">
                <a:tc>
                  <a:txBody>
                    <a:bodyPr/>
                    <a:lstStyle/>
                    <a:p>
                      <a:r>
                        <a:rPr lang="en-US" sz="1800" kern="1200" dirty="0" err="1" smtClean="0">
                          <a:solidFill>
                            <a:schemeClr val="tx1"/>
                          </a:solidFill>
                          <a:latin typeface="Arial" pitchFamily="34" charset="0"/>
                          <a:ea typeface="+mn-ea"/>
                          <a:cs typeface="Arial" pitchFamily="34" charset="0"/>
                        </a:rPr>
                        <a:t>oblačak</a:t>
                      </a:r>
                      <a:endParaRPr lang="de-DE" dirty="0">
                        <a:latin typeface="Arial" pitchFamily="34" charset="0"/>
                        <a:cs typeface="Arial" pitchFamily="34" charset="0"/>
                      </a:endParaRPr>
                    </a:p>
                  </a:txBody>
                  <a:tcPr/>
                </a:tc>
                <a:tc>
                  <a:txBody>
                    <a:bodyPr/>
                    <a:lstStyle/>
                    <a:p>
                      <a:r>
                        <a:rPr lang="en-US" sz="1800" kern="1200" dirty="0" smtClean="0">
                          <a:solidFill>
                            <a:schemeClr val="tx1"/>
                          </a:solidFill>
                          <a:latin typeface="Arial" pitchFamily="34" charset="0"/>
                          <a:ea typeface="+mn-ea"/>
                          <a:cs typeface="Arial" pitchFamily="34" charset="0"/>
                        </a:rPr>
                        <a:t>slightest cloud</a:t>
                      </a:r>
                      <a:endParaRPr lang="de-DE" dirty="0" smtClean="0">
                        <a:latin typeface="Arial" pitchFamily="34" charset="0"/>
                        <a:cs typeface="Arial" pitchFamily="34" charset="0"/>
                      </a:endParaRPr>
                    </a:p>
                  </a:txBody>
                  <a:tcPr/>
                </a:tc>
              </a:tr>
            </a:tbl>
          </a:graphicData>
        </a:graphic>
      </p:graphicFrame>
      <p:graphicFrame>
        <p:nvGraphicFramePr>
          <p:cNvPr id="12" name="Tabelle 11"/>
          <p:cNvGraphicFramePr>
            <a:graphicFrameLocks noGrp="1"/>
          </p:cNvGraphicFramePr>
          <p:nvPr/>
        </p:nvGraphicFramePr>
        <p:xfrm>
          <a:off x="1643042" y="5572140"/>
          <a:ext cx="6096000" cy="370840"/>
        </p:xfrm>
        <a:graphic>
          <a:graphicData uri="http://schemas.openxmlformats.org/drawingml/2006/table">
            <a:tbl>
              <a:tblPr firstRow="1" bandRow="1">
                <a:tableStyleId>{5940675A-B579-460E-94D1-54222C63F5DA}</a:tableStyleId>
              </a:tblPr>
              <a:tblGrid>
                <a:gridCol w="3048000"/>
                <a:gridCol w="3048000"/>
              </a:tblGrid>
              <a:tr h="370840">
                <a:tc>
                  <a:txBody>
                    <a:bodyPr/>
                    <a:lstStyle/>
                    <a:p>
                      <a:r>
                        <a:rPr lang="en-US" sz="1800" kern="1200" dirty="0" err="1" smtClean="0">
                          <a:solidFill>
                            <a:schemeClr val="tx1"/>
                          </a:solidFill>
                          <a:latin typeface="Arial" pitchFamily="34" charset="0"/>
                          <a:ea typeface="+mn-ea"/>
                          <a:cs typeface="Arial" pitchFamily="34" charset="0"/>
                        </a:rPr>
                        <a:t>oblačak</a:t>
                      </a:r>
                      <a:endParaRPr lang="de-DE" dirty="0">
                        <a:latin typeface="Arial" pitchFamily="34" charset="0"/>
                        <a:cs typeface="Arial" pitchFamily="34" charset="0"/>
                      </a:endParaRPr>
                    </a:p>
                  </a:txBody>
                  <a:tcPr/>
                </a:tc>
                <a:tc>
                  <a:txBody>
                    <a:bodyPr/>
                    <a:lstStyle/>
                    <a:p>
                      <a:r>
                        <a:rPr lang="en-US" sz="1800" kern="1200" dirty="0" smtClean="0">
                          <a:solidFill>
                            <a:schemeClr val="tx1"/>
                          </a:solidFill>
                          <a:latin typeface="Arial" pitchFamily="34" charset="0"/>
                          <a:ea typeface="+mn-ea"/>
                          <a:cs typeface="Arial" pitchFamily="34" charset="0"/>
                        </a:rPr>
                        <a:t>tiny cloud</a:t>
                      </a:r>
                      <a:endParaRPr lang="de-DE" dirty="0" smtClean="0">
                        <a:latin typeface="Arial" pitchFamily="34" charset="0"/>
                        <a:cs typeface="Arial" pitchFamily="34" charset="0"/>
                      </a:endParaRPr>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fld id="{C1ADC48A-22C4-45AB-A0A2-FF6D31194B2B}" type="slidenum">
              <a:rPr lang="de-DE" smtClean="0"/>
              <a:pPr/>
              <a:t>14</a:t>
            </a:fld>
            <a:endParaRPr lang="de-DE"/>
          </a:p>
        </p:txBody>
      </p:sp>
      <p:sp>
        <p:nvSpPr>
          <p:cNvPr id="5" name="Textfeld 4"/>
          <p:cNvSpPr txBox="1"/>
          <p:nvPr/>
        </p:nvSpPr>
        <p:spPr>
          <a:xfrm>
            <a:off x="0" y="0"/>
            <a:ext cx="9144000" cy="5970865"/>
          </a:xfrm>
          <a:prstGeom prst="rect">
            <a:avLst/>
          </a:prstGeom>
          <a:noFill/>
        </p:spPr>
        <p:txBody>
          <a:bodyPr wrap="square" rtlCol="0">
            <a:spAutoFit/>
          </a:bodyPr>
          <a:lstStyle/>
          <a:p>
            <a:pPr algn="just"/>
            <a:endParaRPr lang="sr-Latn-RS" sz="2000" dirty="0" smtClean="0">
              <a:latin typeface="Arial" pitchFamily="34" charset="0"/>
              <a:cs typeface="Arial" pitchFamily="34" charset="0"/>
            </a:endParaRPr>
          </a:p>
          <a:p>
            <a:pPr algn="ctr"/>
            <a:r>
              <a:rPr lang="sr-Latn-RS" sz="2200" dirty="0" smtClean="0">
                <a:latin typeface="Arial" pitchFamily="34" charset="0"/>
                <a:cs typeface="Arial" pitchFamily="34" charset="0"/>
              </a:rPr>
              <a:t>Oduzimanje</a:t>
            </a:r>
          </a:p>
          <a:p>
            <a:pPr algn="just"/>
            <a:endParaRPr lang="sr-Latn-RS" sz="2000" dirty="0" smtClean="0">
              <a:latin typeface="Arial" pitchFamily="34" charset="0"/>
              <a:cs typeface="Arial" pitchFamily="34" charset="0"/>
            </a:endParaRPr>
          </a:p>
          <a:p>
            <a:pPr algn="just"/>
            <a:endParaRPr lang="sr-Latn-BA" sz="2000" dirty="0" smtClean="0">
              <a:latin typeface="Arial" pitchFamily="34" charset="0"/>
              <a:cs typeface="Arial" pitchFamily="34" charset="0"/>
            </a:endParaRPr>
          </a:p>
          <a:p>
            <a:pPr algn="just"/>
            <a:r>
              <a:rPr lang="sr-Latn-BA" sz="2000" dirty="0" smtClean="0">
                <a:latin typeface="Arial" pitchFamily="34" charset="0"/>
                <a:cs typeface="Arial" pitchFamily="34" charset="0"/>
              </a:rPr>
              <a:t>a) </a:t>
            </a:r>
            <a:r>
              <a:rPr lang="en-GB" sz="2000" i="1" dirty="0" err="1" smtClean="0">
                <a:latin typeface="Arial" pitchFamily="34" charset="0"/>
                <a:cs typeface="Arial" pitchFamily="34" charset="0"/>
              </a:rPr>
              <a:t>Pred</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unezverenim</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i</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upornim</a:t>
            </a:r>
            <a:r>
              <a:rPr lang="en-GB" sz="2000" i="1" dirty="0" smtClean="0">
                <a:latin typeface="Arial" pitchFamily="34" charset="0"/>
                <a:cs typeface="Arial" pitchFamily="34" charset="0"/>
              </a:rPr>
              <a:t> </a:t>
            </a:r>
            <a:r>
              <a:rPr lang="en-GB" sz="2000" b="1" i="1" dirty="0" err="1" smtClean="0">
                <a:latin typeface="Arial" pitchFamily="34" charset="0"/>
                <a:cs typeface="Arial" pitchFamily="34" charset="0"/>
              </a:rPr>
              <a:t>gove</a:t>
            </a:r>
            <a:r>
              <a:rPr lang="sr-Latn-BA" sz="2000" b="1" i="1" dirty="0" smtClean="0">
                <a:latin typeface="Arial" pitchFamily="34" charset="0"/>
                <a:cs typeface="Arial" pitchFamily="34" charset="0"/>
              </a:rPr>
              <a:t>č</a:t>
            </a:r>
            <a:r>
              <a:rPr lang="en-GB" sz="2000" b="1" i="1" dirty="0" err="1" smtClean="0">
                <a:latin typeface="Arial" pitchFamily="34" charset="0"/>
                <a:cs typeface="Arial" pitchFamily="34" charset="0"/>
              </a:rPr>
              <a:t>etom</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koje</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vode</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na</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klanje</a:t>
            </a:r>
            <a:r>
              <a:rPr lang="sr-Latn-BA" sz="2000" dirty="0" smtClean="0">
                <a:latin typeface="Arial" pitchFamily="34" charset="0"/>
                <a:cs typeface="Arial" pitchFamily="34" charset="0"/>
              </a:rPr>
              <a:t>,</a:t>
            </a:r>
            <a:r>
              <a:rPr lang="sr-Latn-BA" sz="2000" i="1" dirty="0" smtClean="0">
                <a:latin typeface="Arial" pitchFamily="34" charset="0"/>
                <a:cs typeface="Arial" pitchFamily="34" charset="0"/>
              </a:rPr>
              <a:t> </a:t>
            </a:r>
            <a:r>
              <a:rPr lang="en-GB" sz="2000" i="1" dirty="0" err="1" smtClean="0">
                <a:latin typeface="Arial" pitchFamily="34" charset="0"/>
                <a:cs typeface="Arial" pitchFamily="34" charset="0"/>
              </a:rPr>
              <a:t>seljak</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nosi</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rukovet</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sena</a:t>
            </a:r>
            <a:r>
              <a:rPr lang="sr-Latn-BA" sz="2000" dirty="0" smtClean="0">
                <a:latin typeface="Arial" pitchFamily="34" charset="0"/>
                <a:cs typeface="Arial" pitchFamily="34" charset="0"/>
              </a:rPr>
              <a:t>.</a:t>
            </a:r>
            <a:r>
              <a:rPr lang="sr-Latn-BA" sz="2000" i="1" dirty="0" smtClean="0">
                <a:latin typeface="Arial" pitchFamily="34" charset="0"/>
                <a:cs typeface="Arial" pitchFamily="34" charset="0"/>
              </a:rPr>
              <a:t> </a:t>
            </a:r>
            <a:r>
              <a:rPr lang="en-GB" sz="2000" i="1" dirty="0" err="1" smtClean="0">
                <a:latin typeface="Arial" pitchFamily="34" charset="0"/>
                <a:cs typeface="Arial" pitchFamily="34" charset="0"/>
              </a:rPr>
              <a:t>Idu</a:t>
            </a:r>
            <a:r>
              <a:rPr lang="sr-Latn-BA" sz="2000" i="1" dirty="0" smtClean="0">
                <a:latin typeface="Arial" pitchFamily="34" charset="0"/>
                <a:cs typeface="Arial" pitchFamily="34" charset="0"/>
              </a:rPr>
              <a:t>ć</a:t>
            </a:r>
            <a:r>
              <a:rPr lang="en-GB" sz="2000" i="1" dirty="0" err="1" smtClean="0">
                <a:latin typeface="Arial" pitchFamily="34" charset="0"/>
                <a:cs typeface="Arial" pitchFamily="34" charset="0"/>
              </a:rPr>
              <a:t>i</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za</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tim</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senom</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koje</a:t>
            </a:r>
            <a:r>
              <a:rPr lang="en-GB" sz="2000" i="1" dirty="0" smtClean="0">
                <a:latin typeface="Arial" pitchFamily="34" charset="0"/>
                <a:cs typeface="Arial" pitchFamily="34" charset="0"/>
              </a:rPr>
              <a:t> mu se </a:t>
            </a:r>
            <a:r>
              <a:rPr lang="en-GB" sz="2000" i="1" dirty="0" err="1" smtClean="0">
                <a:latin typeface="Arial" pitchFamily="34" charset="0"/>
                <a:cs typeface="Arial" pitchFamily="34" charset="0"/>
              </a:rPr>
              <a:t>neprestano</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izmi</a:t>
            </a:r>
            <a:r>
              <a:rPr lang="sr-Latn-BA" sz="2000" i="1" dirty="0" smtClean="0">
                <a:latin typeface="Arial" pitchFamily="34" charset="0"/>
                <a:cs typeface="Arial" pitchFamily="34" charset="0"/>
              </a:rPr>
              <a:t>č</a:t>
            </a:r>
            <a:r>
              <a:rPr lang="en-GB" sz="2000" i="1" dirty="0" smtClean="0">
                <a:latin typeface="Arial" pitchFamily="34" charset="0"/>
                <a:cs typeface="Arial" pitchFamily="34" charset="0"/>
              </a:rPr>
              <a:t>e</a:t>
            </a:r>
            <a:r>
              <a:rPr lang="sr-Latn-BA" sz="2000" dirty="0" smtClean="0">
                <a:latin typeface="Arial" pitchFamily="34" charset="0"/>
                <a:cs typeface="Arial" pitchFamily="34" charset="0"/>
              </a:rPr>
              <a:t>,</a:t>
            </a:r>
            <a:r>
              <a:rPr lang="sr-Latn-BA" sz="2000" i="1" dirty="0" smtClean="0">
                <a:latin typeface="Arial" pitchFamily="34" charset="0"/>
                <a:cs typeface="Arial" pitchFamily="34" charset="0"/>
              </a:rPr>
              <a:t> </a:t>
            </a:r>
            <a:r>
              <a:rPr lang="en-GB" sz="2000" b="1" i="1" dirty="0" err="1" smtClean="0">
                <a:latin typeface="Arial" pitchFamily="34" charset="0"/>
                <a:cs typeface="Arial" pitchFamily="34" charset="0"/>
              </a:rPr>
              <a:t>gove</a:t>
            </a:r>
            <a:r>
              <a:rPr lang="sr-Latn-BA" sz="2000" b="1" i="1" dirty="0" smtClean="0">
                <a:latin typeface="Arial" pitchFamily="34" charset="0"/>
                <a:cs typeface="Arial" pitchFamily="34" charset="0"/>
              </a:rPr>
              <a:t>č</a:t>
            </a:r>
            <a:r>
              <a:rPr lang="en-GB" sz="2000" b="1" i="1" dirty="0" smtClean="0">
                <a:latin typeface="Arial" pitchFamily="34" charset="0"/>
                <a:cs typeface="Arial" pitchFamily="34" charset="0"/>
              </a:rPr>
              <a:t>e</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brzo</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stigne</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na</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klanicu</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gde</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ve</a:t>
            </a:r>
            <a:r>
              <a:rPr lang="sr-Latn-BA" sz="2000" i="1" dirty="0" smtClean="0">
                <a:latin typeface="Arial" pitchFamily="34" charset="0"/>
                <a:cs typeface="Arial" pitchFamily="34" charset="0"/>
              </a:rPr>
              <a:t>ć č</a:t>
            </a:r>
            <a:r>
              <a:rPr lang="en-GB" sz="2000" i="1" dirty="0" err="1" smtClean="0">
                <a:latin typeface="Arial" pitchFamily="34" charset="0"/>
                <a:cs typeface="Arial" pitchFamily="34" charset="0"/>
              </a:rPr>
              <a:t>ekaju</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kasapske</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ruke</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i</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konopci</a:t>
            </a:r>
            <a:r>
              <a:rPr lang="sr-Latn-BA" sz="2000" dirty="0" smtClean="0">
                <a:latin typeface="Arial" pitchFamily="34" charset="0"/>
                <a:cs typeface="Arial" pitchFamily="34" charset="0"/>
              </a:rPr>
              <a:t>. </a:t>
            </a:r>
            <a:r>
              <a:rPr lang="en-GB" sz="2000" i="1" dirty="0" smtClean="0">
                <a:latin typeface="Arial" pitchFamily="34" charset="0"/>
                <a:cs typeface="Arial" pitchFamily="34" charset="0"/>
              </a:rPr>
              <a:t>O </a:t>
            </a:r>
            <a:r>
              <a:rPr lang="en-GB" sz="2000" i="1" dirty="0" err="1" smtClean="0">
                <a:latin typeface="Arial" pitchFamily="34" charset="0"/>
                <a:cs typeface="Arial" pitchFamily="34" charset="0"/>
              </a:rPr>
              <a:t>nedosti</a:t>
            </a:r>
            <a:r>
              <a:rPr lang="sr-Latn-BA" sz="2000" i="1" dirty="0" smtClean="0">
                <a:latin typeface="Arial" pitchFamily="34" charset="0"/>
                <a:cs typeface="Arial" pitchFamily="34" charset="0"/>
              </a:rPr>
              <a:t>ž</a:t>
            </a:r>
            <a:r>
              <a:rPr lang="en-GB" sz="2000" i="1" dirty="0" smtClean="0">
                <a:latin typeface="Arial" pitchFamily="34" charset="0"/>
                <a:cs typeface="Arial" pitchFamily="34" charset="0"/>
              </a:rPr>
              <a:t>nu</a:t>
            </a:r>
            <a:r>
              <a:rPr lang="sr-Latn-BA" sz="2000" i="1" dirty="0" smtClean="0">
                <a:latin typeface="Arial" pitchFamily="34" charset="0"/>
                <a:cs typeface="Arial" pitchFamily="34" charset="0"/>
              </a:rPr>
              <a:t> š</a:t>
            </a:r>
            <a:r>
              <a:rPr lang="en-GB" sz="2000" i="1" dirty="0" err="1" smtClean="0">
                <a:latin typeface="Arial" pitchFamily="34" charset="0"/>
                <a:cs typeface="Arial" pitchFamily="34" charset="0"/>
              </a:rPr>
              <a:t>aku</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sena</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otaru</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krvav</a:t>
            </a:r>
            <a:r>
              <a:rPr lang="en-GB" sz="2000" i="1" dirty="0" smtClean="0">
                <a:latin typeface="Arial" pitchFamily="34" charset="0"/>
                <a:cs typeface="Arial" pitchFamily="34" charset="0"/>
              </a:rPr>
              <a:t> no</a:t>
            </a:r>
            <a:r>
              <a:rPr lang="sr-Latn-BA" sz="2000" i="1" dirty="0" smtClean="0">
                <a:latin typeface="Arial" pitchFamily="34" charset="0"/>
                <a:cs typeface="Arial" pitchFamily="34" charset="0"/>
              </a:rPr>
              <a:t>ž </a:t>
            </a:r>
            <a:r>
              <a:rPr lang="en-GB" sz="2000" i="1" dirty="0" err="1" smtClean="0">
                <a:latin typeface="Arial" pitchFamily="34" charset="0"/>
                <a:cs typeface="Arial" pitchFamily="34" charset="0"/>
              </a:rPr>
              <a:t>kojim</a:t>
            </a:r>
            <a:r>
              <a:rPr lang="en-GB" sz="2000" i="1" dirty="0" smtClean="0">
                <a:latin typeface="Arial" pitchFamily="34" charset="0"/>
                <a:cs typeface="Arial" pitchFamily="34" charset="0"/>
              </a:rPr>
              <a:t> </a:t>
            </a:r>
            <a:r>
              <a:rPr lang="sr-Latn-BA" sz="2000" b="1" i="1" dirty="0" smtClean="0">
                <a:latin typeface="Arial" pitchFamily="34" charset="0"/>
                <a:cs typeface="Arial" pitchFamily="34" charset="0"/>
              </a:rPr>
              <a:t>ž</a:t>
            </a:r>
            <a:r>
              <a:rPr lang="en-GB" sz="2000" b="1" i="1" dirty="0" err="1" smtClean="0">
                <a:latin typeface="Arial" pitchFamily="34" charset="0"/>
                <a:cs typeface="Arial" pitchFamily="34" charset="0"/>
              </a:rPr>
              <a:t>ivin</a:t>
            </a:r>
            <a:r>
              <a:rPr lang="sr-Latn-BA" sz="2000" b="1" i="1" dirty="0" smtClean="0">
                <a:latin typeface="Arial" pitchFamily="34" charset="0"/>
                <a:cs typeface="Arial" pitchFamily="34" charset="0"/>
              </a:rPr>
              <a:t>č</a:t>
            </a:r>
            <a:r>
              <a:rPr lang="en-GB" sz="2000" b="1" i="1" dirty="0" smtClean="0">
                <a:latin typeface="Arial" pitchFamily="34" charset="0"/>
                <a:cs typeface="Arial" pitchFamily="34" charset="0"/>
              </a:rPr>
              <a:t>e</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zakolju</a:t>
            </a:r>
            <a:r>
              <a:rPr lang="sr-Latn-BA" sz="2000" dirty="0" smtClean="0">
                <a:latin typeface="Arial" pitchFamily="34" charset="0"/>
                <a:cs typeface="Arial" pitchFamily="34" charset="0"/>
              </a:rPr>
              <a:t> (</a:t>
            </a:r>
            <a:r>
              <a:rPr lang="sr-Latn-CS" sz="2000" dirty="0" smtClean="0">
                <a:latin typeface="Arial" pitchFamily="34" charset="0"/>
                <a:cs typeface="Arial" pitchFamily="34" charset="0"/>
              </a:rPr>
              <a:t>Andrić 1986</a:t>
            </a:r>
            <a:r>
              <a:rPr lang="sr-Latn-CS" sz="2000" baseline="30000" dirty="0" smtClean="0">
                <a:latin typeface="Arial" pitchFamily="34" charset="0"/>
                <a:cs typeface="Arial" pitchFamily="34" charset="0"/>
              </a:rPr>
              <a:t>4</a:t>
            </a:r>
            <a:r>
              <a:rPr lang="sr-Latn-BA" sz="2000" dirty="0" smtClean="0">
                <a:latin typeface="Arial" pitchFamily="34" charset="0"/>
                <a:cs typeface="Arial" pitchFamily="34" charset="0"/>
              </a:rPr>
              <a:t>: 330/331).</a:t>
            </a:r>
            <a:endParaRPr lang="de-DE" sz="2000" dirty="0" smtClean="0">
              <a:latin typeface="Arial" pitchFamily="34" charset="0"/>
              <a:cs typeface="Arial" pitchFamily="34" charset="0"/>
            </a:endParaRPr>
          </a:p>
          <a:p>
            <a:pPr algn="just"/>
            <a:r>
              <a:rPr lang="en-GB" sz="2000" i="1" dirty="0" smtClean="0">
                <a:latin typeface="Arial" pitchFamily="34" charset="0"/>
                <a:cs typeface="Arial" pitchFamily="34" charset="0"/>
              </a:rPr>
              <a:t>In front of a bewildered and obstinate </a:t>
            </a:r>
            <a:r>
              <a:rPr lang="en-GB" sz="2000" b="1" i="1" dirty="0" smtClean="0">
                <a:latin typeface="Arial" pitchFamily="34" charset="0"/>
                <a:cs typeface="Arial" pitchFamily="34" charset="0"/>
              </a:rPr>
              <a:t>ox</a:t>
            </a:r>
            <a:r>
              <a:rPr lang="en-GB" sz="2000" i="1" dirty="0" smtClean="0">
                <a:latin typeface="Arial" pitchFamily="34" charset="0"/>
                <a:cs typeface="Arial" pitchFamily="34" charset="0"/>
              </a:rPr>
              <a:t> its way to the slaughter house</a:t>
            </a:r>
            <a:r>
              <a:rPr lang="en-GB" sz="2000" dirty="0" smtClean="0">
                <a:latin typeface="Arial" pitchFamily="34" charset="0"/>
                <a:cs typeface="Arial" pitchFamily="34" charset="0"/>
              </a:rPr>
              <a:t>, </a:t>
            </a:r>
            <a:r>
              <a:rPr lang="en-GB" sz="2000" i="1" dirty="0" smtClean="0">
                <a:latin typeface="Arial" pitchFamily="34" charset="0"/>
                <a:cs typeface="Arial" pitchFamily="34" charset="0"/>
              </a:rPr>
              <a:t>a peasant carries a bundle of hay</a:t>
            </a:r>
            <a:r>
              <a:rPr lang="en-GB" sz="2000" dirty="0" smtClean="0">
                <a:latin typeface="Arial" pitchFamily="34" charset="0"/>
                <a:cs typeface="Arial" pitchFamily="34" charset="0"/>
              </a:rPr>
              <a:t>. </a:t>
            </a:r>
            <a:r>
              <a:rPr lang="en-GB" sz="2000" i="1" dirty="0" smtClean="0">
                <a:latin typeface="Arial" pitchFamily="34" charset="0"/>
                <a:cs typeface="Arial" pitchFamily="34" charset="0"/>
              </a:rPr>
              <a:t>Chasing that hay</a:t>
            </a:r>
            <a:r>
              <a:rPr lang="en-GB" sz="2000" dirty="0" smtClean="0">
                <a:latin typeface="Arial" pitchFamily="34" charset="0"/>
                <a:cs typeface="Arial" pitchFamily="34" charset="0"/>
              </a:rPr>
              <a:t>, </a:t>
            </a:r>
            <a:r>
              <a:rPr lang="en-GB" sz="2000" i="1" dirty="0" smtClean="0">
                <a:latin typeface="Arial" pitchFamily="34" charset="0"/>
                <a:cs typeface="Arial" pitchFamily="34" charset="0"/>
              </a:rPr>
              <a:t>which continues to escape it</a:t>
            </a:r>
            <a:r>
              <a:rPr lang="en-GB" sz="2000" dirty="0" smtClean="0">
                <a:latin typeface="Arial" pitchFamily="34" charset="0"/>
                <a:cs typeface="Arial" pitchFamily="34" charset="0"/>
              </a:rPr>
              <a:t>, </a:t>
            </a:r>
            <a:r>
              <a:rPr lang="en-GB" sz="2000" b="1" i="1" dirty="0" smtClean="0">
                <a:latin typeface="Arial" pitchFamily="34" charset="0"/>
                <a:cs typeface="Arial" pitchFamily="34" charset="0"/>
              </a:rPr>
              <a:t>the ox </a:t>
            </a:r>
            <a:r>
              <a:rPr lang="en-GB" sz="2000" i="1" dirty="0" smtClean="0">
                <a:latin typeface="Arial" pitchFamily="34" charset="0"/>
                <a:cs typeface="Arial" pitchFamily="34" charset="0"/>
              </a:rPr>
              <a:t>arrives quickly at the slaughter house</a:t>
            </a:r>
            <a:r>
              <a:rPr lang="en-GB" sz="2000" dirty="0" smtClean="0">
                <a:latin typeface="Arial" pitchFamily="34" charset="0"/>
                <a:cs typeface="Arial" pitchFamily="34" charset="0"/>
              </a:rPr>
              <a:t>, </a:t>
            </a:r>
            <a:r>
              <a:rPr lang="en-GB" sz="2000" i="1" dirty="0" smtClean="0">
                <a:latin typeface="Arial" pitchFamily="34" charset="0"/>
                <a:cs typeface="Arial" pitchFamily="34" charset="0"/>
              </a:rPr>
              <a:t>where the butcher</a:t>
            </a:r>
            <a:r>
              <a:rPr lang="en-GB" sz="2000" dirty="0" smtClean="0">
                <a:latin typeface="Arial" pitchFamily="34" charset="0"/>
                <a:cs typeface="Arial" pitchFamily="34" charset="0"/>
              </a:rPr>
              <a:t>’</a:t>
            </a:r>
            <a:r>
              <a:rPr lang="en-GB" sz="2000" i="1" dirty="0" smtClean="0">
                <a:latin typeface="Arial" pitchFamily="34" charset="0"/>
                <a:cs typeface="Arial" pitchFamily="34" charset="0"/>
              </a:rPr>
              <a:t>s hands and ropes are readily waiting </a:t>
            </a:r>
            <a:r>
              <a:rPr lang="en-GB" sz="2000" dirty="0" smtClean="0">
                <a:latin typeface="Arial" pitchFamily="34" charset="0"/>
                <a:cs typeface="Arial" pitchFamily="34" charset="0"/>
              </a:rPr>
              <a:t>(</a:t>
            </a:r>
            <a:r>
              <a:rPr lang="sr-Latn-CS" sz="2000" dirty="0" smtClean="0">
                <a:latin typeface="Arial" pitchFamily="34" charset="0"/>
                <a:cs typeface="Arial" pitchFamily="34" charset="0"/>
              </a:rPr>
              <a:t>Andrić 2015</a:t>
            </a:r>
            <a:r>
              <a:rPr lang="en-GB" sz="2000" dirty="0" smtClean="0">
                <a:latin typeface="Arial" pitchFamily="34" charset="0"/>
                <a:cs typeface="Arial" pitchFamily="34" charset="0"/>
              </a:rPr>
              <a:t>: 253). </a:t>
            </a:r>
            <a:r>
              <a:rPr lang="en-GB" sz="2000" i="1" dirty="0" smtClean="0">
                <a:latin typeface="Arial" pitchFamily="34" charset="0"/>
                <a:cs typeface="Arial" pitchFamily="34" charset="0"/>
              </a:rPr>
              <a:t>They </a:t>
            </a:r>
            <a:r>
              <a:rPr lang="en-GB" sz="2000" i="1" dirty="0" err="1" smtClean="0">
                <a:latin typeface="Arial" pitchFamily="34" charset="0"/>
                <a:cs typeface="Arial" pitchFamily="34" charset="0"/>
              </a:rPr>
              <a:t>wip</a:t>
            </a:r>
            <a:r>
              <a:rPr lang="en-GB" sz="2000" i="1" dirty="0" smtClean="0">
                <a:latin typeface="Arial" pitchFamily="34" charset="0"/>
                <a:cs typeface="Arial" pitchFamily="34" charset="0"/>
              </a:rPr>
              <a:t> the knife used to kill </a:t>
            </a:r>
            <a:r>
              <a:rPr lang="en-GB" sz="2000" b="1" i="1" dirty="0" smtClean="0">
                <a:latin typeface="Arial" pitchFamily="34" charset="0"/>
                <a:cs typeface="Arial" pitchFamily="34" charset="0"/>
              </a:rPr>
              <a:t>it</a:t>
            </a:r>
            <a:r>
              <a:rPr lang="en-GB" sz="2000" i="1" dirty="0" smtClean="0">
                <a:latin typeface="Arial" pitchFamily="34" charset="0"/>
                <a:cs typeface="Arial" pitchFamily="34" charset="0"/>
              </a:rPr>
              <a:t> against the unreachable handful of hay </a:t>
            </a:r>
            <a:r>
              <a:rPr lang="en-GB" sz="2000" dirty="0" smtClean="0">
                <a:latin typeface="Arial" pitchFamily="34" charset="0"/>
                <a:cs typeface="Arial" pitchFamily="34" charset="0"/>
              </a:rPr>
              <a:t>(</a:t>
            </a:r>
            <a:r>
              <a:rPr lang="en-GB" sz="2000" dirty="0" err="1" smtClean="0">
                <a:latin typeface="Arial" pitchFamily="34" charset="0"/>
                <a:cs typeface="Arial" pitchFamily="34" charset="0"/>
              </a:rPr>
              <a:t>Andrić</a:t>
            </a:r>
            <a:r>
              <a:rPr lang="en-GB" sz="2000" dirty="0" smtClean="0">
                <a:latin typeface="Arial" pitchFamily="34" charset="0"/>
                <a:cs typeface="Arial" pitchFamily="34" charset="0"/>
              </a:rPr>
              <a:t> 2015: 260).</a:t>
            </a:r>
            <a:endParaRPr lang="sr-Latn-RS" sz="2000" dirty="0" smtClean="0">
              <a:latin typeface="Arial" pitchFamily="34" charset="0"/>
              <a:cs typeface="Arial" pitchFamily="34" charset="0"/>
            </a:endParaRPr>
          </a:p>
          <a:p>
            <a:pPr algn="just"/>
            <a:endParaRPr lang="sr-Latn-RS" sz="2000" dirty="0" smtClean="0">
              <a:latin typeface="Arial" pitchFamily="34" charset="0"/>
              <a:cs typeface="Arial" pitchFamily="34" charset="0"/>
            </a:endParaRPr>
          </a:p>
          <a:p>
            <a:pPr algn="just"/>
            <a:endParaRPr lang="sr-Latn-RS" sz="2000" dirty="0" smtClean="0">
              <a:latin typeface="Arial" pitchFamily="34" charset="0"/>
              <a:cs typeface="Arial" pitchFamily="34" charset="0"/>
            </a:endParaRPr>
          </a:p>
          <a:p>
            <a:pPr algn="just"/>
            <a:r>
              <a:rPr lang="en-US" sz="2000" dirty="0" smtClean="0">
                <a:latin typeface="Arial" pitchFamily="34" charset="0"/>
                <a:cs typeface="Arial" pitchFamily="34" charset="0"/>
              </a:rPr>
              <a:t>b</a:t>
            </a:r>
            <a:r>
              <a:rPr lang="sr-Latn-BA" sz="2000" dirty="0" smtClean="0">
                <a:latin typeface="Arial" pitchFamily="34" charset="0"/>
                <a:cs typeface="Arial" pitchFamily="34" charset="0"/>
              </a:rPr>
              <a:t>) </a:t>
            </a:r>
            <a:r>
              <a:rPr lang="en-GB" sz="2000" i="1" dirty="0" err="1" smtClean="0">
                <a:latin typeface="Arial" pitchFamily="34" charset="0"/>
                <a:cs typeface="Arial" pitchFamily="34" charset="0"/>
              </a:rPr>
              <a:t>Treba</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izdr</a:t>
            </a:r>
            <a:r>
              <a:rPr lang="sr-Latn-BA" sz="2000" i="1" dirty="0" smtClean="0">
                <a:latin typeface="Arial" pitchFamily="34" charset="0"/>
                <a:cs typeface="Arial" pitchFamily="34" charset="0"/>
              </a:rPr>
              <a:t>ž</a:t>
            </a:r>
            <a:r>
              <a:rPr lang="en-GB" sz="2000" i="1" dirty="0" err="1" smtClean="0">
                <a:latin typeface="Arial" pitchFamily="34" charset="0"/>
                <a:cs typeface="Arial" pitchFamily="34" charset="0"/>
              </a:rPr>
              <a:t>ati</a:t>
            </a:r>
            <a:r>
              <a:rPr lang="en-GB" sz="2000" i="1" dirty="0" smtClean="0">
                <a:latin typeface="Arial" pitchFamily="34" charset="0"/>
                <a:cs typeface="Arial" pitchFamily="34" charset="0"/>
              </a:rPr>
              <a:t> do </a:t>
            </a:r>
            <a:r>
              <a:rPr lang="en-GB" sz="2000" i="1" dirty="0" err="1" smtClean="0">
                <a:latin typeface="Arial" pitchFamily="34" charset="0"/>
                <a:cs typeface="Arial" pitchFamily="34" charset="0"/>
              </a:rPr>
              <a:t>kraja</a:t>
            </a:r>
            <a:r>
              <a:rPr lang="sr-Latn-BA" sz="2000" dirty="0" smtClean="0">
                <a:latin typeface="Arial" pitchFamily="34" charset="0"/>
                <a:cs typeface="Arial" pitchFamily="34" charset="0"/>
              </a:rPr>
              <a:t>, </a:t>
            </a:r>
            <a:r>
              <a:rPr lang="en-GB" sz="2000" b="1" i="1" dirty="0" err="1" smtClean="0">
                <a:latin typeface="Arial" pitchFamily="34" charset="0"/>
                <a:cs typeface="Arial" pitchFamily="34" charset="0"/>
              </a:rPr>
              <a:t>sa</a:t>
            </a:r>
            <a:r>
              <a:rPr lang="en-GB" sz="2000" b="1" i="1" dirty="0" smtClean="0">
                <a:latin typeface="Arial" pitchFamily="34" charset="0"/>
                <a:cs typeface="Arial" pitchFamily="34" charset="0"/>
              </a:rPr>
              <a:t> </a:t>
            </a:r>
            <a:r>
              <a:rPr lang="en-GB" sz="2000" b="1" i="1" dirty="0" err="1" smtClean="0">
                <a:latin typeface="Arial" pitchFamily="34" charset="0"/>
                <a:cs typeface="Arial" pitchFamily="34" charset="0"/>
              </a:rPr>
              <a:t>osmejkom</a:t>
            </a:r>
            <a:r>
              <a:rPr lang="en-GB" sz="2000" i="1" dirty="0" smtClean="0">
                <a:latin typeface="Arial" pitchFamily="34" charset="0"/>
                <a:cs typeface="Arial" pitchFamily="34" charset="0"/>
              </a:rPr>
              <a:t> </a:t>
            </a:r>
            <a:r>
              <a:rPr lang="en-GB" sz="2000" b="1" i="1" dirty="0" err="1" smtClean="0">
                <a:latin typeface="Arial" pitchFamily="34" charset="0"/>
                <a:cs typeface="Arial" pitchFamily="34" charset="0"/>
              </a:rPr>
              <a:t>stjuardese</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koja</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zna</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da</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na</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avionu</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nije</a:t>
            </a:r>
            <a:r>
              <a:rPr lang="en-GB" sz="2000" i="1" dirty="0" smtClean="0">
                <a:latin typeface="Arial" pitchFamily="34" charset="0"/>
                <a:cs typeface="Arial" pitchFamily="34" charset="0"/>
              </a:rPr>
              <a:t> ne</a:t>
            </a:r>
            <a:r>
              <a:rPr lang="sr-Latn-BA" sz="2000" i="1" dirty="0" smtClean="0">
                <a:latin typeface="Arial" pitchFamily="34" charset="0"/>
                <a:cs typeface="Arial" pitchFamily="34" charset="0"/>
              </a:rPr>
              <a:t>š</a:t>
            </a:r>
            <a:r>
              <a:rPr lang="en-GB" sz="2000" i="1" dirty="0" smtClean="0">
                <a:latin typeface="Arial" pitchFamily="34" charset="0"/>
                <a:cs typeface="Arial" pitchFamily="34" charset="0"/>
              </a:rPr>
              <a:t>to u </a:t>
            </a:r>
            <a:r>
              <a:rPr lang="en-GB" sz="2000" i="1" dirty="0" err="1" smtClean="0">
                <a:latin typeface="Arial" pitchFamily="34" charset="0"/>
                <a:cs typeface="Arial" pitchFamily="34" charset="0"/>
              </a:rPr>
              <a:t>redu</a:t>
            </a:r>
            <a:r>
              <a:rPr lang="sr-Latn-BA" sz="2000" dirty="0" smtClean="0">
                <a:latin typeface="Arial" pitchFamily="34" charset="0"/>
                <a:cs typeface="Arial" pitchFamily="34" charset="0"/>
              </a:rPr>
              <a:t> (</a:t>
            </a:r>
            <a:r>
              <a:rPr lang="sr-Latn-CS" sz="2000" dirty="0" smtClean="0">
                <a:latin typeface="Arial" pitchFamily="34" charset="0"/>
                <a:cs typeface="Arial" pitchFamily="34" charset="0"/>
              </a:rPr>
              <a:t>Andrić 1986</a:t>
            </a:r>
            <a:r>
              <a:rPr lang="sr-Latn-CS" sz="2000" baseline="30000" dirty="0" smtClean="0">
                <a:latin typeface="Arial" pitchFamily="34" charset="0"/>
                <a:cs typeface="Arial" pitchFamily="34" charset="0"/>
              </a:rPr>
              <a:t>4</a:t>
            </a:r>
            <a:r>
              <a:rPr lang="sr-Latn-BA" sz="2000" dirty="0" smtClean="0">
                <a:latin typeface="Arial" pitchFamily="34" charset="0"/>
                <a:cs typeface="Arial" pitchFamily="34" charset="0"/>
              </a:rPr>
              <a:t>: 96).</a:t>
            </a:r>
            <a:endParaRPr lang="de-DE" sz="2000" dirty="0" smtClean="0">
              <a:latin typeface="Arial" pitchFamily="34" charset="0"/>
              <a:cs typeface="Arial" pitchFamily="34" charset="0"/>
            </a:endParaRPr>
          </a:p>
          <a:p>
            <a:pPr algn="just"/>
            <a:r>
              <a:rPr lang="en-GB" sz="2000" i="1" dirty="0" smtClean="0">
                <a:latin typeface="Arial" pitchFamily="34" charset="0"/>
                <a:cs typeface="Arial" pitchFamily="34" charset="0"/>
              </a:rPr>
              <a:t>One has to keep up pretences until the end </a:t>
            </a:r>
            <a:r>
              <a:rPr lang="en-GB" sz="2000" b="1" i="1" dirty="0" smtClean="0">
                <a:latin typeface="Arial" pitchFamily="34" charset="0"/>
                <a:cs typeface="Arial" pitchFamily="34" charset="0"/>
              </a:rPr>
              <a:t>like a flight attendant</a:t>
            </a:r>
            <a:r>
              <a:rPr lang="en-GB" sz="2000" i="1" dirty="0" smtClean="0">
                <a:latin typeface="Arial" pitchFamily="34" charset="0"/>
                <a:cs typeface="Arial" pitchFamily="34" charset="0"/>
              </a:rPr>
              <a:t> who knows that there is something wrong with the airplane</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Andrić</a:t>
            </a:r>
            <a:r>
              <a:rPr lang="en-GB" sz="2000" dirty="0" smtClean="0">
                <a:latin typeface="Arial" pitchFamily="34" charset="0"/>
                <a:cs typeface="Arial" pitchFamily="34" charset="0"/>
              </a:rPr>
              <a:t> 2015: 75).</a:t>
            </a:r>
            <a:endParaRPr lang="de-DE" sz="20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fld id="{C1ADC48A-22C4-45AB-A0A2-FF6D31194B2B}" type="slidenum">
              <a:rPr lang="de-DE" smtClean="0"/>
              <a:pPr/>
              <a:t>15</a:t>
            </a:fld>
            <a:endParaRPr lang="de-DE"/>
          </a:p>
        </p:txBody>
      </p:sp>
      <p:sp>
        <p:nvSpPr>
          <p:cNvPr id="3" name="Textfeld 2"/>
          <p:cNvSpPr txBox="1"/>
          <p:nvPr/>
        </p:nvSpPr>
        <p:spPr>
          <a:xfrm>
            <a:off x="0" y="0"/>
            <a:ext cx="9144000" cy="6586418"/>
          </a:xfrm>
          <a:prstGeom prst="rect">
            <a:avLst/>
          </a:prstGeom>
          <a:noFill/>
        </p:spPr>
        <p:txBody>
          <a:bodyPr wrap="square" rtlCol="0">
            <a:spAutoFit/>
          </a:bodyPr>
          <a:lstStyle/>
          <a:p>
            <a:endParaRPr lang="sr-Latn-BA" sz="2000" dirty="0" smtClean="0">
              <a:latin typeface="Arial" pitchFamily="34" charset="0"/>
              <a:cs typeface="Arial" pitchFamily="34" charset="0"/>
            </a:endParaRPr>
          </a:p>
          <a:p>
            <a:pPr algn="ctr"/>
            <a:r>
              <a:rPr lang="sr-Latn-RS" sz="2200" dirty="0" smtClean="0">
                <a:latin typeface="Arial" pitchFamily="34" charset="0"/>
                <a:cs typeface="Arial" pitchFamily="34" charset="0"/>
              </a:rPr>
              <a:t>Ostale prevodilačke tehnike</a:t>
            </a:r>
          </a:p>
          <a:p>
            <a:endParaRPr lang="sr-Latn-RS" sz="2000" dirty="0" smtClean="0">
              <a:latin typeface="Arial" pitchFamily="34" charset="0"/>
              <a:cs typeface="Arial" pitchFamily="34" charset="0"/>
            </a:endParaRPr>
          </a:p>
          <a:p>
            <a:r>
              <a:rPr lang="sr-Latn-RS" sz="2000" dirty="0" smtClean="0">
                <a:latin typeface="Arial" pitchFamily="34" charset="0"/>
                <a:cs typeface="Arial" pitchFamily="34" charset="0"/>
              </a:rPr>
              <a:t>1. Kalkiranje</a:t>
            </a:r>
          </a:p>
          <a:p>
            <a:endParaRPr lang="sr-Latn-RS" i="1" dirty="0" smtClean="0">
              <a:latin typeface="Arial" pitchFamily="34" charset="0"/>
              <a:cs typeface="Arial" pitchFamily="34" charset="0"/>
            </a:endParaRPr>
          </a:p>
          <a:p>
            <a:r>
              <a:rPr lang="en-GB" i="1" dirty="0" err="1" smtClean="0">
                <a:latin typeface="Arial" pitchFamily="34" charset="0"/>
                <a:cs typeface="Arial" pitchFamily="34" charset="0"/>
              </a:rPr>
              <a:t>Jedan</a:t>
            </a:r>
            <a:r>
              <a:rPr lang="en-GB" i="1" dirty="0" smtClean="0">
                <a:latin typeface="Arial" pitchFamily="34" charset="0"/>
                <a:cs typeface="Arial" pitchFamily="34" charset="0"/>
              </a:rPr>
              <a:t> </a:t>
            </a:r>
            <a:r>
              <a:rPr lang="en-GB" i="1" dirty="0" err="1" smtClean="0">
                <a:latin typeface="Arial" pitchFamily="34" charset="0"/>
                <a:cs typeface="Arial" pitchFamily="34" charset="0"/>
              </a:rPr>
              <a:t>od</a:t>
            </a:r>
            <a:r>
              <a:rPr lang="en-GB" i="1" dirty="0" smtClean="0">
                <a:latin typeface="Arial" pitchFamily="34" charset="0"/>
                <a:cs typeface="Arial" pitchFamily="34" charset="0"/>
              </a:rPr>
              <a:t> </a:t>
            </a:r>
            <a:r>
              <a:rPr lang="en-GB" i="1" dirty="0" err="1" smtClean="0">
                <a:latin typeface="Arial" pitchFamily="34" charset="0"/>
                <a:cs typeface="Arial" pitchFamily="34" charset="0"/>
              </a:rPr>
              <a:t>njih</a:t>
            </a:r>
            <a:r>
              <a:rPr lang="en-GB" i="1" dirty="0" smtClean="0">
                <a:latin typeface="Arial" pitchFamily="34" charset="0"/>
                <a:cs typeface="Arial" pitchFamily="34" charset="0"/>
              </a:rPr>
              <a:t> </a:t>
            </a:r>
            <a:r>
              <a:rPr lang="en-GB" i="1" dirty="0" err="1" smtClean="0">
                <a:latin typeface="Arial" pitchFamily="34" charset="0"/>
                <a:cs typeface="Arial" pitchFamily="34" charset="0"/>
              </a:rPr>
              <a:t>dr</a:t>
            </a:r>
            <a:r>
              <a:rPr lang="sr-Latn-BA" i="1" dirty="0" smtClean="0">
                <a:latin typeface="Arial" pitchFamily="34" charset="0"/>
                <a:cs typeface="Arial" pitchFamily="34" charset="0"/>
              </a:rPr>
              <a:t>ž</a:t>
            </a:r>
            <a:r>
              <a:rPr lang="en-GB" i="1" dirty="0" err="1" smtClean="0">
                <a:latin typeface="Arial" pitchFamily="34" charset="0"/>
                <a:cs typeface="Arial" pitchFamily="34" charset="0"/>
              </a:rPr>
              <a:t>i</a:t>
            </a:r>
            <a:r>
              <a:rPr lang="en-GB" i="1" dirty="0" smtClean="0">
                <a:latin typeface="Arial" pitchFamily="34" charset="0"/>
                <a:cs typeface="Arial" pitchFamily="34" charset="0"/>
              </a:rPr>
              <a:t> </a:t>
            </a:r>
            <a:r>
              <a:rPr lang="en-GB" i="1" dirty="0" err="1" smtClean="0">
                <a:latin typeface="Arial" pitchFamily="34" charset="0"/>
                <a:cs typeface="Arial" pitchFamily="34" charset="0"/>
              </a:rPr>
              <a:t>visoko</a:t>
            </a:r>
            <a:r>
              <a:rPr lang="sr-Latn-BA" dirty="0" smtClean="0">
                <a:latin typeface="Arial" pitchFamily="34" charset="0"/>
                <a:cs typeface="Arial" pitchFamily="34" charset="0"/>
              </a:rPr>
              <a:t>,</a:t>
            </a:r>
            <a:r>
              <a:rPr lang="sr-Latn-BA" i="1" dirty="0" smtClean="0">
                <a:latin typeface="Arial" pitchFamily="34" charset="0"/>
                <a:cs typeface="Arial" pitchFamily="34" charset="0"/>
              </a:rPr>
              <a:t> </a:t>
            </a:r>
            <a:r>
              <a:rPr lang="en-GB" i="1" dirty="0" err="1" smtClean="0">
                <a:latin typeface="Arial" pitchFamily="34" charset="0"/>
                <a:cs typeface="Arial" pitchFamily="34" charset="0"/>
              </a:rPr>
              <a:t>kao</a:t>
            </a:r>
            <a:r>
              <a:rPr lang="en-GB" i="1" dirty="0" smtClean="0">
                <a:latin typeface="Arial" pitchFamily="34" charset="0"/>
                <a:cs typeface="Arial" pitchFamily="34" charset="0"/>
              </a:rPr>
              <a:t> </a:t>
            </a:r>
            <a:r>
              <a:rPr lang="en-GB" i="1" dirty="0" err="1" smtClean="0">
                <a:latin typeface="Arial" pitchFamily="34" charset="0"/>
                <a:cs typeface="Arial" pitchFamily="34" charset="0"/>
              </a:rPr>
              <a:t>zastavu</a:t>
            </a:r>
            <a:r>
              <a:rPr lang="sr-Latn-BA" dirty="0" smtClean="0">
                <a:latin typeface="Arial" pitchFamily="34" charset="0"/>
                <a:cs typeface="Arial" pitchFamily="34" charset="0"/>
              </a:rPr>
              <a:t>,</a:t>
            </a:r>
            <a:r>
              <a:rPr lang="sr-Latn-BA" i="1" dirty="0" smtClean="0">
                <a:latin typeface="Arial" pitchFamily="34" charset="0"/>
                <a:cs typeface="Arial" pitchFamily="34" charset="0"/>
              </a:rPr>
              <a:t> </a:t>
            </a:r>
            <a:r>
              <a:rPr lang="en-GB" i="1" dirty="0" err="1" smtClean="0">
                <a:latin typeface="Arial" pitchFamily="34" charset="0"/>
                <a:cs typeface="Arial" pitchFamily="34" charset="0"/>
              </a:rPr>
              <a:t>ra</a:t>
            </a:r>
            <a:r>
              <a:rPr lang="sr-Latn-BA" i="1" dirty="0" smtClean="0">
                <a:latin typeface="Arial" pitchFamily="34" charset="0"/>
                <a:cs typeface="Arial" pitchFamily="34" charset="0"/>
              </a:rPr>
              <a:t>č</a:t>
            </a:r>
            <a:r>
              <a:rPr lang="en-GB" i="1" dirty="0" err="1" smtClean="0">
                <a:latin typeface="Arial" pitchFamily="34" charset="0"/>
                <a:cs typeface="Arial" pitchFamily="34" charset="0"/>
              </a:rPr>
              <a:t>vasti</a:t>
            </a:r>
            <a:r>
              <a:rPr lang="en-GB" i="1" dirty="0" smtClean="0">
                <a:latin typeface="Arial" pitchFamily="34" charset="0"/>
                <a:cs typeface="Arial" pitchFamily="34" charset="0"/>
              </a:rPr>
              <a:t> </a:t>
            </a:r>
            <a:r>
              <a:rPr lang="en-GB" i="1" dirty="0" err="1" smtClean="0">
                <a:latin typeface="Arial" pitchFamily="34" charset="0"/>
                <a:cs typeface="Arial" pitchFamily="34" charset="0"/>
              </a:rPr>
              <a:t>prut</a:t>
            </a:r>
            <a:r>
              <a:rPr lang="en-GB" i="1" dirty="0" smtClean="0">
                <a:latin typeface="Arial" pitchFamily="34" charset="0"/>
                <a:cs typeface="Arial" pitchFamily="34" charset="0"/>
              </a:rPr>
              <a:t> </a:t>
            </a:r>
            <a:r>
              <a:rPr lang="en-GB" i="1" dirty="0" err="1" smtClean="0">
                <a:latin typeface="Arial" pitchFamily="34" charset="0"/>
                <a:cs typeface="Arial" pitchFamily="34" charset="0"/>
              </a:rPr>
              <a:t>na</a:t>
            </a:r>
            <a:r>
              <a:rPr lang="en-GB" i="1" dirty="0" smtClean="0">
                <a:latin typeface="Arial" pitchFamily="34" charset="0"/>
                <a:cs typeface="Arial" pitchFamily="34" charset="0"/>
              </a:rPr>
              <a:t> </a:t>
            </a:r>
            <a:r>
              <a:rPr lang="en-GB" i="1" dirty="0" err="1" smtClean="0">
                <a:latin typeface="Arial" pitchFamily="34" charset="0"/>
                <a:cs typeface="Arial" pitchFamily="34" charset="0"/>
              </a:rPr>
              <a:t>kome</a:t>
            </a:r>
            <a:r>
              <a:rPr lang="en-GB" i="1" dirty="0" smtClean="0">
                <a:latin typeface="Arial" pitchFamily="34" charset="0"/>
                <a:cs typeface="Arial" pitchFamily="34" charset="0"/>
              </a:rPr>
              <a:t> </a:t>
            </a:r>
            <a:r>
              <a:rPr lang="en-GB" i="1" dirty="0" err="1" smtClean="0">
                <a:latin typeface="Arial" pitchFamily="34" charset="0"/>
                <a:cs typeface="Arial" pitchFamily="34" charset="0"/>
              </a:rPr>
              <a:t>visi</a:t>
            </a:r>
            <a:r>
              <a:rPr lang="en-GB" i="1" dirty="0" smtClean="0">
                <a:latin typeface="Arial" pitchFamily="34" charset="0"/>
                <a:cs typeface="Arial" pitchFamily="34" charset="0"/>
              </a:rPr>
              <a:t> </a:t>
            </a:r>
            <a:r>
              <a:rPr lang="en-GB" i="1" dirty="0" err="1" smtClean="0">
                <a:latin typeface="Arial" pitchFamily="34" charset="0"/>
                <a:cs typeface="Arial" pitchFamily="34" charset="0"/>
              </a:rPr>
              <a:t>ubijen</a:t>
            </a:r>
            <a:r>
              <a:rPr lang="en-GB" i="1" dirty="0" smtClean="0">
                <a:latin typeface="Arial" pitchFamily="34" charset="0"/>
                <a:cs typeface="Arial" pitchFamily="34" charset="0"/>
              </a:rPr>
              <a:t> </a:t>
            </a:r>
            <a:r>
              <a:rPr lang="en-GB" b="1" i="1" dirty="0" err="1" smtClean="0">
                <a:latin typeface="Arial" pitchFamily="34" charset="0"/>
                <a:cs typeface="Arial" pitchFamily="34" charset="0"/>
              </a:rPr>
              <a:t>slepi</a:t>
            </a:r>
            <a:r>
              <a:rPr lang="sr-Latn-BA" b="1" i="1" dirty="0" smtClean="0">
                <a:latin typeface="Arial" pitchFamily="34" charset="0"/>
                <a:cs typeface="Arial" pitchFamily="34" charset="0"/>
              </a:rPr>
              <a:t>ć</a:t>
            </a:r>
            <a:r>
              <a:rPr lang="sr-Latn-BA" i="1" dirty="0" smtClean="0">
                <a:latin typeface="Arial" pitchFamily="34" charset="0"/>
                <a:cs typeface="Arial" pitchFamily="34" charset="0"/>
              </a:rPr>
              <a:t> </a:t>
            </a:r>
            <a:r>
              <a:rPr lang="sr-Latn-BA" dirty="0" smtClean="0">
                <a:latin typeface="Arial" pitchFamily="34" charset="0"/>
                <a:cs typeface="Arial" pitchFamily="34" charset="0"/>
              </a:rPr>
              <a:t>(</a:t>
            </a:r>
            <a:r>
              <a:rPr lang="sr-Latn-CS" dirty="0" smtClean="0">
                <a:latin typeface="Arial" pitchFamily="34" charset="0"/>
                <a:cs typeface="Arial" pitchFamily="34" charset="0"/>
              </a:rPr>
              <a:t>Andrić 1986</a:t>
            </a:r>
            <a:r>
              <a:rPr lang="sr-Latn-CS" baseline="30000" dirty="0" smtClean="0">
                <a:latin typeface="Arial" pitchFamily="34" charset="0"/>
                <a:cs typeface="Arial" pitchFamily="34" charset="0"/>
              </a:rPr>
              <a:t>4</a:t>
            </a:r>
            <a:r>
              <a:rPr lang="sr-Latn-BA" dirty="0" smtClean="0">
                <a:latin typeface="Arial" pitchFamily="34" charset="0"/>
                <a:cs typeface="Arial" pitchFamily="34" charset="0"/>
              </a:rPr>
              <a:t>: 371).</a:t>
            </a:r>
            <a:endParaRPr lang="de-DE" dirty="0" smtClean="0">
              <a:latin typeface="Arial" pitchFamily="34" charset="0"/>
              <a:cs typeface="Arial" pitchFamily="34" charset="0"/>
            </a:endParaRPr>
          </a:p>
          <a:p>
            <a:r>
              <a:rPr lang="en-GB" i="1" dirty="0" smtClean="0">
                <a:latin typeface="Arial" pitchFamily="34" charset="0"/>
                <a:cs typeface="Arial" pitchFamily="34" charset="0"/>
              </a:rPr>
              <a:t>One of them is holding high</a:t>
            </a:r>
            <a:r>
              <a:rPr lang="en-GB" dirty="0" smtClean="0">
                <a:latin typeface="Arial" pitchFamily="34" charset="0"/>
                <a:cs typeface="Arial" pitchFamily="34" charset="0"/>
              </a:rPr>
              <a:t>, </a:t>
            </a:r>
            <a:r>
              <a:rPr lang="en-GB" i="1" dirty="0" smtClean="0">
                <a:latin typeface="Arial" pitchFamily="34" charset="0"/>
                <a:cs typeface="Arial" pitchFamily="34" charset="0"/>
              </a:rPr>
              <a:t>like a flag</a:t>
            </a:r>
            <a:r>
              <a:rPr lang="en-GB" dirty="0" smtClean="0">
                <a:latin typeface="Arial" pitchFamily="34" charset="0"/>
                <a:cs typeface="Arial" pitchFamily="34" charset="0"/>
              </a:rPr>
              <a:t>, </a:t>
            </a:r>
            <a:r>
              <a:rPr lang="en-GB" i="1" dirty="0" smtClean="0">
                <a:latin typeface="Arial" pitchFamily="34" charset="0"/>
                <a:cs typeface="Arial" pitchFamily="34" charset="0"/>
              </a:rPr>
              <a:t>a forked twig with a dead </a:t>
            </a:r>
            <a:r>
              <a:rPr lang="en-GB" b="1" i="1" dirty="0" smtClean="0">
                <a:latin typeface="Arial" pitchFamily="34" charset="0"/>
                <a:cs typeface="Arial" pitchFamily="34" charset="0"/>
              </a:rPr>
              <a:t>blindworm</a:t>
            </a:r>
            <a:r>
              <a:rPr lang="en-GB" i="1" dirty="0" smtClean="0">
                <a:latin typeface="Arial" pitchFamily="34" charset="0"/>
                <a:cs typeface="Arial" pitchFamily="34" charset="0"/>
              </a:rPr>
              <a:t> on it</a:t>
            </a:r>
            <a:r>
              <a:rPr lang="en-GB" dirty="0" smtClean="0">
                <a:latin typeface="Arial" pitchFamily="34" charset="0"/>
                <a:cs typeface="Arial" pitchFamily="34" charset="0"/>
              </a:rPr>
              <a:t> (</a:t>
            </a:r>
            <a:r>
              <a:rPr lang="en-GB" dirty="0" err="1" smtClean="0">
                <a:latin typeface="Arial" pitchFamily="34" charset="0"/>
                <a:cs typeface="Arial" pitchFamily="34" charset="0"/>
              </a:rPr>
              <a:t>Andrić</a:t>
            </a:r>
            <a:r>
              <a:rPr lang="en-GB" dirty="0" smtClean="0">
                <a:latin typeface="Arial" pitchFamily="34" charset="0"/>
                <a:cs typeface="Arial" pitchFamily="34" charset="0"/>
              </a:rPr>
              <a:t> 2015: 283).</a:t>
            </a:r>
            <a:endParaRPr lang="de-DE" dirty="0" smtClean="0">
              <a:latin typeface="Arial" pitchFamily="34" charset="0"/>
              <a:cs typeface="Arial" pitchFamily="34" charset="0"/>
            </a:endParaRPr>
          </a:p>
          <a:p>
            <a:endParaRPr lang="sr-Latn-RS" dirty="0" smtClean="0">
              <a:latin typeface="Arial" pitchFamily="34" charset="0"/>
              <a:cs typeface="Arial" pitchFamily="34" charset="0"/>
            </a:endParaRPr>
          </a:p>
          <a:p>
            <a:r>
              <a:rPr lang="sr-Latn-RS" sz="2000" dirty="0" smtClean="0">
                <a:latin typeface="Arial" pitchFamily="34" charset="0"/>
                <a:cs typeface="Arial" pitchFamily="34" charset="0"/>
              </a:rPr>
              <a:t>2. Analogija</a:t>
            </a:r>
          </a:p>
          <a:p>
            <a:endParaRPr lang="sr-Latn-RS" dirty="0" smtClean="0">
              <a:latin typeface="Arial" pitchFamily="34" charset="0"/>
              <a:cs typeface="Arial" pitchFamily="34" charset="0"/>
            </a:endParaRPr>
          </a:p>
          <a:p>
            <a:r>
              <a:rPr lang="sr-Latn-RS" dirty="0" smtClean="0">
                <a:latin typeface="Arial" pitchFamily="34" charset="0"/>
                <a:cs typeface="Arial" pitchFamily="34" charset="0"/>
              </a:rPr>
              <a:t>a)</a:t>
            </a:r>
            <a:r>
              <a:rPr lang="en-GB" dirty="0" smtClean="0">
                <a:latin typeface="Arial" pitchFamily="34" charset="0"/>
                <a:cs typeface="Arial" pitchFamily="34" charset="0"/>
              </a:rPr>
              <a:t> </a:t>
            </a:r>
            <a:r>
              <a:rPr lang="en-GB" b="1" i="1" dirty="0" err="1" smtClean="0">
                <a:latin typeface="Arial" pitchFamily="34" charset="0"/>
                <a:cs typeface="Arial" pitchFamily="34" charset="0"/>
              </a:rPr>
              <a:t>Goveče</a:t>
            </a:r>
            <a:r>
              <a:rPr lang="en-GB" dirty="0" smtClean="0">
                <a:latin typeface="Arial" pitchFamily="34" charset="0"/>
                <a:cs typeface="Arial" pitchFamily="34" charset="0"/>
              </a:rPr>
              <a:t>,</a:t>
            </a:r>
            <a:r>
              <a:rPr lang="en-GB" i="1" dirty="0" smtClean="0">
                <a:latin typeface="Arial" pitchFamily="34" charset="0"/>
                <a:cs typeface="Arial" pitchFamily="34" charset="0"/>
              </a:rPr>
              <a:t> </a:t>
            </a:r>
            <a:r>
              <a:rPr lang="en-GB" i="1" dirty="0" err="1" smtClean="0">
                <a:latin typeface="Arial" pitchFamily="34" charset="0"/>
                <a:cs typeface="Arial" pitchFamily="34" charset="0"/>
              </a:rPr>
              <a:t>budi</a:t>
            </a:r>
            <a:r>
              <a:rPr lang="en-GB" i="1" dirty="0" smtClean="0">
                <a:latin typeface="Arial" pitchFamily="34" charset="0"/>
                <a:cs typeface="Arial" pitchFamily="34" charset="0"/>
              </a:rPr>
              <a:t> </a:t>
            </a:r>
            <a:r>
              <a:rPr lang="en-GB" i="1" dirty="0" err="1" smtClean="0">
                <a:latin typeface="Arial" pitchFamily="34" charset="0"/>
                <a:cs typeface="Arial" pitchFamily="34" charset="0"/>
              </a:rPr>
              <a:t>pametan</a:t>
            </a:r>
            <a:r>
              <a:rPr lang="en-GB" dirty="0" smtClean="0">
                <a:latin typeface="Arial" pitchFamily="34" charset="0"/>
                <a:cs typeface="Arial" pitchFamily="34" charset="0"/>
              </a:rPr>
              <a:t>,</a:t>
            </a:r>
            <a:r>
              <a:rPr lang="en-GB" i="1" dirty="0" smtClean="0">
                <a:latin typeface="Arial" pitchFamily="34" charset="0"/>
                <a:cs typeface="Arial" pitchFamily="34" charset="0"/>
              </a:rPr>
              <a:t> </a:t>
            </a:r>
            <a:r>
              <a:rPr lang="en-GB" i="1" dirty="0" err="1" smtClean="0">
                <a:latin typeface="Arial" pitchFamily="34" charset="0"/>
                <a:cs typeface="Arial" pitchFamily="34" charset="0"/>
              </a:rPr>
              <a:t>i</a:t>
            </a:r>
            <a:r>
              <a:rPr lang="en-GB" i="1" dirty="0" smtClean="0">
                <a:latin typeface="Arial" pitchFamily="34" charset="0"/>
                <a:cs typeface="Arial" pitchFamily="34" charset="0"/>
              </a:rPr>
              <a:t> </a:t>
            </a:r>
            <a:r>
              <a:rPr lang="en-GB" i="1" dirty="0" err="1" smtClean="0">
                <a:latin typeface="Arial" pitchFamily="34" charset="0"/>
                <a:cs typeface="Arial" pitchFamily="34" charset="0"/>
              </a:rPr>
              <a:t>budi</a:t>
            </a:r>
            <a:r>
              <a:rPr lang="en-GB" i="1" dirty="0" smtClean="0">
                <a:latin typeface="Arial" pitchFamily="34" charset="0"/>
                <a:cs typeface="Arial" pitchFamily="34" charset="0"/>
              </a:rPr>
              <a:t> </a:t>
            </a:r>
            <a:r>
              <a:rPr lang="en-GB" i="1" dirty="0" err="1" smtClean="0">
                <a:latin typeface="Arial" pitchFamily="34" charset="0"/>
                <a:cs typeface="Arial" pitchFamily="34" charset="0"/>
              </a:rPr>
              <a:t>gluv</a:t>
            </a:r>
            <a:r>
              <a:rPr lang="en-GB" dirty="0" smtClean="0">
                <a:latin typeface="Arial" pitchFamily="34" charset="0"/>
                <a:cs typeface="Arial" pitchFamily="34" charset="0"/>
              </a:rPr>
              <a:t>,</a:t>
            </a:r>
            <a:r>
              <a:rPr lang="en-GB" i="1" dirty="0" smtClean="0">
                <a:latin typeface="Arial" pitchFamily="34" charset="0"/>
                <a:cs typeface="Arial" pitchFamily="34" charset="0"/>
              </a:rPr>
              <a:t> </a:t>
            </a:r>
            <a:r>
              <a:rPr lang="en-GB" i="1" dirty="0" err="1" smtClean="0">
                <a:latin typeface="Arial" pitchFamily="34" charset="0"/>
                <a:cs typeface="Arial" pitchFamily="34" charset="0"/>
              </a:rPr>
              <a:t>da</a:t>
            </a:r>
            <a:r>
              <a:rPr lang="en-GB" i="1" dirty="0" smtClean="0">
                <a:latin typeface="Arial" pitchFamily="34" charset="0"/>
                <a:cs typeface="Arial" pitchFamily="34" charset="0"/>
              </a:rPr>
              <a:t> ne </a:t>
            </a:r>
            <a:r>
              <a:rPr lang="en-GB" i="1" dirty="0" err="1" smtClean="0">
                <a:latin typeface="Arial" pitchFamily="34" charset="0"/>
                <a:cs typeface="Arial" pitchFamily="34" charset="0"/>
              </a:rPr>
              <a:t>čuješ</a:t>
            </a:r>
            <a:r>
              <a:rPr lang="en-GB" i="1" dirty="0" smtClean="0">
                <a:latin typeface="Arial" pitchFamily="34" charset="0"/>
                <a:cs typeface="Arial" pitchFamily="34" charset="0"/>
              </a:rPr>
              <a:t> </a:t>
            </a:r>
            <a:r>
              <a:rPr lang="en-GB" i="1" dirty="0" err="1" smtClean="0">
                <a:latin typeface="Arial" pitchFamily="34" charset="0"/>
                <a:cs typeface="Arial" pitchFamily="34" charset="0"/>
              </a:rPr>
              <a:t>šta</a:t>
            </a:r>
            <a:r>
              <a:rPr lang="en-GB" i="1" dirty="0" smtClean="0">
                <a:latin typeface="Arial" pitchFamily="34" charset="0"/>
                <a:cs typeface="Arial" pitchFamily="34" charset="0"/>
              </a:rPr>
              <a:t> </a:t>
            </a:r>
            <a:r>
              <a:rPr lang="en-GB" i="1" dirty="0" err="1" smtClean="0">
                <a:latin typeface="Arial" pitchFamily="34" charset="0"/>
                <a:cs typeface="Arial" pitchFamily="34" charset="0"/>
              </a:rPr>
              <a:t>sve</a:t>
            </a:r>
            <a:r>
              <a:rPr lang="en-GB" i="1" dirty="0" smtClean="0">
                <a:latin typeface="Arial" pitchFamily="34" charset="0"/>
                <a:cs typeface="Arial" pitchFamily="34" charset="0"/>
              </a:rPr>
              <a:t> </a:t>
            </a:r>
            <a:r>
              <a:rPr lang="en-GB" i="1" dirty="0" err="1" smtClean="0">
                <a:latin typeface="Arial" pitchFamily="34" charset="0"/>
                <a:cs typeface="Arial" pitchFamily="34" charset="0"/>
              </a:rPr>
              <a:t>govore</a:t>
            </a:r>
            <a:r>
              <a:rPr lang="en-GB" i="1" dirty="0" smtClean="0">
                <a:latin typeface="Arial" pitchFamily="34" charset="0"/>
                <a:cs typeface="Arial" pitchFamily="34" charset="0"/>
              </a:rPr>
              <a:t> </a:t>
            </a:r>
            <a:r>
              <a:rPr lang="en-GB" i="1" dirty="0" err="1" smtClean="0">
                <a:latin typeface="Arial" pitchFamily="34" charset="0"/>
                <a:cs typeface="Arial" pitchFamily="34" charset="0"/>
              </a:rPr>
              <a:t>po</a:t>
            </a:r>
            <a:r>
              <a:rPr lang="en-GB" i="1" dirty="0" smtClean="0">
                <a:latin typeface="Arial" pitchFamily="34" charset="0"/>
                <a:cs typeface="Arial" pitchFamily="34" charset="0"/>
              </a:rPr>
              <a:t> </a:t>
            </a:r>
            <a:r>
              <a:rPr lang="en-GB" i="1" dirty="0" err="1" smtClean="0">
                <a:latin typeface="Arial" pitchFamily="34" charset="0"/>
                <a:cs typeface="Arial" pitchFamily="34" charset="0"/>
              </a:rPr>
              <a:t>raskršćima</a:t>
            </a:r>
            <a:r>
              <a:rPr lang="en-GB" i="1" dirty="0" smtClean="0">
                <a:latin typeface="Arial" pitchFamily="34" charset="0"/>
                <a:cs typeface="Arial" pitchFamily="34" charset="0"/>
              </a:rPr>
              <a:t> </a:t>
            </a:r>
            <a:r>
              <a:rPr lang="en-GB" i="1" dirty="0" err="1" smtClean="0">
                <a:latin typeface="Arial" pitchFamily="34" charset="0"/>
                <a:cs typeface="Arial" pitchFamily="34" charset="0"/>
              </a:rPr>
              <a:t>veštice</a:t>
            </a:r>
            <a:r>
              <a:rPr lang="en-GB" dirty="0" smtClean="0">
                <a:latin typeface="Arial" pitchFamily="34" charset="0"/>
                <a:cs typeface="Arial" pitchFamily="34" charset="0"/>
              </a:rPr>
              <a:t> (</a:t>
            </a:r>
            <a:r>
              <a:rPr lang="sr-Latn-CS" dirty="0" smtClean="0">
                <a:latin typeface="Arial" pitchFamily="34" charset="0"/>
                <a:cs typeface="Arial" pitchFamily="34" charset="0"/>
              </a:rPr>
              <a:t>Andrić 1986</a:t>
            </a:r>
            <a:r>
              <a:rPr lang="sr-Latn-CS" baseline="30000" dirty="0" smtClean="0">
                <a:latin typeface="Arial" pitchFamily="34" charset="0"/>
                <a:cs typeface="Arial" pitchFamily="34" charset="0"/>
              </a:rPr>
              <a:t>4</a:t>
            </a:r>
            <a:r>
              <a:rPr lang="en-GB" dirty="0" smtClean="0">
                <a:latin typeface="Arial" pitchFamily="34" charset="0"/>
                <a:cs typeface="Arial" pitchFamily="34" charset="0"/>
              </a:rPr>
              <a:t>: 564).</a:t>
            </a:r>
            <a:endParaRPr lang="de-DE" dirty="0" smtClean="0">
              <a:latin typeface="Arial" pitchFamily="34" charset="0"/>
              <a:cs typeface="Arial" pitchFamily="34" charset="0"/>
            </a:endParaRPr>
          </a:p>
          <a:p>
            <a:r>
              <a:rPr lang="en-GB" b="1" i="1" dirty="0" smtClean="0">
                <a:latin typeface="Arial" pitchFamily="34" charset="0"/>
                <a:cs typeface="Arial" pitchFamily="34" charset="0"/>
              </a:rPr>
              <a:t>Man</a:t>
            </a:r>
            <a:r>
              <a:rPr lang="en-GB" dirty="0" smtClean="0">
                <a:latin typeface="Arial" pitchFamily="34" charset="0"/>
                <a:cs typeface="Arial" pitchFamily="34" charset="0"/>
              </a:rPr>
              <a:t>, </a:t>
            </a:r>
            <a:r>
              <a:rPr lang="en-GB" i="1" dirty="0" smtClean="0">
                <a:latin typeface="Arial" pitchFamily="34" charset="0"/>
                <a:cs typeface="Arial" pitchFamily="34" charset="0"/>
              </a:rPr>
              <a:t>be clever</a:t>
            </a:r>
            <a:r>
              <a:rPr lang="en-GB" dirty="0" smtClean="0">
                <a:latin typeface="Arial" pitchFamily="34" charset="0"/>
                <a:cs typeface="Arial" pitchFamily="34" charset="0"/>
              </a:rPr>
              <a:t>, </a:t>
            </a:r>
            <a:r>
              <a:rPr lang="en-GB" i="1" dirty="0" smtClean="0">
                <a:latin typeface="Arial" pitchFamily="34" charset="0"/>
                <a:cs typeface="Arial" pitchFamily="34" charset="0"/>
              </a:rPr>
              <a:t>and be deaf</a:t>
            </a:r>
            <a:r>
              <a:rPr lang="en-GB" dirty="0" smtClean="0">
                <a:latin typeface="Arial" pitchFamily="34" charset="0"/>
                <a:cs typeface="Arial" pitchFamily="34" charset="0"/>
              </a:rPr>
              <a:t>, </a:t>
            </a:r>
            <a:r>
              <a:rPr lang="en-GB" i="1" dirty="0" smtClean="0">
                <a:latin typeface="Arial" pitchFamily="34" charset="0"/>
                <a:cs typeface="Arial" pitchFamily="34" charset="0"/>
              </a:rPr>
              <a:t>so that you will not hear everything the witches saw at various crossroads</a:t>
            </a:r>
            <a:r>
              <a:rPr lang="en-GB" dirty="0" smtClean="0">
                <a:latin typeface="Arial" pitchFamily="34" charset="0"/>
                <a:cs typeface="Arial" pitchFamily="34" charset="0"/>
              </a:rPr>
              <a:t> (</a:t>
            </a:r>
            <a:r>
              <a:rPr lang="sr-Latn-CS" dirty="0" smtClean="0">
                <a:latin typeface="Arial" pitchFamily="34" charset="0"/>
                <a:cs typeface="Arial" pitchFamily="34" charset="0"/>
              </a:rPr>
              <a:t>Andrić 2015</a:t>
            </a:r>
            <a:r>
              <a:rPr lang="en-GB" dirty="0" smtClean="0">
                <a:latin typeface="Arial" pitchFamily="34" charset="0"/>
                <a:cs typeface="Arial" pitchFamily="34" charset="0"/>
              </a:rPr>
              <a:t>: 453).</a:t>
            </a:r>
            <a:endParaRPr lang="sr-Latn-RS" dirty="0" smtClean="0">
              <a:latin typeface="Arial" pitchFamily="34" charset="0"/>
              <a:cs typeface="Arial" pitchFamily="34" charset="0"/>
            </a:endParaRPr>
          </a:p>
          <a:p>
            <a:endParaRPr lang="sr-Latn-RS" dirty="0" smtClean="0">
              <a:latin typeface="Arial" pitchFamily="34" charset="0"/>
              <a:cs typeface="Arial" pitchFamily="34" charset="0"/>
            </a:endParaRPr>
          </a:p>
          <a:p>
            <a:r>
              <a:rPr lang="sr-Latn-RS" i="1" dirty="0" smtClean="0">
                <a:latin typeface="Arial" pitchFamily="34" charset="0"/>
                <a:cs typeface="Arial" pitchFamily="34" charset="0"/>
              </a:rPr>
              <a:t>b) </a:t>
            </a:r>
            <a:r>
              <a:rPr lang="en-GB" dirty="0" smtClean="0">
                <a:latin typeface="Arial" pitchFamily="34" charset="0"/>
                <a:cs typeface="Arial" pitchFamily="34" charset="0"/>
              </a:rPr>
              <a:t>[</a:t>
            </a:r>
            <a:r>
              <a:rPr lang="sr-Latn-RS" dirty="0" smtClean="0">
                <a:latin typeface="Arial" pitchFamily="34" charset="0"/>
                <a:cs typeface="Arial" pitchFamily="34" charset="0"/>
              </a:rPr>
              <a:t>...</a:t>
            </a:r>
            <a:r>
              <a:rPr lang="en-GB" dirty="0" smtClean="0">
                <a:latin typeface="Arial" pitchFamily="34" charset="0"/>
                <a:cs typeface="Arial" pitchFamily="34" charset="0"/>
              </a:rPr>
              <a:t>]</a:t>
            </a:r>
            <a:r>
              <a:rPr lang="sr-Latn-RS" dirty="0" smtClean="0">
                <a:latin typeface="Arial" pitchFamily="34" charset="0"/>
                <a:cs typeface="Arial" pitchFamily="34" charset="0"/>
              </a:rPr>
              <a:t> </a:t>
            </a:r>
            <a:r>
              <a:rPr lang="en-GB" i="1" dirty="0" err="1" smtClean="0">
                <a:latin typeface="Arial" pitchFamily="34" charset="0"/>
                <a:cs typeface="Arial" pitchFamily="34" charset="0"/>
              </a:rPr>
              <a:t>ja</a:t>
            </a:r>
            <a:r>
              <a:rPr lang="en-GB" i="1" dirty="0" smtClean="0">
                <a:latin typeface="Arial" pitchFamily="34" charset="0"/>
                <a:cs typeface="Arial" pitchFamily="34" charset="0"/>
              </a:rPr>
              <a:t> </a:t>
            </a:r>
            <a:r>
              <a:rPr lang="en-GB" i="1" dirty="0" err="1" smtClean="0">
                <a:latin typeface="Arial" pitchFamily="34" charset="0"/>
                <a:cs typeface="Arial" pitchFamily="34" charset="0"/>
              </a:rPr>
              <a:t>sam</a:t>
            </a:r>
            <a:r>
              <a:rPr lang="en-GB" i="1" dirty="0" smtClean="0">
                <a:latin typeface="Arial" pitchFamily="34" charset="0"/>
                <a:cs typeface="Arial" pitchFamily="34" charset="0"/>
              </a:rPr>
              <a:t> </a:t>
            </a:r>
            <a:r>
              <a:rPr lang="en-GB" i="1" dirty="0" err="1" smtClean="0">
                <a:latin typeface="Arial" pitchFamily="34" charset="0"/>
                <a:cs typeface="Arial" pitchFamily="34" charset="0"/>
              </a:rPr>
              <a:t>odbacivao</a:t>
            </a:r>
            <a:r>
              <a:rPr lang="en-GB" i="1" dirty="0" smtClean="0">
                <a:latin typeface="Arial" pitchFamily="34" charset="0"/>
                <a:cs typeface="Arial" pitchFamily="34" charset="0"/>
              </a:rPr>
              <a:t> </a:t>
            </a:r>
            <a:r>
              <a:rPr lang="en-GB" i="1" dirty="0" err="1" smtClean="0">
                <a:latin typeface="Arial" pitchFamily="34" charset="0"/>
                <a:cs typeface="Arial" pitchFamily="34" charset="0"/>
              </a:rPr>
              <a:t>knjigu</a:t>
            </a:r>
            <a:r>
              <a:rPr lang="en-GB" i="1" dirty="0" smtClean="0">
                <a:latin typeface="Arial" pitchFamily="34" charset="0"/>
                <a:cs typeface="Arial" pitchFamily="34" charset="0"/>
              </a:rPr>
              <a:t> </a:t>
            </a:r>
            <a:r>
              <a:rPr lang="en-GB" i="1" dirty="0" err="1" smtClean="0">
                <a:latin typeface="Arial" pitchFamily="34" charset="0"/>
                <a:cs typeface="Arial" pitchFamily="34" charset="0"/>
              </a:rPr>
              <a:t>i</a:t>
            </a:r>
            <a:r>
              <a:rPr lang="en-GB" i="1" dirty="0" smtClean="0">
                <a:latin typeface="Arial" pitchFamily="34" charset="0"/>
                <a:cs typeface="Arial" pitchFamily="34" charset="0"/>
              </a:rPr>
              <a:t> </a:t>
            </a:r>
            <a:r>
              <a:rPr lang="en-GB" i="1" dirty="0" err="1" smtClean="0">
                <a:latin typeface="Arial" pitchFamily="34" charset="0"/>
                <a:cs typeface="Arial" pitchFamily="34" charset="0"/>
              </a:rPr>
              <a:t>počinjao</a:t>
            </a:r>
            <a:r>
              <a:rPr lang="en-GB" i="1" dirty="0" smtClean="0">
                <a:latin typeface="Arial" pitchFamily="34" charset="0"/>
                <a:cs typeface="Arial" pitchFamily="34" charset="0"/>
              </a:rPr>
              <a:t> </a:t>
            </a:r>
            <a:r>
              <a:rPr lang="en-GB" i="1" dirty="0" err="1" smtClean="0">
                <a:latin typeface="Arial" pitchFamily="34" charset="0"/>
                <a:cs typeface="Arial" pitchFamily="34" charset="0"/>
              </a:rPr>
              <a:t>odlučno</a:t>
            </a:r>
            <a:r>
              <a:rPr lang="en-GB" i="1" dirty="0" smtClean="0">
                <a:latin typeface="Arial" pitchFamily="34" charset="0"/>
                <a:cs typeface="Arial" pitchFamily="34" charset="0"/>
              </a:rPr>
              <a:t> </a:t>
            </a:r>
            <a:r>
              <a:rPr lang="en-GB" b="1" i="1" dirty="0" err="1" smtClean="0">
                <a:latin typeface="Arial" pitchFamily="34" charset="0"/>
                <a:cs typeface="Arial" pitchFamily="34" charset="0"/>
              </a:rPr>
              <a:t>opis</a:t>
            </a:r>
            <a:r>
              <a:rPr lang="en-GB" b="1" i="1" dirty="0" smtClean="0">
                <a:latin typeface="Arial" pitchFamily="34" charset="0"/>
                <a:cs typeface="Arial" pitchFamily="34" charset="0"/>
              </a:rPr>
              <a:t> </a:t>
            </a:r>
            <a:r>
              <a:rPr lang="en-GB" b="1" i="1" dirty="0" err="1" smtClean="0">
                <a:latin typeface="Arial" pitchFamily="34" charset="0"/>
                <a:cs typeface="Arial" pitchFamily="34" charset="0"/>
              </a:rPr>
              <a:t>neke</a:t>
            </a:r>
            <a:r>
              <a:rPr lang="en-GB" b="1" i="1" dirty="0" smtClean="0">
                <a:latin typeface="Arial" pitchFamily="34" charset="0"/>
                <a:cs typeface="Arial" pitchFamily="34" charset="0"/>
              </a:rPr>
              <a:t> </a:t>
            </a:r>
            <a:r>
              <a:rPr lang="en-GB" b="1" i="1" dirty="0" err="1" smtClean="0">
                <a:latin typeface="Arial" pitchFamily="34" charset="0"/>
                <a:cs typeface="Arial" pitchFamily="34" charset="0"/>
              </a:rPr>
              <a:t>uličice</a:t>
            </a:r>
            <a:r>
              <a:rPr lang="en-GB" b="1" i="1" dirty="0" smtClean="0">
                <a:latin typeface="Arial" pitchFamily="34" charset="0"/>
                <a:cs typeface="Arial" pitchFamily="34" charset="0"/>
              </a:rPr>
              <a:t> u </a:t>
            </a:r>
            <a:r>
              <a:rPr lang="en-GB" b="1" i="1" dirty="0" err="1" smtClean="0">
                <a:latin typeface="Arial" pitchFamily="34" charset="0"/>
                <a:cs typeface="Arial" pitchFamily="34" charset="0"/>
              </a:rPr>
              <a:t>Sarajevu</a:t>
            </a:r>
            <a:r>
              <a:rPr lang="en-GB" i="1" dirty="0" smtClean="0">
                <a:latin typeface="Arial" pitchFamily="34" charset="0"/>
                <a:cs typeface="Arial" pitchFamily="34" charset="0"/>
              </a:rPr>
              <a:t> </a:t>
            </a:r>
            <a:r>
              <a:rPr lang="en-GB" i="1" dirty="0" err="1" smtClean="0">
                <a:latin typeface="Arial" pitchFamily="34" charset="0"/>
                <a:cs typeface="Arial" pitchFamily="34" charset="0"/>
              </a:rPr>
              <a:t>za</a:t>
            </a:r>
            <a:r>
              <a:rPr lang="en-GB" i="1" dirty="0" smtClean="0">
                <a:latin typeface="Arial" pitchFamily="34" charset="0"/>
                <a:cs typeface="Arial" pitchFamily="34" charset="0"/>
              </a:rPr>
              <a:t> </a:t>
            </a:r>
            <a:r>
              <a:rPr lang="en-GB" i="1" dirty="0" err="1" smtClean="0">
                <a:latin typeface="Arial" pitchFamily="34" charset="0"/>
                <a:cs typeface="Arial" pitchFamily="34" charset="0"/>
              </a:rPr>
              <a:t>koje</a:t>
            </a:r>
            <a:r>
              <a:rPr lang="en-GB" i="1" dirty="0" smtClean="0">
                <a:latin typeface="Arial" pitchFamily="34" charset="0"/>
                <a:cs typeface="Arial" pitchFamily="34" charset="0"/>
              </a:rPr>
              <a:t> </a:t>
            </a:r>
            <a:r>
              <a:rPr lang="en-GB" i="1" dirty="0" err="1" smtClean="0">
                <a:latin typeface="Arial" pitchFamily="34" charset="0"/>
                <a:cs typeface="Arial" pitchFamily="34" charset="0"/>
              </a:rPr>
              <a:t>dotle</a:t>
            </a:r>
            <a:r>
              <a:rPr lang="en-GB" i="1" dirty="0" smtClean="0">
                <a:latin typeface="Arial" pitchFamily="34" charset="0"/>
                <a:cs typeface="Arial" pitchFamily="34" charset="0"/>
              </a:rPr>
              <a:t> </a:t>
            </a:r>
            <a:r>
              <a:rPr lang="en-GB" i="1" dirty="0" err="1" smtClean="0">
                <a:latin typeface="Arial" pitchFamily="34" charset="0"/>
                <a:cs typeface="Arial" pitchFamily="34" charset="0"/>
              </a:rPr>
              <a:t>nisam</a:t>
            </a:r>
            <a:r>
              <a:rPr lang="en-GB" i="1" dirty="0" smtClean="0">
                <a:latin typeface="Arial" pitchFamily="34" charset="0"/>
                <a:cs typeface="Arial" pitchFamily="34" charset="0"/>
              </a:rPr>
              <a:t> </a:t>
            </a:r>
            <a:r>
              <a:rPr lang="en-GB" i="1" dirty="0" err="1" smtClean="0">
                <a:latin typeface="Arial" pitchFamily="34" charset="0"/>
                <a:cs typeface="Arial" pitchFamily="34" charset="0"/>
              </a:rPr>
              <a:t>nalazio</a:t>
            </a:r>
            <a:r>
              <a:rPr lang="en-GB" i="1" dirty="0" smtClean="0">
                <a:latin typeface="Arial" pitchFamily="34" charset="0"/>
                <a:cs typeface="Arial" pitchFamily="34" charset="0"/>
              </a:rPr>
              <a:t> </a:t>
            </a:r>
            <a:r>
              <a:rPr lang="en-GB" i="1" dirty="0" err="1" smtClean="0">
                <a:latin typeface="Arial" pitchFamily="34" charset="0"/>
                <a:cs typeface="Arial" pitchFamily="34" charset="0"/>
              </a:rPr>
              <a:t>hrabrosti</a:t>
            </a:r>
            <a:r>
              <a:rPr lang="en-GB" i="1" dirty="0" smtClean="0">
                <a:latin typeface="Arial" pitchFamily="34" charset="0"/>
                <a:cs typeface="Arial" pitchFamily="34" charset="0"/>
              </a:rPr>
              <a:t> </a:t>
            </a:r>
            <a:r>
              <a:rPr lang="en-GB" i="1" dirty="0" err="1" smtClean="0">
                <a:latin typeface="Arial" pitchFamily="34" charset="0"/>
                <a:cs typeface="Arial" pitchFamily="34" charset="0"/>
              </a:rPr>
              <a:t>da</a:t>
            </a:r>
            <a:r>
              <a:rPr lang="en-GB" i="1" dirty="0" smtClean="0">
                <a:latin typeface="Arial" pitchFamily="34" charset="0"/>
                <a:cs typeface="Arial" pitchFamily="34" charset="0"/>
              </a:rPr>
              <a:t> </a:t>
            </a:r>
            <a:r>
              <a:rPr lang="en-GB" i="1" dirty="0" err="1" smtClean="0">
                <a:latin typeface="Arial" pitchFamily="34" charset="0"/>
                <a:cs typeface="Arial" pitchFamily="34" charset="0"/>
              </a:rPr>
              <a:t>ga</a:t>
            </a:r>
            <a:r>
              <a:rPr lang="en-GB" i="1" dirty="0" smtClean="0">
                <a:latin typeface="Arial" pitchFamily="34" charset="0"/>
                <a:cs typeface="Arial" pitchFamily="34" charset="0"/>
              </a:rPr>
              <a:t> </a:t>
            </a:r>
            <a:r>
              <a:rPr lang="en-GB" i="1" dirty="0" err="1" smtClean="0">
                <a:latin typeface="Arial" pitchFamily="34" charset="0"/>
                <a:cs typeface="Arial" pitchFamily="34" charset="0"/>
              </a:rPr>
              <a:t>otpočnem</a:t>
            </a:r>
            <a:r>
              <a:rPr lang="en-GB" i="1" dirty="0" smtClean="0">
                <a:latin typeface="Arial" pitchFamily="34" charset="0"/>
                <a:cs typeface="Arial" pitchFamily="34" charset="0"/>
              </a:rPr>
              <a:t>, </a:t>
            </a:r>
            <a:r>
              <a:rPr lang="en-GB" i="1" dirty="0" err="1" smtClean="0">
                <a:latin typeface="Arial" pitchFamily="34" charset="0"/>
                <a:cs typeface="Arial" pitchFamily="34" charset="0"/>
              </a:rPr>
              <a:t>jer</a:t>
            </a:r>
            <a:r>
              <a:rPr lang="en-GB" i="1" dirty="0" smtClean="0">
                <a:latin typeface="Arial" pitchFamily="34" charset="0"/>
                <a:cs typeface="Arial" pitchFamily="34" charset="0"/>
              </a:rPr>
              <a:t> mi je </a:t>
            </a:r>
            <a:r>
              <a:rPr lang="en-GB" i="1" dirty="0" err="1" smtClean="0">
                <a:latin typeface="Arial" pitchFamily="34" charset="0"/>
                <a:cs typeface="Arial" pitchFamily="34" charset="0"/>
              </a:rPr>
              <a:t>izgledao</a:t>
            </a:r>
            <a:r>
              <a:rPr lang="en-GB" i="1" dirty="0" smtClean="0">
                <a:latin typeface="Arial" pitchFamily="34" charset="0"/>
                <a:cs typeface="Arial" pitchFamily="34" charset="0"/>
              </a:rPr>
              <a:t> </a:t>
            </a:r>
            <a:r>
              <a:rPr lang="en-GB" i="1" dirty="0" err="1" smtClean="0">
                <a:latin typeface="Arial" pitchFamily="34" charset="0"/>
                <a:cs typeface="Arial" pitchFamily="34" charset="0"/>
              </a:rPr>
              <a:t>težak</a:t>
            </a:r>
            <a:r>
              <a:rPr lang="en-GB" i="1" dirty="0" smtClean="0">
                <a:latin typeface="Arial" pitchFamily="34" charset="0"/>
                <a:cs typeface="Arial" pitchFamily="34" charset="0"/>
              </a:rPr>
              <a:t> </a:t>
            </a:r>
            <a:r>
              <a:rPr lang="en-GB" i="1" dirty="0" err="1" smtClean="0">
                <a:latin typeface="Arial" pitchFamily="34" charset="0"/>
                <a:cs typeface="Arial" pitchFamily="34" charset="0"/>
              </a:rPr>
              <a:t>i</a:t>
            </a:r>
            <a:r>
              <a:rPr lang="en-GB" i="1" dirty="0" smtClean="0">
                <a:latin typeface="Arial" pitchFamily="34" charset="0"/>
                <a:cs typeface="Arial" pitchFamily="34" charset="0"/>
              </a:rPr>
              <a:t> </a:t>
            </a:r>
            <a:r>
              <a:rPr lang="en-GB" i="1" dirty="0" err="1" smtClean="0">
                <a:latin typeface="Arial" pitchFamily="34" charset="0"/>
                <a:cs typeface="Arial" pitchFamily="34" charset="0"/>
              </a:rPr>
              <a:t>neshvatljiv</a:t>
            </a:r>
            <a:r>
              <a:rPr lang="en-GB" i="1" dirty="0" smtClean="0">
                <a:latin typeface="Arial" pitchFamily="34" charset="0"/>
                <a:cs typeface="Arial" pitchFamily="34" charset="0"/>
              </a:rPr>
              <a:t> </a:t>
            </a:r>
            <a:r>
              <a:rPr lang="en-GB" dirty="0" smtClean="0">
                <a:latin typeface="Arial" pitchFamily="34" charset="0"/>
                <a:cs typeface="Arial" pitchFamily="34" charset="0"/>
              </a:rPr>
              <a:t>(</a:t>
            </a:r>
            <a:r>
              <a:rPr lang="sr-Latn-CS" dirty="0" smtClean="0">
                <a:latin typeface="Arial" pitchFamily="34" charset="0"/>
                <a:cs typeface="Arial" pitchFamily="34" charset="0"/>
              </a:rPr>
              <a:t>Andrić 1986</a:t>
            </a:r>
            <a:r>
              <a:rPr lang="sr-Latn-CS" baseline="30000" dirty="0" smtClean="0">
                <a:latin typeface="Arial" pitchFamily="34" charset="0"/>
                <a:cs typeface="Arial" pitchFamily="34" charset="0"/>
              </a:rPr>
              <a:t>4</a:t>
            </a:r>
            <a:r>
              <a:rPr lang="en-GB" dirty="0" smtClean="0">
                <a:latin typeface="Arial" pitchFamily="34" charset="0"/>
                <a:cs typeface="Arial" pitchFamily="34" charset="0"/>
              </a:rPr>
              <a:t>: 282).</a:t>
            </a:r>
            <a:endParaRPr lang="de-DE" dirty="0" smtClean="0">
              <a:latin typeface="Arial" pitchFamily="34" charset="0"/>
              <a:cs typeface="Arial" pitchFamily="34" charset="0"/>
            </a:endParaRPr>
          </a:p>
          <a:p>
            <a:r>
              <a:rPr lang="sr-Latn-RS" dirty="0" smtClean="0">
                <a:latin typeface="Arial" pitchFamily="34" charset="0"/>
                <a:cs typeface="Arial" pitchFamily="34" charset="0"/>
              </a:rPr>
              <a:t>    </a:t>
            </a:r>
            <a:r>
              <a:rPr lang="en-GB" dirty="0" smtClean="0">
                <a:latin typeface="Arial" pitchFamily="34" charset="0"/>
                <a:cs typeface="Arial" pitchFamily="34" charset="0"/>
              </a:rPr>
              <a:t>[</a:t>
            </a:r>
            <a:r>
              <a:rPr lang="sr-Latn-RS" dirty="0" smtClean="0">
                <a:latin typeface="Arial" pitchFamily="34" charset="0"/>
                <a:cs typeface="Arial" pitchFamily="34" charset="0"/>
              </a:rPr>
              <a:t>...</a:t>
            </a:r>
            <a:r>
              <a:rPr lang="en-GB" dirty="0" smtClean="0">
                <a:latin typeface="Arial" pitchFamily="34" charset="0"/>
                <a:cs typeface="Arial" pitchFamily="34" charset="0"/>
              </a:rPr>
              <a:t>]</a:t>
            </a:r>
            <a:r>
              <a:rPr lang="sr-Latn-RS" dirty="0" smtClean="0">
                <a:latin typeface="Arial" pitchFamily="34" charset="0"/>
                <a:cs typeface="Arial" pitchFamily="34" charset="0"/>
              </a:rPr>
              <a:t> </a:t>
            </a:r>
            <a:r>
              <a:rPr lang="en-GB" i="1" dirty="0" smtClean="0">
                <a:latin typeface="Arial" pitchFamily="34" charset="0"/>
                <a:cs typeface="Arial" pitchFamily="34" charset="0"/>
              </a:rPr>
              <a:t>I would throw the book away and resolutely embark on </a:t>
            </a:r>
            <a:r>
              <a:rPr lang="en-GB" b="1" i="1" dirty="0" smtClean="0">
                <a:latin typeface="Arial" pitchFamily="34" charset="0"/>
                <a:cs typeface="Arial" pitchFamily="34" charset="0"/>
              </a:rPr>
              <a:t>the description of an alleyway in Sarajevo</a:t>
            </a:r>
            <a:r>
              <a:rPr lang="en-GB" dirty="0" smtClean="0">
                <a:latin typeface="Arial" pitchFamily="34" charset="0"/>
                <a:cs typeface="Arial" pitchFamily="34" charset="0"/>
              </a:rPr>
              <a:t>,</a:t>
            </a:r>
            <a:r>
              <a:rPr lang="en-GB" i="1" dirty="0" smtClean="0">
                <a:latin typeface="Arial" pitchFamily="34" charset="0"/>
                <a:cs typeface="Arial" pitchFamily="34" charset="0"/>
              </a:rPr>
              <a:t> which I had not had the courage to do before</a:t>
            </a:r>
            <a:r>
              <a:rPr lang="en-GB" dirty="0" smtClean="0">
                <a:latin typeface="Arial" pitchFamily="34" charset="0"/>
                <a:cs typeface="Arial" pitchFamily="34" charset="0"/>
              </a:rPr>
              <a:t>,</a:t>
            </a:r>
            <a:r>
              <a:rPr lang="en-GB" i="1" dirty="0" smtClean="0">
                <a:latin typeface="Arial" pitchFamily="34" charset="0"/>
                <a:cs typeface="Arial" pitchFamily="34" charset="0"/>
              </a:rPr>
              <a:t> because it had seemed difficult and incomprehensible</a:t>
            </a:r>
            <a:r>
              <a:rPr lang="en-GB" dirty="0" smtClean="0">
                <a:latin typeface="Arial" pitchFamily="34" charset="0"/>
                <a:cs typeface="Arial" pitchFamily="34" charset="0"/>
              </a:rPr>
              <a:t> (</a:t>
            </a:r>
            <a:r>
              <a:rPr lang="en-GB" dirty="0" err="1" smtClean="0">
                <a:latin typeface="Arial" pitchFamily="34" charset="0"/>
                <a:cs typeface="Arial" pitchFamily="34" charset="0"/>
              </a:rPr>
              <a:t>Andrić</a:t>
            </a:r>
            <a:r>
              <a:rPr lang="en-GB" dirty="0" smtClean="0">
                <a:latin typeface="Arial" pitchFamily="34" charset="0"/>
                <a:cs typeface="Arial" pitchFamily="34" charset="0"/>
              </a:rPr>
              <a:t> 2015: 222).</a:t>
            </a:r>
            <a:endParaRPr lang="sr-Latn-RS" sz="2000" dirty="0" smtClean="0">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fld id="{C1ADC48A-22C4-45AB-A0A2-FF6D31194B2B}" type="slidenum">
              <a:rPr lang="de-DE" smtClean="0"/>
              <a:pPr/>
              <a:t>16</a:t>
            </a:fld>
            <a:endParaRPr lang="de-DE"/>
          </a:p>
        </p:txBody>
      </p:sp>
      <p:sp>
        <p:nvSpPr>
          <p:cNvPr id="6" name="Textfeld 5"/>
          <p:cNvSpPr txBox="1"/>
          <p:nvPr/>
        </p:nvSpPr>
        <p:spPr>
          <a:xfrm>
            <a:off x="0" y="0"/>
            <a:ext cx="9144000" cy="7017306"/>
          </a:xfrm>
          <a:prstGeom prst="rect">
            <a:avLst/>
          </a:prstGeom>
          <a:noFill/>
        </p:spPr>
        <p:txBody>
          <a:bodyPr wrap="square" rtlCol="0">
            <a:spAutoFit/>
          </a:bodyPr>
          <a:lstStyle/>
          <a:p>
            <a:endParaRPr lang="sr-Latn-RS" dirty="0" smtClean="0">
              <a:latin typeface="Arial" pitchFamily="34" charset="0"/>
              <a:cs typeface="Arial" pitchFamily="34" charset="0"/>
            </a:endParaRPr>
          </a:p>
          <a:p>
            <a:pPr algn="ctr"/>
            <a:r>
              <a:rPr lang="sr-Latn-RS" sz="2200" dirty="0" smtClean="0">
                <a:latin typeface="Arial" pitchFamily="34" charset="0"/>
                <a:cs typeface="Arial" pitchFamily="34" charset="0"/>
              </a:rPr>
              <a:t>Ostale prevodilačke tehnike</a:t>
            </a:r>
          </a:p>
          <a:p>
            <a:endParaRPr lang="sr-Latn-RS" dirty="0" smtClean="0">
              <a:latin typeface="Arial" pitchFamily="34" charset="0"/>
              <a:cs typeface="Arial" pitchFamily="34" charset="0"/>
            </a:endParaRPr>
          </a:p>
          <a:p>
            <a:endParaRPr lang="sr-Latn-RS" dirty="0" smtClean="0">
              <a:latin typeface="Arial" pitchFamily="34" charset="0"/>
              <a:cs typeface="Arial" pitchFamily="34" charset="0"/>
            </a:endParaRPr>
          </a:p>
          <a:p>
            <a:r>
              <a:rPr lang="sr-Latn-RS" sz="2000" dirty="0" smtClean="0">
                <a:latin typeface="Arial" pitchFamily="34" charset="0"/>
                <a:cs typeface="Arial" pitchFamily="34" charset="0"/>
              </a:rPr>
              <a:t>3. Minimalna jedinica</a:t>
            </a:r>
          </a:p>
          <a:p>
            <a:endParaRPr lang="sr-Latn-RS" sz="2000" i="1" dirty="0" smtClean="0">
              <a:latin typeface="Arial" pitchFamily="34" charset="0"/>
              <a:cs typeface="Arial" pitchFamily="34" charset="0"/>
            </a:endParaRPr>
          </a:p>
          <a:p>
            <a:r>
              <a:rPr lang="en-GB" sz="2000" i="1" dirty="0" err="1" smtClean="0">
                <a:latin typeface="Arial" pitchFamily="34" charset="0"/>
                <a:cs typeface="Arial" pitchFamily="34" charset="0"/>
              </a:rPr>
              <a:t>Posegnuo</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sam</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za</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malim</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časovnikom</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koji</a:t>
            </a:r>
            <a:r>
              <a:rPr lang="en-GB" sz="2000" i="1" dirty="0" smtClean="0">
                <a:latin typeface="Arial" pitchFamily="34" charset="0"/>
                <a:cs typeface="Arial" pitchFamily="34" charset="0"/>
              </a:rPr>
              <a:t> se </a:t>
            </a:r>
            <a:r>
              <a:rPr lang="en-GB" sz="2000" i="1" dirty="0" err="1" smtClean="0">
                <a:latin typeface="Arial" pitchFamily="34" charset="0"/>
                <a:cs typeface="Arial" pitchFamily="34" charset="0"/>
              </a:rPr>
              <a:t>nalazio</a:t>
            </a:r>
            <a:r>
              <a:rPr lang="en-GB" sz="2000" i="1" dirty="0" smtClean="0">
                <a:latin typeface="Arial" pitchFamily="34" charset="0"/>
                <a:cs typeface="Arial" pitchFamily="34" charset="0"/>
              </a:rPr>
              <a:t> </a:t>
            </a:r>
            <a:r>
              <a:rPr lang="en-GB" sz="2000" b="1" i="1" dirty="0" err="1" smtClean="0">
                <a:latin typeface="Arial" pitchFamily="34" charset="0"/>
                <a:cs typeface="Arial" pitchFamily="34" charset="0"/>
              </a:rPr>
              <a:t>na</a:t>
            </a:r>
            <a:r>
              <a:rPr lang="en-GB" sz="2000" b="1" i="1" dirty="0" smtClean="0">
                <a:latin typeface="Arial" pitchFamily="34" charset="0"/>
                <a:cs typeface="Arial" pitchFamily="34" charset="0"/>
              </a:rPr>
              <a:t> </a:t>
            </a:r>
            <a:r>
              <a:rPr lang="en-GB" sz="2000" b="1" i="1" dirty="0" err="1" smtClean="0">
                <a:latin typeface="Arial" pitchFamily="34" charset="0"/>
                <a:cs typeface="Arial" pitchFamily="34" charset="0"/>
              </a:rPr>
              <a:t>stočiću</a:t>
            </a:r>
            <a:r>
              <a:rPr lang="en-GB" sz="2000" b="1" i="1" dirty="0" smtClean="0">
                <a:latin typeface="Arial" pitchFamily="34" charset="0"/>
                <a:cs typeface="Arial" pitchFamily="34" charset="0"/>
              </a:rPr>
              <a:t> pored </a:t>
            </a:r>
            <a:r>
              <a:rPr lang="en-GB" sz="2000" b="1" i="1" dirty="0" err="1" smtClean="0">
                <a:latin typeface="Arial" pitchFamily="34" charset="0"/>
                <a:cs typeface="Arial" pitchFamily="34" charset="0"/>
              </a:rPr>
              <a:t>kreveta</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i</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gledao</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sam</a:t>
            </a:r>
            <a:r>
              <a:rPr lang="en-GB" sz="2000" i="1" dirty="0" smtClean="0">
                <a:latin typeface="Arial" pitchFamily="34" charset="0"/>
                <a:cs typeface="Arial" pitchFamily="34" charset="0"/>
              </a:rPr>
              <a:t> u </a:t>
            </a:r>
            <a:r>
              <a:rPr lang="en-GB" sz="2000" i="1" dirty="0" err="1" smtClean="0">
                <a:latin typeface="Arial" pitchFamily="34" charset="0"/>
                <a:cs typeface="Arial" pitchFamily="34" charset="0"/>
              </a:rPr>
              <a:t>njega</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jedan</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trenutak</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kao</a:t>
            </a:r>
            <a:r>
              <a:rPr lang="en-GB" sz="2000" i="1" dirty="0" smtClean="0">
                <a:latin typeface="Arial" pitchFamily="34" charset="0"/>
                <a:cs typeface="Arial" pitchFamily="34" charset="0"/>
              </a:rPr>
              <a:t> u </a:t>
            </a:r>
            <a:r>
              <a:rPr lang="en-GB" sz="2000" i="1" dirty="0" err="1" smtClean="0">
                <a:latin typeface="Arial" pitchFamily="34" charset="0"/>
                <a:cs typeface="Arial" pitchFamily="34" charset="0"/>
              </a:rPr>
              <a:t>jedinu</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sliku</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sveta</a:t>
            </a:r>
            <a:r>
              <a:rPr lang="en-GB" sz="2000" i="1" dirty="0" smtClean="0">
                <a:latin typeface="Arial" pitchFamily="34" charset="0"/>
                <a:cs typeface="Arial" pitchFamily="34" charset="0"/>
              </a:rPr>
              <a:t> </a:t>
            </a:r>
            <a:r>
              <a:rPr lang="en-GB" sz="2000" dirty="0" smtClean="0">
                <a:latin typeface="Arial" pitchFamily="34" charset="0"/>
                <a:cs typeface="Arial" pitchFamily="34" charset="0"/>
              </a:rPr>
              <a:t>(</a:t>
            </a:r>
            <a:r>
              <a:rPr lang="sr-Latn-CS" sz="2000" dirty="0" smtClean="0">
                <a:latin typeface="Arial" pitchFamily="34" charset="0"/>
                <a:cs typeface="Arial" pitchFamily="34" charset="0"/>
              </a:rPr>
              <a:t>Andrić 1986</a:t>
            </a:r>
            <a:r>
              <a:rPr lang="sr-Latn-CS" sz="2000" baseline="30000" dirty="0" smtClean="0">
                <a:latin typeface="Arial" pitchFamily="34" charset="0"/>
                <a:cs typeface="Arial" pitchFamily="34" charset="0"/>
              </a:rPr>
              <a:t>4</a:t>
            </a:r>
            <a:r>
              <a:rPr lang="en-GB" sz="2000" dirty="0" smtClean="0">
                <a:latin typeface="Arial" pitchFamily="34" charset="0"/>
                <a:cs typeface="Arial" pitchFamily="34" charset="0"/>
              </a:rPr>
              <a:t>: 558).</a:t>
            </a:r>
            <a:endParaRPr lang="de-DE" sz="2000" dirty="0" smtClean="0">
              <a:latin typeface="Arial" pitchFamily="34" charset="0"/>
              <a:cs typeface="Arial" pitchFamily="34" charset="0"/>
            </a:endParaRPr>
          </a:p>
          <a:p>
            <a:r>
              <a:rPr lang="en-GB" sz="2000" i="1" dirty="0" smtClean="0">
                <a:latin typeface="Arial" pitchFamily="34" charset="0"/>
                <a:cs typeface="Arial" pitchFamily="34" charset="0"/>
              </a:rPr>
              <a:t>I reached for the small clock </a:t>
            </a:r>
            <a:r>
              <a:rPr lang="en-GB" sz="2000" b="1" i="1" dirty="0" smtClean="0">
                <a:latin typeface="Arial" pitchFamily="34" charset="0"/>
                <a:cs typeface="Arial" pitchFamily="34" charset="0"/>
              </a:rPr>
              <a:t>on my night table</a:t>
            </a:r>
            <a:r>
              <a:rPr lang="en-GB" sz="2000" i="1" dirty="0" smtClean="0">
                <a:latin typeface="Arial" pitchFamily="34" charset="0"/>
                <a:cs typeface="Arial" pitchFamily="34" charset="0"/>
              </a:rPr>
              <a:t> and observed it for a moment as the picture of the world </a:t>
            </a:r>
            <a:r>
              <a:rPr lang="en-GB" sz="2000" dirty="0" smtClean="0">
                <a:latin typeface="Arial" pitchFamily="34" charset="0"/>
                <a:cs typeface="Arial" pitchFamily="34" charset="0"/>
              </a:rPr>
              <a:t>(</a:t>
            </a:r>
            <a:r>
              <a:rPr lang="en-GB" sz="2000" dirty="0" err="1" smtClean="0">
                <a:latin typeface="Arial" pitchFamily="34" charset="0"/>
                <a:cs typeface="Arial" pitchFamily="34" charset="0"/>
              </a:rPr>
              <a:t>Andrić</a:t>
            </a:r>
            <a:r>
              <a:rPr lang="en-GB" sz="2000" dirty="0" smtClean="0">
                <a:latin typeface="Arial" pitchFamily="34" charset="0"/>
                <a:cs typeface="Arial" pitchFamily="34" charset="0"/>
              </a:rPr>
              <a:t> 2015: 448).</a:t>
            </a:r>
            <a:endParaRPr lang="sr-Latn-RS" sz="2000" dirty="0" smtClean="0">
              <a:latin typeface="Arial" pitchFamily="34" charset="0"/>
              <a:cs typeface="Arial" pitchFamily="34" charset="0"/>
            </a:endParaRPr>
          </a:p>
          <a:p>
            <a:endParaRPr lang="sr-Latn-RS" sz="2000" dirty="0" smtClean="0">
              <a:latin typeface="Arial" pitchFamily="34" charset="0"/>
              <a:cs typeface="Arial" pitchFamily="34" charset="0"/>
            </a:endParaRPr>
          </a:p>
          <a:p>
            <a:endParaRPr lang="sr-Latn-RS" sz="2000" dirty="0" smtClean="0">
              <a:latin typeface="Arial" pitchFamily="34" charset="0"/>
              <a:cs typeface="Arial" pitchFamily="34" charset="0"/>
            </a:endParaRPr>
          </a:p>
          <a:p>
            <a:r>
              <a:rPr lang="sr-Latn-RS" sz="2000" dirty="0" smtClean="0">
                <a:latin typeface="Arial" pitchFamily="34" charset="0"/>
                <a:cs typeface="Arial" pitchFamily="34" charset="0"/>
              </a:rPr>
              <a:t>4. Opisni prevod</a:t>
            </a:r>
          </a:p>
          <a:p>
            <a:endParaRPr lang="sr-Latn-RS" sz="2000" dirty="0" smtClean="0">
              <a:latin typeface="Arial" pitchFamily="34" charset="0"/>
              <a:cs typeface="Arial" pitchFamily="34" charset="0"/>
            </a:endParaRPr>
          </a:p>
          <a:p>
            <a:r>
              <a:rPr lang="sr-Latn-BA" sz="2000" i="1" dirty="0" smtClean="0">
                <a:latin typeface="Arial" pitchFamily="34" charset="0"/>
                <a:cs typeface="Arial" pitchFamily="34" charset="0"/>
              </a:rPr>
              <a:t>Č</a:t>
            </a:r>
            <a:r>
              <a:rPr lang="en-GB" sz="2000" i="1" dirty="0" err="1" smtClean="0">
                <a:latin typeface="Arial" pitchFamily="34" charset="0"/>
                <a:cs typeface="Arial" pitchFamily="34" charset="0"/>
              </a:rPr>
              <a:t>iste</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stanice</a:t>
            </a:r>
            <a:r>
              <a:rPr lang="sr-Latn-BA" sz="2000" dirty="0" smtClean="0">
                <a:latin typeface="Arial" pitchFamily="34" charset="0"/>
                <a:cs typeface="Arial" pitchFamily="34" charset="0"/>
              </a:rPr>
              <a:t>,</a:t>
            </a:r>
            <a:r>
              <a:rPr lang="sr-Latn-BA" sz="2000" i="1" dirty="0" smtClean="0">
                <a:latin typeface="Arial" pitchFamily="34" charset="0"/>
                <a:cs typeface="Arial" pitchFamily="34" charset="0"/>
              </a:rPr>
              <a:t> č</a:t>
            </a:r>
            <a:r>
              <a:rPr lang="en-GB" sz="2000" i="1" dirty="0" err="1" smtClean="0">
                <a:latin typeface="Arial" pitchFamily="34" charset="0"/>
                <a:cs typeface="Arial" pitchFamily="34" charset="0"/>
              </a:rPr>
              <a:t>isto</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i</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lepo</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odeveni</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mladici</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prodaju</a:t>
            </a:r>
            <a:r>
              <a:rPr lang="en-GB" sz="2000" i="1" dirty="0" smtClean="0">
                <a:latin typeface="Arial" pitchFamily="34" charset="0"/>
                <a:cs typeface="Arial" pitchFamily="34" charset="0"/>
              </a:rPr>
              <a:t> </a:t>
            </a:r>
            <a:r>
              <a:rPr lang="en-GB" sz="2000" b="1" i="1" dirty="0" err="1" smtClean="0">
                <a:latin typeface="Arial" pitchFamily="34" charset="0"/>
                <a:cs typeface="Arial" pitchFamily="34" charset="0"/>
              </a:rPr>
              <a:t>hlep</a:t>
            </a:r>
            <a:r>
              <a:rPr lang="sr-Latn-BA" sz="2000" b="1" i="1" dirty="0" smtClean="0">
                <a:latin typeface="Arial" pitchFamily="34" charset="0"/>
                <a:cs typeface="Arial" pitchFamily="34" charset="0"/>
              </a:rPr>
              <a:t>č</a:t>
            </a:r>
            <a:r>
              <a:rPr lang="en-GB" sz="2000" b="1" i="1" dirty="0" err="1" smtClean="0">
                <a:latin typeface="Arial" pitchFamily="34" charset="0"/>
                <a:cs typeface="Arial" pitchFamily="34" charset="0"/>
              </a:rPr>
              <a:t>i</a:t>
            </a:r>
            <a:r>
              <a:rPr lang="sr-Latn-BA" sz="2000" b="1" i="1" dirty="0" smtClean="0">
                <a:latin typeface="Arial" pitchFamily="34" charset="0"/>
                <a:cs typeface="Arial" pitchFamily="34" charset="0"/>
              </a:rPr>
              <a:t>ć</a:t>
            </a:r>
            <a:r>
              <a:rPr lang="en-GB" sz="2000" b="1" i="1" dirty="0" smtClean="0">
                <a:latin typeface="Arial" pitchFamily="34" charset="0"/>
                <a:cs typeface="Arial" pitchFamily="34" charset="0"/>
              </a:rPr>
              <a:t>e</a:t>
            </a:r>
            <a:r>
              <a:rPr lang="en-GB" sz="2000" i="1" dirty="0" smtClean="0">
                <a:latin typeface="Arial" pitchFamily="34" charset="0"/>
                <a:cs typeface="Arial" pitchFamily="34" charset="0"/>
              </a:rPr>
              <a:t> u </a:t>
            </a:r>
            <a:r>
              <a:rPr lang="en-GB" sz="2000" i="1" dirty="0" err="1" smtClean="0">
                <a:latin typeface="Arial" pitchFamily="34" charset="0"/>
                <a:cs typeface="Arial" pitchFamily="34" charset="0"/>
              </a:rPr>
              <a:t>obliku</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pletenice</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i</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ra</a:t>
            </a:r>
            <a:r>
              <a:rPr lang="sr-Latn-BA" sz="2000" i="1" dirty="0" smtClean="0">
                <a:latin typeface="Arial" pitchFamily="34" charset="0"/>
                <a:cs typeface="Arial" pitchFamily="34" charset="0"/>
              </a:rPr>
              <a:t>ž</a:t>
            </a:r>
            <a:r>
              <a:rPr lang="en-GB" sz="2000" i="1" dirty="0" err="1" smtClean="0">
                <a:latin typeface="Arial" pitchFamily="34" charset="0"/>
                <a:cs typeface="Arial" pitchFamily="34" charset="0"/>
              </a:rPr>
              <a:t>nji</a:t>
            </a:r>
            <a:r>
              <a:rPr lang="sr-Latn-BA" sz="2000" i="1" dirty="0" smtClean="0">
                <a:latin typeface="Arial" pitchFamily="34" charset="0"/>
                <a:cs typeface="Arial" pitchFamily="34" charset="0"/>
              </a:rPr>
              <a:t>ć</a:t>
            </a:r>
            <a:r>
              <a:rPr lang="en-GB" sz="2000" i="1" dirty="0" smtClean="0">
                <a:latin typeface="Arial" pitchFamily="34" charset="0"/>
                <a:cs typeface="Arial" pitchFamily="34" charset="0"/>
              </a:rPr>
              <a:t>e </a:t>
            </a:r>
            <a:r>
              <a:rPr lang="en-GB" sz="2000" i="1" dirty="0" err="1" smtClean="0">
                <a:latin typeface="Arial" pitchFamily="34" charset="0"/>
                <a:cs typeface="Arial" pitchFamily="34" charset="0"/>
              </a:rPr>
              <a:t>od</a:t>
            </a:r>
            <a:r>
              <a:rPr lang="en-GB" sz="2000" i="1" dirty="0" smtClean="0">
                <a:latin typeface="Arial" pitchFamily="34" charset="0"/>
                <a:cs typeface="Arial" pitchFamily="34" charset="0"/>
              </a:rPr>
              <a:t> pa</a:t>
            </a:r>
            <a:r>
              <a:rPr lang="sr-Latn-BA" sz="2000" i="1" dirty="0" smtClean="0">
                <a:latin typeface="Arial" pitchFamily="34" charset="0"/>
                <a:cs typeface="Arial" pitchFamily="34" charset="0"/>
              </a:rPr>
              <a:t>č</a:t>
            </a:r>
            <a:r>
              <a:rPr lang="en-GB" sz="2000" i="1" dirty="0" err="1" smtClean="0">
                <a:latin typeface="Arial" pitchFamily="34" charset="0"/>
                <a:cs typeface="Arial" pitchFamily="34" charset="0"/>
              </a:rPr>
              <a:t>ijih</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bubaca</a:t>
            </a:r>
            <a:r>
              <a:rPr lang="sr-Latn-BA" sz="2000" dirty="0" smtClean="0">
                <a:latin typeface="Arial" pitchFamily="34" charset="0"/>
                <a:cs typeface="Arial" pitchFamily="34" charset="0"/>
              </a:rPr>
              <a:t> (</a:t>
            </a:r>
            <a:r>
              <a:rPr lang="sr-Latn-CS" sz="2000" dirty="0" smtClean="0">
                <a:latin typeface="Arial" pitchFamily="34" charset="0"/>
                <a:cs typeface="Arial" pitchFamily="34" charset="0"/>
              </a:rPr>
              <a:t>Andrić 1986</a:t>
            </a:r>
            <a:r>
              <a:rPr lang="sr-Latn-CS" sz="2000" baseline="30000" dirty="0" smtClean="0">
                <a:latin typeface="Arial" pitchFamily="34" charset="0"/>
                <a:cs typeface="Arial" pitchFamily="34" charset="0"/>
              </a:rPr>
              <a:t>4</a:t>
            </a:r>
            <a:r>
              <a:rPr lang="sr-Latn-BA" sz="2000" dirty="0" smtClean="0">
                <a:latin typeface="Arial" pitchFamily="34" charset="0"/>
                <a:cs typeface="Arial" pitchFamily="34" charset="0"/>
              </a:rPr>
              <a:t>: 533).</a:t>
            </a:r>
            <a:endParaRPr lang="de-DE" sz="2000" dirty="0" smtClean="0">
              <a:latin typeface="Arial" pitchFamily="34" charset="0"/>
              <a:cs typeface="Arial" pitchFamily="34" charset="0"/>
            </a:endParaRPr>
          </a:p>
          <a:p>
            <a:r>
              <a:rPr lang="en-GB" sz="2000" i="1" dirty="0" smtClean="0">
                <a:latin typeface="Arial" pitchFamily="34" charset="0"/>
                <a:cs typeface="Arial" pitchFamily="34" charset="0"/>
              </a:rPr>
              <a:t>Clean railway stations, clean and nicely dressed young men selling </a:t>
            </a:r>
            <a:r>
              <a:rPr lang="en-GB" sz="2000" b="1" i="1" dirty="0" smtClean="0">
                <a:latin typeface="Arial" pitchFamily="34" charset="0"/>
                <a:cs typeface="Arial" pitchFamily="34" charset="0"/>
              </a:rPr>
              <a:t>small loaves of breads</a:t>
            </a:r>
            <a:r>
              <a:rPr lang="en-GB" sz="2000" i="1" dirty="0" smtClean="0">
                <a:latin typeface="Arial" pitchFamily="34" charset="0"/>
                <a:cs typeface="Arial" pitchFamily="34" charset="0"/>
              </a:rPr>
              <a:t> in the shape of plaits and duck gizzard kebabs </a:t>
            </a:r>
            <a:r>
              <a:rPr lang="en-GB" sz="2000" dirty="0" smtClean="0">
                <a:latin typeface="Arial" pitchFamily="34" charset="0"/>
                <a:cs typeface="Arial" pitchFamily="34" charset="0"/>
              </a:rPr>
              <a:t>(</a:t>
            </a:r>
            <a:r>
              <a:rPr lang="en-GB" sz="2000" dirty="0" err="1" smtClean="0">
                <a:latin typeface="Arial" pitchFamily="34" charset="0"/>
                <a:cs typeface="Arial" pitchFamily="34" charset="0"/>
              </a:rPr>
              <a:t>Andrić</a:t>
            </a:r>
            <a:r>
              <a:rPr lang="en-GB" sz="2000" dirty="0" smtClean="0">
                <a:latin typeface="Arial" pitchFamily="34" charset="0"/>
                <a:cs typeface="Arial" pitchFamily="34" charset="0"/>
              </a:rPr>
              <a:t> 2015: 428).</a:t>
            </a:r>
            <a:endParaRPr lang="sr-Latn-RS" sz="2000" dirty="0" smtClean="0">
              <a:latin typeface="Arial" pitchFamily="34" charset="0"/>
              <a:cs typeface="Arial" pitchFamily="34" charset="0"/>
            </a:endParaRPr>
          </a:p>
          <a:p>
            <a:endParaRPr lang="sr-Latn-RS" dirty="0" smtClean="0"/>
          </a:p>
          <a:p>
            <a:endParaRPr lang="de-DE" dirty="0" smtClean="0"/>
          </a:p>
          <a:p>
            <a:endParaRPr lang="sr-Latn-RS" dirty="0" smtClean="0">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fld id="{C1ADC48A-22C4-45AB-A0A2-FF6D31194B2B}" type="slidenum">
              <a:rPr lang="de-DE" smtClean="0"/>
              <a:pPr/>
              <a:t>17</a:t>
            </a:fld>
            <a:endParaRPr lang="de-DE"/>
          </a:p>
        </p:txBody>
      </p:sp>
      <p:sp>
        <p:nvSpPr>
          <p:cNvPr id="5" name="Textfeld 4"/>
          <p:cNvSpPr txBox="1"/>
          <p:nvPr/>
        </p:nvSpPr>
        <p:spPr>
          <a:xfrm>
            <a:off x="0" y="0"/>
            <a:ext cx="9144000" cy="6555641"/>
          </a:xfrm>
          <a:prstGeom prst="rect">
            <a:avLst/>
          </a:prstGeom>
          <a:noFill/>
        </p:spPr>
        <p:txBody>
          <a:bodyPr wrap="square" rtlCol="0">
            <a:spAutoFit/>
          </a:bodyPr>
          <a:lstStyle/>
          <a:p>
            <a:endParaRPr lang="sr-Latn-RS" sz="2000" dirty="0" smtClean="0">
              <a:latin typeface="Arial" pitchFamily="34" charset="0"/>
              <a:cs typeface="Arial" pitchFamily="34" charset="0"/>
            </a:endParaRPr>
          </a:p>
          <a:p>
            <a:pPr algn="ctr"/>
            <a:r>
              <a:rPr lang="sr-Latn-RS" sz="2000" dirty="0" smtClean="0">
                <a:latin typeface="Arial" pitchFamily="34" charset="0"/>
                <a:cs typeface="Arial" pitchFamily="34" charset="0"/>
              </a:rPr>
              <a:t>Neadekvatan prevod</a:t>
            </a:r>
          </a:p>
          <a:p>
            <a:endParaRPr lang="sr-Latn-RS" sz="2000" dirty="0" smtClean="0">
              <a:latin typeface="Arial" pitchFamily="34" charset="0"/>
              <a:cs typeface="Arial" pitchFamily="34" charset="0"/>
            </a:endParaRPr>
          </a:p>
          <a:p>
            <a:r>
              <a:rPr lang="sr-Latn-RS" sz="2000" dirty="0" smtClean="0">
                <a:latin typeface="Arial" pitchFamily="34" charset="0"/>
                <a:cs typeface="Arial" pitchFamily="34" charset="0"/>
              </a:rPr>
              <a:t>a) </a:t>
            </a:r>
            <a:r>
              <a:rPr lang="en-GB" sz="2000" i="1" dirty="0" err="1" smtClean="0">
                <a:latin typeface="Arial" pitchFamily="34" charset="0"/>
                <a:cs typeface="Arial" pitchFamily="34" charset="0"/>
              </a:rPr>
              <a:t>Zaklonio</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sam</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rukom</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oči</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od</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sunca</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i</a:t>
            </a:r>
            <a:r>
              <a:rPr lang="en-GB" sz="2000" i="1" dirty="0" smtClean="0">
                <a:latin typeface="Arial" pitchFamily="34" charset="0"/>
                <a:cs typeface="Arial" pitchFamily="34" charset="0"/>
              </a:rPr>
              <a:t> u </a:t>
            </a:r>
            <a:r>
              <a:rPr lang="en-GB" sz="2000" i="1" dirty="0" err="1" smtClean="0">
                <a:latin typeface="Arial" pitchFamily="34" charset="0"/>
                <a:cs typeface="Arial" pitchFamily="34" charset="0"/>
              </a:rPr>
              <a:t>širokom</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prostoru</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iznad</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senovitih</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opkopa</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punih</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trava</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ugledao</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sam</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čitav</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jedan</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svet</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od</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buba</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i</a:t>
            </a:r>
            <a:r>
              <a:rPr lang="en-GB" sz="2000" i="1" dirty="0" smtClean="0">
                <a:latin typeface="Arial" pitchFamily="34" charset="0"/>
                <a:cs typeface="Arial" pitchFamily="34" charset="0"/>
              </a:rPr>
              <a:t> </a:t>
            </a:r>
            <a:r>
              <a:rPr lang="en-GB" sz="2000" b="1" i="1" dirty="0" err="1" smtClean="0">
                <a:latin typeface="Arial" pitchFamily="34" charset="0"/>
                <a:cs typeface="Arial" pitchFamily="34" charset="0"/>
              </a:rPr>
              <a:t>mušica</a:t>
            </a:r>
            <a:r>
              <a:rPr lang="en-GB" sz="2000" dirty="0" smtClean="0">
                <a:latin typeface="Arial" pitchFamily="34" charset="0"/>
                <a:cs typeface="Arial" pitchFamily="34" charset="0"/>
              </a:rPr>
              <a:t>,</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paučine</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i</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ptica</a:t>
            </a:r>
            <a:r>
              <a:rPr lang="en-GB" sz="2000" dirty="0" smtClean="0">
                <a:latin typeface="Arial" pitchFamily="34" charset="0"/>
                <a:cs typeface="Arial" pitchFamily="34" charset="0"/>
              </a:rPr>
              <a:t> (</a:t>
            </a:r>
            <a:r>
              <a:rPr lang="sr-Latn-CS" sz="2000" dirty="0" smtClean="0">
                <a:latin typeface="Arial" pitchFamily="34" charset="0"/>
                <a:cs typeface="Arial" pitchFamily="34" charset="0"/>
              </a:rPr>
              <a:t>Andrić 1986</a:t>
            </a:r>
            <a:r>
              <a:rPr lang="sr-Latn-CS" sz="2000" baseline="30000" dirty="0" smtClean="0">
                <a:latin typeface="Arial" pitchFamily="34" charset="0"/>
                <a:cs typeface="Arial" pitchFamily="34" charset="0"/>
              </a:rPr>
              <a:t>4</a:t>
            </a:r>
            <a:r>
              <a:rPr lang="en-GB" sz="2000" dirty="0" smtClean="0">
                <a:latin typeface="Arial" pitchFamily="34" charset="0"/>
                <a:cs typeface="Arial" pitchFamily="34" charset="0"/>
              </a:rPr>
              <a:t>: 193).</a:t>
            </a:r>
            <a:endParaRPr lang="de-DE" sz="2000" dirty="0" smtClean="0">
              <a:latin typeface="Arial" pitchFamily="34" charset="0"/>
              <a:cs typeface="Arial" pitchFamily="34" charset="0"/>
            </a:endParaRPr>
          </a:p>
          <a:p>
            <a:r>
              <a:rPr lang="en-GB" sz="2000" i="1" dirty="0" smtClean="0">
                <a:latin typeface="Arial" pitchFamily="34" charset="0"/>
                <a:cs typeface="Arial" pitchFamily="34" charset="0"/>
              </a:rPr>
              <a:t>With my hand</a:t>
            </a:r>
            <a:r>
              <a:rPr lang="en-GB" sz="2000" dirty="0" smtClean="0">
                <a:latin typeface="Arial" pitchFamily="34" charset="0"/>
                <a:cs typeface="Arial" pitchFamily="34" charset="0"/>
              </a:rPr>
              <a:t>, </a:t>
            </a:r>
            <a:r>
              <a:rPr lang="en-GB" sz="2000" i="1" dirty="0" smtClean="0">
                <a:latin typeface="Arial" pitchFamily="34" charset="0"/>
                <a:cs typeface="Arial" pitchFamily="34" charset="0"/>
              </a:rPr>
              <a:t>I shielded my eyes from the sun and in the broad space above the shadowy moats covered in lawn I saw an </a:t>
            </a:r>
            <a:r>
              <a:rPr lang="en-GB" sz="2000" i="1" dirty="0" err="1" smtClean="0">
                <a:latin typeface="Arial" pitchFamily="34" charset="0"/>
                <a:cs typeface="Arial" pitchFamily="34" charset="0"/>
              </a:rPr>
              <a:t>enire</a:t>
            </a:r>
            <a:r>
              <a:rPr lang="en-GB" sz="2000" i="1" dirty="0" smtClean="0">
                <a:latin typeface="Arial" pitchFamily="34" charset="0"/>
                <a:cs typeface="Arial" pitchFamily="34" charset="0"/>
              </a:rPr>
              <a:t> world of bugs and </a:t>
            </a:r>
            <a:r>
              <a:rPr lang="en-GB" sz="2000" b="1" i="1" dirty="0" smtClean="0">
                <a:latin typeface="Arial" pitchFamily="34" charset="0"/>
                <a:cs typeface="Arial" pitchFamily="34" charset="0"/>
              </a:rPr>
              <a:t>beetles</a:t>
            </a:r>
            <a:r>
              <a:rPr lang="en-GB" sz="2000" dirty="0" smtClean="0">
                <a:latin typeface="Arial" pitchFamily="34" charset="0"/>
                <a:cs typeface="Arial" pitchFamily="34" charset="0"/>
              </a:rPr>
              <a:t>, </a:t>
            </a:r>
            <a:r>
              <a:rPr lang="en-GB" sz="2000" i="1" dirty="0" smtClean="0">
                <a:latin typeface="Arial" pitchFamily="34" charset="0"/>
                <a:cs typeface="Arial" pitchFamily="34" charset="0"/>
              </a:rPr>
              <a:t>cobwebs and birds</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Andrić</a:t>
            </a:r>
            <a:r>
              <a:rPr lang="en-GB" sz="2000" dirty="0" smtClean="0">
                <a:latin typeface="Arial" pitchFamily="34" charset="0"/>
                <a:cs typeface="Arial" pitchFamily="34" charset="0"/>
              </a:rPr>
              <a:t> 2015: 151).</a:t>
            </a:r>
            <a:endParaRPr lang="sr-Latn-RS" sz="2000" dirty="0" smtClean="0">
              <a:latin typeface="Arial" pitchFamily="34" charset="0"/>
              <a:cs typeface="Arial" pitchFamily="34" charset="0"/>
            </a:endParaRPr>
          </a:p>
          <a:p>
            <a:endParaRPr lang="sr-Latn-RS" sz="2000" dirty="0" smtClean="0">
              <a:latin typeface="Arial" pitchFamily="34" charset="0"/>
              <a:cs typeface="Arial" pitchFamily="34" charset="0"/>
            </a:endParaRPr>
          </a:p>
          <a:p>
            <a:r>
              <a:rPr lang="sr-Latn-RS" sz="2000" dirty="0" smtClean="0">
                <a:latin typeface="Arial" pitchFamily="34" charset="0"/>
                <a:cs typeface="Arial" pitchFamily="34" charset="0"/>
              </a:rPr>
              <a:t>b) </a:t>
            </a:r>
            <a:r>
              <a:rPr lang="en-GB" sz="2000" i="1" dirty="0" smtClean="0">
                <a:latin typeface="Arial" pitchFamily="34" charset="0"/>
                <a:cs typeface="Arial" pitchFamily="34" charset="0"/>
              </a:rPr>
              <a:t>Sa </a:t>
            </a:r>
            <a:r>
              <a:rPr lang="en-GB" sz="2000" i="1" dirty="0" err="1" smtClean="0">
                <a:latin typeface="Arial" pitchFamily="34" charset="0"/>
                <a:cs typeface="Arial" pitchFamily="34" charset="0"/>
              </a:rPr>
              <a:t>putovanja</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po</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Kini</a:t>
            </a:r>
            <a:r>
              <a:rPr lang="en-GB" sz="2000" dirty="0" smtClean="0">
                <a:latin typeface="Arial" pitchFamily="34" charset="0"/>
                <a:cs typeface="Arial" pitchFamily="34" charset="0"/>
              </a:rPr>
              <a:t>. </a:t>
            </a:r>
            <a:r>
              <a:rPr lang="en-GB" sz="2000" i="1" dirty="0" err="1" smtClean="0">
                <a:latin typeface="Arial" pitchFamily="34" charset="0"/>
                <a:cs typeface="Arial" pitchFamily="34" charset="0"/>
              </a:rPr>
              <a:t>Prolazimo</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provinciju</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Santung</a:t>
            </a:r>
            <a:r>
              <a:rPr lang="en-GB" sz="2000" dirty="0" smtClean="0">
                <a:latin typeface="Arial" pitchFamily="34" charset="0"/>
                <a:cs typeface="Arial" pitchFamily="34" charset="0"/>
              </a:rPr>
              <a:t>. </a:t>
            </a:r>
            <a:r>
              <a:rPr lang="en-GB" sz="2000" i="1" dirty="0" err="1" smtClean="0">
                <a:latin typeface="Arial" pitchFamily="34" charset="0"/>
                <a:cs typeface="Arial" pitchFamily="34" charset="0"/>
              </a:rPr>
              <a:t>Čiste</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stanice</a:t>
            </a:r>
            <a:r>
              <a:rPr lang="en-GB" sz="2000" dirty="0" smtClean="0">
                <a:latin typeface="Arial" pitchFamily="34" charset="0"/>
                <a:cs typeface="Arial" pitchFamily="34" charset="0"/>
              </a:rPr>
              <a:t>, </a:t>
            </a:r>
            <a:r>
              <a:rPr lang="en-GB" sz="2000" i="1" dirty="0" err="1" smtClean="0">
                <a:latin typeface="Arial" pitchFamily="34" charset="0"/>
                <a:cs typeface="Arial" pitchFamily="34" charset="0"/>
              </a:rPr>
              <a:t>čisto</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i</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lepo</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odeveni</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mladici</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prodaju</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hlepčiće</a:t>
            </a:r>
            <a:r>
              <a:rPr lang="en-GB" sz="2000" i="1" dirty="0" smtClean="0">
                <a:latin typeface="Arial" pitchFamily="34" charset="0"/>
                <a:cs typeface="Arial" pitchFamily="34" charset="0"/>
              </a:rPr>
              <a:t> u </a:t>
            </a:r>
            <a:r>
              <a:rPr lang="en-GB" sz="2000" i="1" dirty="0" err="1" smtClean="0">
                <a:latin typeface="Arial" pitchFamily="34" charset="0"/>
                <a:cs typeface="Arial" pitchFamily="34" charset="0"/>
              </a:rPr>
              <a:t>obliku</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pletenice</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i</a:t>
            </a:r>
            <a:r>
              <a:rPr lang="en-GB" sz="2000" i="1" dirty="0" smtClean="0">
                <a:latin typeface="Arial" pitchFamily="34" charset="0"/>
                <a:cs typeface="Arial" pitchFamily="34" charset="0"/>
              </a:rPr>
              <a:t> </a:t>
            </a:r>
            <a:r>
              <a:rPr lang="en-GB" sz="2000" b="1" i="1" dirty="0" err="1" smtClean="0">
                <a:latin typeface="Arial" pitchFamily="34" charset="0"/>
                <a:cs typeface="Arial" pitchFamily="34" charset="0"/>
              </a:rPr>
              <a:t>ražnjiće</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od</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pačijih</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bubaca</a:t>
            </a:r>
            <a:r>
              <a:rPr lang="en-GB" sz="2000" i="1" dirty="0" smtClean="0">
                <a:latin typeface="Arial" pitchFamily="34" charset="0"/>
                <a:cs typeface="Arial" pitchFamily="34" charset="0"/>
              </a:rPr>
              <a:t> </a:t>
            </a:r>
            <a:r>
              <a:rPr lang="en-GB" sz="2000" dirty="0" smtClean="0">
                <a:latin typeface="Arial" pitchFamily="34" charset="0"/>
                <a:cs typeface="Arial" pitchFamily="34" charset="0"/>
              </a:rPr>
              <a:t>(</a:t>
            </a:r>
            <a:r>
              <a:rPr lang="sr-Latn-CS" sz="2000" dirty="0" smtClean="0">
                <a:latin typeface="Arial" pitchFamily="34" charset="0"/>
                <a:cs typeface="Arial" pitchFamily="34" charset="0"/>
              </a:rPr>
              <a:t>Andrić 1986</a:t>
            </a:r>
            <a:r>
              <a:rPr lang="sr-Latn-CS" sz="2000" baseline="30000" dirty="0" smtClean="0">
                <a:latin typeface="Arial" pitchFamily="34" charset="0"/>
                <a:cs typeface="Arial" pitchFamily="34" charset="0"/>
              </a:rPr>
              <a:t>4</a:t>
            </a:r>
            <a:r>
              <a:rPr lang="en-GB" sz="2000" dirty="0" smtClean="0">
                <a:latin typeface="Arial" pitchFamily="34" charset="0"/>
                <a:cs typeface="Arial" pitchFamily="34" charset="0"/>
              </a:rPr>
              <a:t>: 75).</a:t>
            </a:r>
            <a:endParaRPr lang="de-DE" sz="2000" dirty="0" smtClean="0">
              <a:latin typeface="Arial" pitchFamily="34" charset="0"/>
              <a:cs typeface="Arial" pitchFamily="34" charset="0"/>
            </a:endParaRPr>
          </a:p>
          <a:p>
            <a:r>
              <a:rPr lang="en-GB" sz="2000" i="1" dirty="0" smtClean="0">
                <a:latin typeface="Arial" pitchFamily="34" charset="0"/>
                <a:cs typeface="Arial" pitchFamily="34" charset="0"/>
              </a:rPr>
              <a:t>From a journey in China</a:t>
            </a:r>
            <a:r>
              <a:rPr lang="en-GB" sz="2000" dirty="0" smtClean="0">
                <a:latin typeface="Arial" pitchFamily="34" charset="0"/>
                <a:cs typeface="Arial" pitchFamily="34" charset="0"/>
              </a:rPr>
              <a:t>. </a:t>
            </a:r>
            <a:r>
              <a:rPr lang="en-GB" sz="2000" i="1" dirty="0" smtClean="0">
                <a:latin typeface="Arial" pitchFamily="34" charset="0"/>
                <a:cs typeface="Arial" pitchFamily="34" charset="0"/>
              </a:rPr>
              <a:t>We are travelling through the province of </a:t>
            </a:r>
            <a:r>
              <a:rPr lang="en-GB" sz="2000" i="1" dirty="0" err="1" smtClean="0">
                <a:latin typeface="Arial" pitchFamily="34" charset="0"/>
                <a:cs typeface="Arial" pitchFamily="34" charset="0"/>
              </a:rPr>
              <a:t>Shatung</a:t>
            </a:r>
            <a:r>
              <a:rPr lang="en-GB" sz="2000" dirty="0" smtClean="0">
                <a:latin typeface="Arial" pitchFamily="34" charset="0"/>
                <a:cs typeface="Arial" pitchFamily="34" charset="0"/>
              </a:rPr>
              <a:t>. </a:t>
            </a:r>
            <a:r>
              <a:rPr lang="en-GB" sz="2000" i="1" dirty="0" smtClean="0">
                <a:latin typeface="Arial" pitchFamily="34" charset="0"/>
                <a:cs typeface="Arial" pitchFamily="34" charset="0"/>
              </a:rPr>
              <a:t>Clean </a:t>
            </a:r>
            <a:r>
              <a:rPr lang="en-GB" sz="2000" i="1" dirty="0" err="1" smtClean="0">
                <a:latin typeface="Arial" pitchFamily="34" charset="0"/>
                <a:cs typeface="Arial" pitchFamily="34" charset="0"/>
              </a:rPr>
              <a:t>railwaystations</a:t>
            </a:r>
            <a:r>
              <a:rPr lang="en-GB" sz="2000" i="1" dirty="0" smtClean="0">
                <a:latin typeface="Arial" pitchFamily="34" charset="0"/>
                <a:cs typeface="Arial" pitchFamily="34" charset="0"/>
              </a:rPr>
              <a:t>, clean and nicely dressed young men selling small loaves of breads in the shape of plaits and duck gizzard </a:t>
            </a:r>
            <a:r>
              <a:rPr lang="en-GB" sz="2000" b="1" i="1" dirty="0" err="1" smtClean="0">
                <a:latin typeface="Arial" pitchFamily="34" charset="0"/>
                <a:cs typeface="Arial" pitchFamily="34" charset="0"/>
              </a:rPr>
              <a:t>kebaps</a:t>
            </a:r>
            <a:r>
              <a:rPr lang="en-GB" sz="2000" i="1" dirty="0" smtClean="0">
                <a:latin typeface="Arial" pitchFamily="34" charset="0"/>
                <a:cs typeface="Arial" pitchFamily="34" charset="0"/>
              </a:rPr>
              <a:t> </a:t>
            </a:r>
            <a:r>
              <a:rPr lang="en-GB" sz="2000" dirty="0" smtClean="0">
                <a:latin typeface="Arial" pitchFamily="34" charset="0"/>
                <a:cs typeface="Arial" pitchFamily="34" charset="0"/>
              </a:rPr>
              <a:t>(</a:t>
            </a:r>
            <a:r>
              <a:rPr lang="en-GB" sz="2000" dirty="0" err="1" smtClean="0">
                <a:latin typeface="Arial" pitchFamily="34" charset="0"/>
                <a:cs typeface="Arial" pitchFamily="34" charset="0"/>
              </a:rPr>
              <a:t>Andrić</a:t>
            </a:r>
            <a:r>
              <a:rPr lang="en-GB" sz="2000" dirty="0" smtClean="0">
                <a:latin typeface="Arial" pitchFamily="34" charset="0"/>
                <a:cs typeface="Arial" pitchFamily="34" charset="0"/>
              </a:rPr>
              <a:t> 2015: 428)</a:t>
            </a:r>
            <a:r>
              <a:rPr lang="sr-Latn-RS" sz="2000" dirty="0" smtClean="0">
                <a:latin typeface="Arial" pitchFamily="34" charset="0"/>
                <a:cs typeface="Arial" pitchFamily="34" charset="0"/>
              </a:rPr>
              <a:t>.</a:t>
            </a:r>
          </a:p>
          <a:p>
            <a:endParaRPr lang="sr-Latn-RS" sz="2000" dirty="0" smtClean="0">
              <a:latin typeface="Arial" pitchFamily="34" charset="0"/>
              <a:cs typeface="Arial" pitchFamily="34" charset="0"/>
            </a:endParaRPr>
          </a:p>
          <a:p>
            <a:r>
              <a:rPr lang="sr-Latn-RS" sz="2000" dirty="0" smtClean="0">
                <a:latin typeface="Arial" pitchFamily="34" charset="0"/>
                <a:cs typeface="Arial" pitchFamily="34" charset="0"/>
              </a:rPr>
              <a:t>c</a:t>
            </a:r>
            <a:r>
              <a:rPr lang="en-GB" sz="2000" dirty="0" smtClean="0">
                <a:latin typeface="Arial" pitchFamily="34" charset="0"/>
                <a:cs typeface="Arial" pitchFamily="34" charset="0"/>
              </a:rPr>
              <a:t>) </a:t>
            </a:r>
            <a:r>
              <a:rPr lang="en-GB" sz="2000" i="1" dirty="0" smtClean="0">
                <a:latin typeface="Arial" pitchFamily="34" charset="0"/>
                <a:cs typeface="Arial" pitchFamily="34" charset="0"/>
              </a:rPr>
              <a:t>I have returned to my work</a:t>
            </a:r>
            <a:r>
              <a:rPr lang="en-GB" sz="2000" dirty="0" smtClean="0">
                <a:latin typeface="Arial" pitchFamily="34" charset="0"/>
                <a:cs typeface="Arial" pitchFamily="34" charset="0"/>
              </a:rPr>
              <a:t>,</a:t>
            </a:r>
            <a:r>
              <a:rPr lang="en-GB" sz="2000" i="1" dirty="0" smtClean="0">
                <a:latin typeface="Arial" pitchFamily="34" charset="0"/>
                <a:cs typeface="Arial" pitchFamily="34" charset="0"/>
              </a:rPr>
              <a:t> but I feel </a:t>
            </a:r>
            <a:r>
              <a:rPr lang="en-GB" sz="2000" b="1" i="1" dirty="0" smtClean="0">
                <a:latin typeface="Arial" pitchFamily="34" charset="0"/>
                <a:cs typeface="Arial" pitchFamily="34" charset="0"/>
              </a:rPr>
              <a:t>a tendril</a:t>
            </a:r>
            <a:r>
              <a:rPr lang="en-GB" sz="2000" i="1" dirty="0" smtClean="0">
                <a:latin typeface="Arial" pitchFamily="34" charset="0"/>
                <a:cs typeface="Arial" pitchFamily="34" charset="0"/>
              </a:rPr>
              <a:t> constantly trembling within me</a:t>
            </a:r>
            <a:r>
              <a:rPr lang="en-GB" sz="2000" dirty="0" smtClean="0">
                <a:latin typeface="Arial" pitchFamily="34" charset="0"/>
                <a:cs typeface="Arial" pitchFamily="34" charset="0"/>
              </a:rPr>
              <a:t>,</a:t>
            </a:r>
            <a:r>
              <a:rPr lang="en-GB" sz="2000" i="1" dirty="0" smtClean="0">
                <a:latin typeface="Arial" pitchFamily="34" charset="0"/>
                <a:cs typeface="Arial" pitchFamily="34" charset="0"/>
              </a:rPr>
              <a:t> like a tiny sharp bell of alert</a:t>
            </a:r>
            <a:r>
              <a:rPr lang="en-GB" sz="2000" dirty="0" smtClean="0">
                <a:latin typeface="Arial" pitchFamily="34" charset="0"/>
                <a:cs typeface="Arial" pitchFamily="34" charset="0"/>
              </a:rPr>
              <a:t>:</a:t>
            </a:r>
            <a:r>
              <a:rPr lang="en-GB" sz="2000" i="1" dirty="0" smtClean="0">
                <a:latin typeface="Arial" pitchFamily="34" charset="0"/>
                <a:cs typeface="Arial" pitchFamily="34" charset="0"/>
              </a:rPr>
              <a:t> the forest is on fire </a:t>
            </a:r>
            <a:r>
              <a:rPr lang="en-GB" sz="2000" dirty="0" smtClean="0">
                <a:latin typeface="Arial" pitchFamily="34" charset="0"/>
                <a:cs typeface="Arial" pitchFamily="34" charset="0"/>
              </a:rPr>
              <a:t>(</a:t>
            </a:r>
            <a:r>
              <a:rPr lang="en-GB" sz="2000" dirty="0" err="1" smtClean="0">
                <a:latin typeface="Arial" pitchFamily="34" charset="0"/>
                <a:cs typeface="Arial" pitchFamily="34" charset="0"/>
              </a:rPr>
              <a:t>Andrić</a:t>
            </a:r>
            <a:r>
              <a:rPr lang="en-GB" sz="2000" dirty="0" smtClean="0">
                <a:latin typeface="Arial" pitchFamily="34" charset="0"/>
                <a:cs typeface="Arial" pitchFamily="34" charset="0"/>
              </a:rPr>
              <a:t> 2015: 378)!</a:t>
            </a:r>
            <a:endParaRPr lang="de-DE" sz="2000" dirty="0" smtClean="0">
              <a:latin typeface="Arial" pitchFamily="34" charset="0"/>
              <a:cs typeface="Arial" pitchFamily="34" charset="0"/>
            </a:endParaRPr>
          </a:p>
          <a:p>
            <a:r>
              <a:rPr lang="en-GB" sz="2000" i="1" dirty="0" err="1" smtClean="0">
                <a:latin typeface="Arial" pitchFamily="34" charset="0"/>
                <a:cs typeface="Arial" pitchFamily="34" charset="0"/>
              </a:rPr>
              <a:t>Vratio</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sam</a:t>
            </a:r>
            <a:r>
              <a:rPr lang="en-GB" sz="2000" i="1" dirty="0" smtClean="0">
                <a:latin typeface="Arial" pitchFamily="34" charset="0"/>
                <a:cs typeface="Arial" pitchFamily="34" charset="0"/>
              </a:rPr>
              <a:t> se </a:t>
            </a:r>
            <a:r>
              <a:rPr lang="en-GB" sz="2000" i="1" dirty="0" err="1" smtClean="0">
                <a:latin typeface="Arial" pitchFamily="34" charset="0"/>
                <a:cs typeface="Arial" pitchFamily="34" charset="0"/>
              </a:rPr>
              <a:t>poslu</a:t>
            </a:r>
            <a:r>
              <a:rPr lang="sr-Latn-BA" sz="2000" dirty="0" smtClean="0">
                <a:latin typeface="Arial" pitchFamily="34" charset="0"/>
                <a:cs typeface="Arial" pitchFamily="34" charset="0"/>
              </a:rPr>
              <a:t>,</a:t>
            </a:r>
            <a:r>
              <a:rPr lang="sr-Latn-BA" sz="2000" i="1" dirty="0" smtClean="0">
                <a:latin typeface="Arial" pitchFamily="34" charset="0"/>
                <a:cs typeface="Arial" pitchFamily="34" charset="0"/>
              </a:rPr>
              <a:t> </a:t>
            </a:r>
            <a:r>
              <a:rPr lang="en-GB" sz="2000" i="1" dirty="0" err="1" smtClean="0">
                <a:latin typeface="Arial" pitchFamily="34" charset="0"/>
                <a:cs typeface="Arial" pitchFamily="34" charset="0"/>
              </a:rPr>
              <a:t>ali</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ose</a:t>
            </a:r>
            <a:r>
              <a:rPr lang="sr-Latn-BA" sz="2000" i="1" dirty="0" smtClean="0">
                <a:latin typeface="Arial" pitchFamily="34" charset="0"/>
                <a:cs typeface="Arial" pitchFamily="34" charset="0"/>
              </a:rPr>
              <a:t>ć</a:t>
            </a:r>
            <a:r>
              <a:rPr lang="en-GB" sz="2000" i="1" dirty="0" smtClean="0">
                <a:latin typeface="Arial" pitchFamily="34" charset="0"/>
                <a:cs typeface="Arial" pitchFamily="34" charset="0"/>
              </a:rPr>
              <a:t>am </a:t>
            </a:r>
            <a:r>
              <a:rPr lang="en-GB" sz="2000" i="1" dirty="0" err="1" smtClean="0">
                <a:latin typeface="Arial" pitchFamily="34" charset="0"/>
                <a:cs typeface="Arial" pitchFamily="34" charset="0"/>
              </a:rPr>
              <a:t>kako</a:t>
            </a:r>
            <a:r>
              <a:rPr lang="en-GB" sz="2000" i="1" dirty="0" smtClean="0">
                <a:latin typeface="Arial" pitchFamily="34" charset="0"/>
                <a:cs typeface="Arial" pitchFamily="34" charset="0"/>
              </a:rPr>
              <a:t> u </a:t>
            </a:r>
            <a:r>
              <a:rPr lang="en-GB" sz="2000" i="1" dirty="0" err="1" smtClean="0">
                <a:latin typeface="Arial" pitchFamily="34" charset="0"/>
                <a:cs typeface="Arial" pitchFamily="34" charset="0"/>
              </a:rPr>
              <a:t>meni</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stalno</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drhti</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neka</a:t>
            </a:r>
            <a:r>
              <a:rPr lang="en-GB" sz="2000" i="1" dirty="0" smtClean="0">
                <a:latin typeface="Arial" pitchFamily="34" charset="0"/>
                <a:cs typeface="Arial" pitchFamily="34" charset="0"/>
              </a:rPr>
              <a:t> </a:t>
            </a:r>
            <a:r>
              <a:rPr lang="sr-Latn-BA" sz="2000" b="1" i="1" dirty="0" smtClean="0">
                <a:latin typeface="Arial" pitchFamily="34" charset="0"/>
                <a:cs typeface="Arial" pitchFamily="34" charset="0"/>
              </a:rPr>
              <a:t>ž</a:t>
            </a:r>
            <a:r>
              <a:rPr lang="en-GB" sz="2000" b="1" i="1" dirty="0" err="1" smtClean="0">
                <a:latin typeface="Arial" pitchFamily="34" charset="0"/>
                <a:cs typeface="Arial" pitchFamily="34" charset="0"/>
              </a:rPr>
              <a:t>ilica</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kao</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sitno</a:t>
            </a:r>
            <a:r>
              <a:rPr lang="en-GB" sz="2000" i="1" dirty="0" smtClean="0">
                <a:latin typeface="Arial" pitchFamily="34" charset="0"/>
                <a:cs typeface="Arial" pitchFamily="34" charset="0"/>
              </a:rPr>
              <a:t> o</a:t>
            </a:r>
            <a:r>
              <a:rPr lang="sr-Latn-BA" sz="2000" i="1" dirty="0" smtClean="0">
                <a:latin typeface="Arial" pitchFamily="34" charset="0"/>
                <a:cs typeface="Arial" pitchFamily="34" charset="0"/>
              </a:rPr>
              <a:t>š</a:t>
            </a:r>
            <a:r>
              <a:rPr lang="en-GB" sz="2000" i="1" dirty="0" err="1" smtClean="0">
                <a:latin typeface="Arial" pitchFamily="34" charset="0"/>
                <a:cs typeface="Arial" pitchFamily="34" charset="0"/>
              </a:rPr>
              <a:t>tro</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zvonce</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na</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uzbunu</a:t>
            </a:r>
            <a:r>
              <a:rPr lang="sr-Latn-BA" sz="2000" dirty="0" smtClean="0">
                <a:latin typeface="Arial" pitchFamily="34" charset="0"/>
                <a:cs typeface="Arial" pitchFamily="34" charset="0"/>
              </a:rPr>
              <a:t>:</a:t>
            </a:r>
            <a:r>
              <a:rPr lang="sr-Latn-BA" sz="2000" i="1" dirty="0" smtClean="0">
                <a:latin typeface="Arial" pitchFamily="34" charset="0"/>
                <a:cs typeface="Arial" pitchFamily="34" charset="0"/>
              </a:rPr>
              <a:t> </a:t>
            </a:r>
            <a:r>
              <a:rPr lang="en-GB" sz="2000" i="1" dirty="0" err="1" smtClean="0">
                <a:latin typeface="Arial" pitchFamily="34" charset="0"/>
                <a:cs typeface="Arial" pitchFamily="34" charset="0"/>
              </a:rPr>
              <a:t>gori</a:t>
            </a:r>
            <a:r>
              <a:rPr lang="sr-Latn-BA" sz="2000" i="1" dirty="0" smtClean="0">
                <a:latin typeface="Arial" pitchFamily="34" charset="0"/>
                <a:cs typeface="Arial" pitchFamily="34" charset="0"/>
              </a:rPr>
              <a:t> š</a:t>
            </a:r>
            <a:r>
              <a:rPr lang="en-GB" sz="2000" i="1" dirty="0" err="1" smtClean="0">
                <a:latin typeface="Arial" pitchFamily="34" charset="0"/>
                <a:cs typeface="Arial" pitchFamily="34" charset="0"/>
              </a:rPr>
              <a:t>uma</a:t>
            </a:r>
            <a:r>
              <a:rPr lang="sr-Latn-BA" sz="2000" dirty="0" smtClean="0">
                <a:latin typeface="Arial" pitchFamily="34" charset="0"/>
                <a:cs typeface="Arial" pitchFamily="34" charset="0"/>
              </a:rPr>
              <a:t> (</a:t>
            </a:r>
            <a:r>
              <a:rPr lang="sr-Latn-CS" sz="2000" dirty="0" smtClean="0">
                <a:latin typeface="Arial" pitchFamily="34" charset="0"/>
                <a:cs typeface="Arial" pitchFamily="34" charset="0"/>
              </a:rPr>
              <a:t>Andrić 1986</a:t>
            </a:r>
            <a:r>
              <a:rPr lang="sr-Latn-CS" sz="2000" baseline="30000" dirty="0" smtClean="0">
                <a:latin typeface="Arial" pitchFamily="34" charset="0"/>
                <a:cs typeface="Arial" pitchFamily="34" charset="0"/>
              </a:rPr>
              <a:t>4</a:t>
            </a:r>
            <a:r>
              <a:rPr lang="sr-Latn-BA" sz="2000" dirty="0" smtClean="0">
                <a:latin typeface="Arial" pitchFamily="34" charset="0"/>
                <a:cs typeface="Arial" pitchFamily="34" charset="0"/>
              </a:rPr>
              <a:t>: 473).</a:t>
            </a:r>
            <a:endParaRPr lang="de-DE" sz="2000" dirty="0" smtClean="0">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fld id="{C1ADC48A-22C4-45AB-A0A2-FF6D31194B2B}" type="slidenum">
              <a:rPr lang="de-DE" smtClean="0"/>
              <a:pPr/>
              <a:t>18</a:t>
            </a:fld>
            <a:endParaRPr lang="de-DE"/>
          </a:p>
        </p:txBody>
      </p:sp>
      <p:sp>
        <p:nvSpPr>
          <p:cNvPr id="5" name="Textfeld 4"/>
          <p:cNvSpPr txBox="1"/>
          <p:nvPr/>
        </p:nvSpPr>
        <p:spPr>
          <a:xfrm>
            <a:off x="0" y="0"/>
            <a:ext cx="9144000" cy="6740307"/>
          </a:xfrm>
          <a:prstGeom prst="rect">
            <a:avLst/>
          </a:prstGeom>
          <a:noFill/>
        </p:spPr>
        <p:txBody>
          <a:bodyPr wrap="square" rtlCol="0">
            <a:spAutoFit/>
          </a:bodyPr>
          <a:lstStyle/>
          <a:p>
            <a:endParaRPr lang="sr-Latn-RS" dirty="0" smtClean="0">
              <a:latin typeface="Arial" pitchFamily="34" charset="0"/>
              <a:cs typeface="Arial" pitchFamily="34" charset="0"/>
            </a:endParaRPr>
          </a:p>
          <a:p>
            <a:pPr algn="ctr"/>
            <a:r>
              <a:rPr lang="sr-Latn-RS" sz="2200" dirty="0" smtClean="0">
                <a:latin typeface="Arial" pitchFamily="34" charset="0"/>
                <a:cs typeface="Arial" pitchFamily="34" charset="0"/>
              </a:rPr>
              <a:t>Predlozi za poboljšanje prevoda</a:t>
            </a:r>
          </a:p>
          <a:p>
            <a:endParaRPr lang="sr-Latn-RS" dirty="0" smtClean="0">
              <a:latin typeface="Arial" pitchFamily="34" charset="0"/>
              <a:cs typeface="Arial" pitchFamily="34" charset="0"/>
            </a:endParaRPr>
          </a:p>
          <a:p>
            <a:r>
              <a:rPr lang="sr-Latn-RS" dirty="0" smtClean="0">
                <a:latin typeface="Arial" pitchFamily="34" charset="0"/>
                <a:cs typeface="Arial" pitchFamily="34" charset="0"/>
              </a:rPr>
              <a:t>a)</a:t>
            </a:r>
            <a:r>
              <a:rPr lang="en-GB" dirty="0" smtClean="0">
                <a:latin typeface="Arial" pitchFamily="34" charset="0"/>
                <a:cs typeface="Arial" pitchFamily="34" charset="0"/>
              </a:rPr>
              <a:t> </a:t>
            </a:r>
            <a:r>
              <a:rPr lang="en-GB" i="1" dirty="0" err="1" smtClean="0">
                <a:latin typeface="Arial" pitchFamily="34" charset="0"/>
                <a:cs typeface="Arial" pitchFamily="34" charset="0"/>
              </a:rPr>
              <a:t>Učimo</a:t>
            </a:r>
            <a:r>
              <a:rPr lang="en-GB" i="1" dirty="0" smtClean="0">
                <a:latin typeface="Arial" pitchFamily="34" charset="0"/>
                <a:cs typeface="Arial" pitchFamily="34" charset="0"/>
              </a:rPr>
              <a:t> se </a:t>
            </a:r>
            <a:r>
              <a:rPr lang="en-GB" i="1" dirty="0" err="1" smtClean="0">
                <a:latin typeface="Arial" pitchFamily="34" charset="0"/>
                <a:cs typeface="Arial" pitchFamily="34" charset="0"/>
              </a:rPr>
              <a:t>da</a:t>
            </a:r>
            <a:r>
              <a:rPr lang="en-GB" i="1" dirty="0" smtClean="0">
                <a:latin typeface="Arial" pitchFamily="34" charset="0"/>
                <a:cs typeface="Arial" pitchFamily="34" charset="0"/>
              </a:rPr>
              <a:t> </a:t>
            </a:r>
            <a:r>
              <a:rPr lang="en-GB" i="1" dirty="0" err="1" smtClean="0">
                <a:latin typeface="Arial" pitchFamily="34" charset="0"/>
                <a:cs typeface="Arial" pitchFamily="34" charset="0"/>
              </a:rPr>
              <a:t>živimo</a:t>
            </a:r>
            <a:r>
              <a:rPr lang="en-GB" i="1" dirty="0" smtClean="0">
                <a:latin typeface="Arial" pitchFamily="34" charset="0"/>
                <a:cs typeface="Arial" pitchFamily="34" charset="0"/>
              </a:rPr>
              <a:t> </a:t>
            </a:r>
            <a:r>
              <a:rPr lang="en-GB" i="1" dirty="0" err="1" smtClean="0">
                <a:latin typeface="Arial" pitchFamily="34" charset="0"/>
                <a:cs typeface="Arial" pitchFamily="34" charset="0"/>
              </a:rPr>
              <a:t>stegnuta</a:t>
            </a:r>
            <a:r>
              <a:rPr lang="en-GB" i="1" dirty="0" smtClean="0">
                <a:latin typeface="Arial" pitchFamily="34" charset="0"/>
                <a:cs typeface="Arial" pitchFamily="34" charset="0"/>
              </a:rPr>
              <a:t> </a:t>
            </a:r>
            <a:r>
              <a:rPr lang="en-GB" i="1" dirty="0" err="1" smtClean="0">
                <a:latin typeface="Arial" pitchFamily="34" charset="0"/>
                <a:cs typeface="Arial" pitchFamily="34" charset="0"/>
              </a:rPr>
              <a:t>srca</a:t>
            </a:r>
            <a:r>
              <a:rPr lang="en-GB" dirty="0" smtClean="0">
                <a:latin typeface="Arial" pitchFamily="34" charset="0"/>
                <a:cs typeface="Arial" pitchFamily="34" charset="0"/>
              </a:rPr>
              <a:t>, </a:t>
            </a:r>
            <a:r>
              <a:rPr lang="en-GB" i="1" dirty="0" err="1" smtClean="0">
                <a:latin typeface="Arial" pitchFamily="34" charset="0"/>
                <a:cs typeface="Arial" pitchFamily="34" charset="0"/>
              </a:rPr>
              <a:t>oborena</a:t>
            </a:r>
            <a:r>
              <a:rPr lang="en-GB" i="1" dirty="0" smtClean="0">
                <a:latin typeface="Arial" pitchFamily="34" charset="0"/>
                <a:cs typeface="Arial" pitchFamily="34" charset="0"/>
              </a:rPr>
              <a:t> </a:t>
            </a:r>
            <a:r>
              <a:rPr lang="en-GB" i="1" dirty="0" err="1" smtClean="0">
                <a:latin typeface="Arial" pitchFamily="34" charset="0"/>
                <a:cs typeface="Arial" pitchFamily="34" charset="0"/>
              </a:rPr>
              <a:t>pogleda</a:t>
            </a:r>
            <a:r>
              <a:rPr lang="en-GB" dirty="0" smtClean="0">
                <a:latin typeface="Arial" pitchFamily="34" charset="0"/>
                <a:cs typeface="Arial" pitchFamily="34" charset="0"/>
              </a:rPr>
              <a:t>, </a:t>
            </a:r>
            <a:r>
              <a:rPr lang="en-GB" i="1" dirty="0" err="1" smtClean="0">
                <a:latin typeface="Arial" pitchFamily="34" charset="0"/>
                <a:cs typeface="Arial" pitchFamily="34" charset="0"/>
              </a:rPr>
              <a:t>bez</a:t>
            </a:r>
            <a:r>
              <a:rPr lang="en-GB" i="1" dirty="0" smtClean="0">
                <a:latin typeface="Arial" pitchFamily="34" charset="0"/>
                <a:cs typeface="Arial" pitchFamily="34" charset="0"/>
              </a:rPr>
              <a:t> </a:t>
            </a:r>
            <a:r>
              <a:rPr lang="en-GB" i="1" dirty="0" err="1" smtClean="0">
                <a:latin typeface="Arial" pitchFamily="34" charset="0"/>
                <a:cs typeface="Arial" pitchFamily="34" charset="0"/>
              </a:rPr>
              <a:t>plana</a:t>
            </a:r>
            <a:r>
              <a:rPr lang="en-GB" dirty="0" smtClean="0">
                <a:latin typeface="Arial" pitchFamily="34" charset="0"/>
                <a:cs typeface="Arial" pitchFamily="34" charset="0"/>
              </a:rPr>
              <a:t>, </a:t>
            </a:r>
            <a:r>
              <a:rPr lang="en-GB" i="1" dirty="0" err="1" smtClean="0">
                <a:latin typeface="Arial" pitchFamily="34" charset="0"/>
                <a:cs typeface="Arial" pitchFamily="34" charset="0"/>
              </a:rPr>
              <a:t>gotovo</a:t>
            </a:r>
            <a:r>
              <a:rPr lang="en-GB" i="1" dirty="0" smtClean="0">
                <a:latin typeface="Arial" pitchFamily="34" charset="0"/>
                <a:cs typeface="Arial" pitchFamily="34" charset="0"/>
              </a:rPr>
              <a:t> </a:t>
            </a:r>
            <a:r>
              <a:rPr lang="en-GB" i="1" dirty="0" err="1" smtClean="0">
                <a:latin typeface="Arial" pitchFamily="34" charset="0"/>
                <a:cs typeface="Arial" pitchFamily="34" charset="0"/>
              </a:rPr>
              <a:t>i</a:t>
            </a:r>
            <a:r>
              <a:rPr lang="en-GB" i="1" dirty="0" smtClean="0">
                <a:latin typeface="Arial" pitchFamily="34" charset="0"/>
                <a:cs typeface="Arial" pitchFamily="34" charset="0"/>
              </a:rPr>
              <a:t> </a:t>
            </a:r>
            <a:r>
              <a:rPr lang="en-GB" i="1" dirty="0" err="1" smtClean="0">
                <a:latin typeface="Arial" pitchFamily="34" charset="0"/>
                <a:cs typeface="Arial" pitchFamily="34" charset="0"/>
              </a:rPr>
              <a:t>bez</a:t>
            </a:r>
            <a:r>
              <a:rPr lang="en-GB" i="1" dirty="0" smtClean="0">
                <a:latin typeface="Arial" pitchFamily="34" charset="0"/>
                <a:cs typeface="Arial" pitchFamily="34" charset="0"/>
              </a:rPr>
              <a:t> </a:t>
            </a:r>
            <a:r>
              <a:rPr lang="en-GB" i="1" dirty="0" err="1" smtClean="0">
                <a:latin typeface="Arial" pitchFamily="34" charset="0"/>
                <a:cs typeface="Arial" pitchFamily="34" charset="0"/>
              </a:rPr>
              <a:t>nade</a:t>
            </a:r>
            <a:r>
              <a:rPr lang="en-GB" dirty="0" smtClean="0">
                <a:latin typeface="Arial" pitchFamily="34" charset="0"/>
                <a:cs typeface="Arial" pitchFamily="34" charset="0"/>
              </a:rPr>
              <a:t>, </a:t>
            </a:r>
            <a:r>
              <a:rPr lang="en-GB" b="1" i="1" dirty="0" err="1" smtClean="0">
                <a:latin typeface="Arial" pitchFamily="34" charset="0"/>
                <a:cs typeface="Arial" pitchFamily="34" charset="0"/>
              </a:rPr>
              <a:t>bez</a:t>
            </a:r>
            <a:r>
              <a:rPr lang="en-GB" b="1" i="1" dirty="0" smtClean="0">
                <a:latin typeface="Arial" pitchFamily="34" charset="0"/>
                <a:cs typeface="Arial" pitchFamily="34" charset="0"/>
              </a:rPr>
              <a:t> </a:t>
            </a:r>
            <a:r>
              <a:rPr lang="en-GB" b="1" i="1" dirty="0" err="1" smtClean="0">
                <a:latin typeface="Arial" pitchFamily="34" charset="0"/>
                <a:cs typeface="Arial" pitchFamily="34" charset="0"/>
              </a:rPr>
              <a:t>zračka</a:t>
            </a:r>
            <a:r>
              <a:rPr lang="en-GB" b="1" i="1" dirty="0" smtClean="0">
                <a:latin typeface="Arial" pitchFamily="34" charset="0"/>
                <a:cs typeface="Arial" pitchFamily="34" charset="0"/>
              </a:rPr>
              <a:t> </a:t>
            </a:r>
            <a:r>
              <a:rPr lang="en-GB" b="1" i="1" dirty="0" err="1" smtClean="0">
                <a:latin typeface="Arial" pitchFamily="34" charset="0"/>
                <a:cs typeface="Arial" pitchFamily="34" charset="0"/>
              </a:rPr>
              <a:t>utehe</a:t>
            </a:r>
            <a:r>
              <a:rPr lang="en-GB" dirty="0" smtClean="0">
                <a:latin typeface="Arial" pitchFamily="34" charset="0"/>
                <a:cs typeface="Arial" pitchFamily="34" charset="0"/>
              </a:rPr>
              <a:t> (</a:t>
            </a:r>
            <a:r>
              <a:rPr lang="sr-Latn-CS" dirty="0" smtClean="0">
                <a:latin typeface="Arial" pitchFamily="34" charset="0"/>
                <a:cs typeface="Arial" pitchFamily="34" charset="0"/>
              </a:rPr>
              <a:t>Andrić 1986</a:t>
            </a:r>
            <a:r>
              <a:rPr lang="sr-Latn-CS" baseline="30000" dirty="0" smtClean="0">
                <a:latin typeface="Arial" pitchFamily="34" charset="0"/>
                <a:cs typeface="Arial" pitchFamily="34" charset="0"/>
              </a:rPr>
              <a:t>4</a:t>
            </a:r>
            <a:r>
              <a:rPr lang="sr-Latn-CS" dirty="0" smtClean="0">
                <a:latin typeface="Arial" pitchFamily="34" charset="0"/>
                <a:cs typeface="Arial" pitchFamily="34" charset="0"/>
              </a:rPr>
              <a:t>: </a:t>
            </a:r>
            <a:r>
              <a:rPr lang="en-GB" dirty="0" smtClean="0">
                <a:latin typeface="Arial" pitchFamily="34" charset="0"/>
                <a:cs typeface="Arial" pitchFamily="34" charset="0"/>
              </a:rPr>
              <a:t>30).</a:t>
            </a:r>
            <a:endParaRPr lang="de-DE" dirty="0" smtClean="0">
              <a:latin typeface="Arial" pitchFamily="34" charset="0"/>
              <a:cs typeface="Arial" pitchFamily="34" charset="0"/>
            </a:endParaRPr>
          </a:p>
          <a:p>
            <a:r>
              <a:rPr lang="en-GB" i="1" dirty="0" smtClean="0">
                <a:latin typeface="Arial" pitchFamily="34" charset="0"/>
                <a:cs typeface="Arial" pitchFamily="34" charset="0"/>
              </a:rPr>
              <a:t>We learn to live with hardened hearts</a:t>
            </a:r>
            <a:r>
              <a:rPr lang="en-GB" dirty="0" smtClean="0">
                <a:latin typeface="Arial" pitchFamily="34" charset="0"/>
                <a:cs typeface="Arial" pitchFamily="34" charset="0"/>
              </a:rPr>
              <a:t>, </a:t>
            </a:r>
            <a:r>
              <a:rPr lang="en-GB" i="1" dirty="0" smtClean="0">
                <a:latin typeface="Arial" pitchFamily="34" charset="0"/>
                <a:cs typeface="Arial" pitchFamily="34" charset="0"/>
              </a:rPr>
              <a:t>downcast eyes</a:t>
            </a:r>
            <a:r>
              <a:rPr lang="en-GB" dirty="0" smtClean="0">
                <a:latin typeface="Arial" pitchFamily="34" charset="0"/>
                <a:cs typeface="Arial" pitchFamily="34" charset="0"/>
              </a:rPr>
              <a:t>, </a:t>
            </a:r>
            <a:r>
              <a:rPr lang="en-GB" i="1" dirty="0" smtClean="0">
                <a:latin typeface="Arial" pitchFamily="34" charset="0"/>
                <a:cs typeface="Arial" pitchFamily="34" charset="0"/>
              </a:rPr>
              <a:t>with no plan</a:t>
            </a:r>
            <a:r>
              <a:rPr lang="en-GB" dirty="0" smtClean="0">
                <a:latin typeface="Arial" pitchFamily="34" charset="0"/>
                <a:cs typeface="Arial" pitchFamily="34" charset="0"/>
              </a:rPr>
              <a:t>, </a:t>
            </a:r>
            <a:r>
              <a:rPr lang="en-GB" i="1" dirty="0" smtClean="0">
                <a:latin typeface="Arial" pitchFamily="34" charset="0"/>
                <a:cs typeface="Arial" pitchFamily="34" charset="0"/>
              </a:rPr>
              <a:t>almost without hope</a:t>
            </a:r>
            <a:r>
              <a:rPr lang="en-GB" dirty="0" smtClean="0">
                <a:latin typeface="Arial" pitchFamily="34" charset="0"/>
                <a:cs typeface="Arial" pitchFamily="34" charset="0"/>
              </a:rPr>
              <a:t>, </a:t>
            </a:r>
            <a:r>
              <a:rPr lang="en-GB" b="1" i="1" dirty="0" smtClean="0">
                <a:latin typeface="Arial" pitchFamily="34" charset="0"/>
                <a:cs typeface="Arial" pitchFamily="34" charset="0"/>
              </a:rPr>
              <a:t>with no shred of solace</a:t>
            </a:r>
            <a:r>
              <a:rPr lang="en-GB" dirty="0" smtClean="0">
                <a:latin typeface="Arial" pitchFamily="34" charset="0"/>
                <a:cs typeface="Arial" pitchFamily="34" charset="0"/>
              </a:rPr>
              <a:t> (</a:t>
            </a:r>
            <a:r>
              <a:rPr lang="en-GB" dirty="0" err="1" smtClean="0">
                <a:latin typeface="Arial" pitchFamily="34" charset="0"/>
                <a:cs typeface="Arial" pitchFamily="34" charset="0"/>
              </a:rPr>
              <a:t>Andrić</a:t>
            </a:r>
            <a:r>
              <a:rPr lang="en-GB" dirty="0" smtClean="0">
                <a:latin typeface="Arial" pitchFamily="34" charset="0"/>
                <a:cs typeface="Arial" pitchFamily="34" charset="0"/>
              </a:rPr>
              <a:t> 2015: 24).</a:t>
            </a:r>
            <a:endParaRPr lang="sr-Latn-RS" dirty="0" smtClean="0">
              <a:latin typeface="Arial" pitchFamily="34" charset="0"/>
              <a:cs typeface="Arial" pitchFamily="34" charset="0"/>
            </a:endParaRPr>
          </a:p>
          <a:p>
            <a:endParaRPr lang="sr-Latn-RS" dirty="0" smtClean="0">
              <a:latin typeface="Arial" pitchFamily="34" charset="0"/>
              <a:cs typeface="Arial" pitchFamily="34" charset="0"/>
            </a:endParaRPr>
          </a:p>
          <a:p>
            <a:r>
              <a:rPr lang="en-GB" i="1" dirty="0" smtClean="0">
                <a:latin typeface="Arial" pitchFamily="34" charset="0"/>
                <a:cs typeface="Arial" pitchFamily="34" charset="0"/>
              </a:rPr>
              <a:t>quantum of solace</a:t>
            </a:r>
            <a:r>
              <a:rPr lang="en-GB" dirty="0" smtClean="0">
                <a:latin typeface="Arial" pitchFamily="34" charset="0"/>
                <a:cs typeface="Arial" pitchFamily="34" charset="0"/>
              </a:rPr>
              <a:t> </a:t>
            </a:r>
            <a:r>
              <a:rPr lang="sr-Latn-RS" dirty="0" smtClean="0">
                <a:latin typeface="Arial" pitchFamily="34" charset="0"/>
                <a:cs typeface="Arial" pitchFamily="34" charset="0"/>
              </a:rPr>
              <a:t> </a:t>
            </a:r>
            <a:r>
              <a:rPr lang="en-GB" dirty="0" err="1" smtClean="0">
                <a:latin typeface="Arial" pitchFamily="34" charset="0"/>
                <a:cs typeface="Arial" pitchFamily="34" charset="0"/>
              </a:rPr>
              <a:t>ʽzrno</a:t>
            </a:r>
            <a:r>
              <a:rPr lang="en-GB" dirty="0" smtClean="0">
                <a:latin typeface="Arial" pitchFamily="34" charset="0"/>
                <a:cs typeface="Arial" pitchFamily="34" charset="0"/>
              </a:rPr>
              <a:t> </a:t>
            </a:r>
            <a:r>
              <a:rPr lang="en-GB" dirty="0" err="1" smtClean="0">
                <a:latin typeface="Arial" pitchFamily="34" charset="0"/>
                <a:cs typeface="Arial" pitchFamily="34" charset="0"/>
              </a:rPr>
              <a:t>uteheʼ</a:t>
            </a:r>
            <a:r>
              <a:rPr lang="sr-Latn-RS" dirty="0" smtClean="0">
                <a:latin typeface="Arial" pitchFamily="34" charset="0"/>
                <a:cs typeface="Arial" pitchFamily="34" charset="0"/>
              </a:rPr>
              <a:t> (analogija)</a:t>
            </a:r>
          </a:p>
          <a:p>
            <a:endParaRPr lang="sr-Latn-RS" dirty="0" smtClean="0">
              <a:latin typeface="Arial" pitchFamily="34" charset="0"/>
              <a:cs typeface="Arial" pitchFamily="34" charset="0"/>
            </a:endParaRPr>
          </a:p>
          <a:p>
            <a:r>
              <a:rPr lang="sr-Latn-BA" dirty="0" smtClean="0">
                <a:latin typeface="Arial" pitchFamily="34" charset="0"/>
                <a:cs typeface="Arial" pitchFamily="34" charset="0"/>
              </a:rPr>
              <a:t>b) </a:t>
            </a:r>
            <a:r>
              <a:rPr lang="en-GB" i="1" dirty="0" smtClean="0">
                <a:latin typeface="Arial" pitchFamily="34" charset="0"/>
                <a:cs typeface="Arial" pitchFamily="34" charset="0"/>
              </a:rPr>
              <a:t>Re</a:t>
            </a:r>
            <a:r>
              <a:rPr lang="sr-Latn-BA" i="1" dirty="0" smtClean="0">
                <a:latin typeface="Arial" pitchFamily="34" charset="0"/>
                <a:cs typeface="Arial" pitchFamily="34" charset="0"/>
              </a:rPr>
              <a:t>č</a:t>
            </a:r>
            <a:r>
              <a:rPr lang="en-GB" i="1" dirty="0" err="1" smtClean="0">
                <a:latin typeface="Arial" pitchFamily="34" charset="0"/>
                <a:cs typeface="Arial" pitchFamily="34" charset="0"/>
              </a:rPr>
              <a:t>i</a:t>
            </a:r>
            <a:r>
              <a:rPr lang="sr-Latn-BA" i="1" dirty="0" smtClean="0">
                <a:latin typeface="Arial" pitchFamily="34" charset="0"/>
                <a:cs typeface="Arial" pitchFamily="34" charset="0"/>
              </a:rPr>
              <a:t> č</a:t>
            </a:r>
            <a:r>
              <a:rPr lang="en-GB" i="1" dirty="0" err="1" smtClean="0">
                <a:latin typeface="Arial" pitchFamily="34" charset="0"/>
                <a:cs typeface="Arial" pitchFamily="34" charset="0"/>
              </a:rPr>
              <a:t>esto</a:t>
            </a:r>
            <a:r>
              <a:rPr lang="en-GB" i="1" dirty="0" smtClean="0">
                <a:latin typeface="Arial" pitchFamily="34" charset="0"/>
                <a:cs typeface="Arial" pitchFamily="34" charset="0"/>
              </a:rPr>
              <a:t> </a:t>
            </a:r>
            <a:r>
              <a:rPr lang="en-GB" i="1" dirty="0" err="1" smtClean="0">
                <a:latin typeface="Arial" pitchFamily="34" charset="0"/>
                <a:cs typeface="Arial" pitchFamily="34" charset="0"/>
              </a:rPr>
              <a:t>lete</a:t>
            </a:r>
            <a:r>
              <a:rPr lang="en-GB" i="1" dirty="0" smtClean="0">
                <a:latin typeface="Arial" pitchFamily="34" charset="0"/>
                <a:cs typeface="Arial" pitchFamily="34" charset="0"/>
              </a:rPr>
              <a:t> </a:t>
            </a:r>
            <a:r>
              <a:rPr lang="en-GB" i="1" dirty="0" err="1" smtClean="0">
                <a:latin typeface="Arial" pitchFamily="34" charset="0"/>
                <a:cs typeface="Arial" pitchFamily="34" charset="0"/>
              </a:rPr>
              <a:t>oko</a:t>
            </a:r>
            <a:r>
              <a:rPr lang="en-GB" i="1" dirty="0" smtClean="0">
                <a:latin typeface="Arial" pitchFamily="34" charset="0"/>
                <a:cs typeface="Arial" pitchFamily="34" charset="0"/>
              </a:rPr>
              <a:t> </a:t>
            </a:r>
            <a:r>
              <a:rPr lang="en-GB" i="1" dirty="0" err="1" smtClean="0">
                <a:latin typeface="Arial" pitchFamily="34" charset="0"/>
                <a:cs typeface="Arial" pitchFamily="34" charset="0"/>
              </a:rPr>
              <a:t>nas</a:t>
            </a:r>
            <a:r>
              <a:rPr lang="en-GB" i="1" dirty="0" smtClean="0">
                <a:latin typeface="Arial" pitchFamily="34" charset="0"/>
                <a:cs typeface="Arial" pitchFamily="34" charset="0"/>
              </a:rPr>
              <a:t> </a:t>
            </a:r>
            <a:r>
              <a:rPr lang="en-GB" i="1" dirty="0" err="1" smtClean="0">
                <a:latin typeface="Arial" pitchFamily="34" charset="0"/>
                <a:cs typeface="Arial" pitchFamily="34" charset="0"/>
              </a:rPr>
              <a:t>kao</a:t>
            </a:r>
            <a:r>
              <a:rPr lang="en-GB" i="1" dirty="0" smtClean="0">
                <a:latin typeface="Arial" pitchFamily="34" charset="0"/>
                <a:cs typeface="Arial" pitchFamily="34" charset="0"/>
              </a:rPr>
              <a:t> </a:t>
            </a:r>
            <a:r>
              <a:rPr lang="en-GB" i="1" dirty="0" err="1" smtClean="0">
                <a:latin typeface="Arial" pitchFamily="34" charset="0"/>
                <a:cs typeface="Arial" pitchFamily="34" charset="0"/>
              </a:rPr>
              <a:t>pleva</a:t>
            </a:r>
            <a:r>
              <a:rPr lang="en-GB" i="1" dirty="0" smtClean="0">
                <a:latin typeface="Arial" pitchFamily="34" charset="0"/>
                <a:cs typeface="Arial" pitchFamily="34" charset="0"/>
              </a:rPr>
              <a:t> </a:t>
            </a:r>
            <a:r>
              <a:rPr lang="en-GB" i="1" dirty="0" err="1" smtClean="0">
                <a:latin typeface="Arial" pitchFamily="34" charset="0"/>
                <a:cs typeface="Arial" pitchFamily="34" charset="0"/>
              </a:rPr>
              <a:t>oko</a:t>
            </a:r>
            <a:r>
              <a:rPr lang="en-GB" i="1" dirty="0" smtClean="0">
                <a:latin typeface="Arial" pitchFamily="34" charset="0"/>
                <a:cs typeface="Arial" pitchFamily="34" charset="0"/>
              </a:rPr>
              <a:t> </a:t>
            </a:r>
            <a:r>
              <a:rPr lang="en-GB" i="1" dirty="0" err="1" smtClean="0">
                <a:latin typeface="Arial" pitchFamily="34" charset="0"/>
                <a:cs typeface="Arial" pitchFamily="34" charset="0"/>
              </a:rPr>
              <a:t>seljaka</a:t>
            </a:r>
            <a:r>
              <a:rPr lang="en-GB" i="1" dirty="0" smtClean="0">
                <a:latin typeface="Arial" pitchFamily="34" charset="0"/>
                <a:cs typeface="Arial" pitchFamily="34" charset="0"/>
              </a:rPr>
              <a:t> </a:t>
            </a:r>
            <a:r>
              <a:rPr lang="en-GB" i="1" dirty="0" err="1" smtClean="0">
                <a:latin typeface="Arial" pitchFamily="34" charset="0"/>
                <a:cs typeface="Arial" pitchFamily="34" charset="0"/>
              </a:rPr>
              <a:t>na</a:t>
            </a:r>
            <a:r>
              <a:rPr lang="en-GB" i="1" dirty="0" smtClean="0">
                <a:latin typeface="Arial" pitchFamily="34" charset="0"/>
                <a:cs typeface="Arial" pitchFamily="34" charset="0"/>
              </a:rPr>
              <a:t> </a:t>
            </a:r>
            <a:r>
              <a:rPr lang="en-GB" i="1" dirty="0" err="1" smtClean="0">
                <a:latin typeface="Arial" pitchFamily="34" charset="0"/>
                <a:cs typeface="Arial" pitchFamily="34" charset="0"/>
              </a:rPr>
              <a:t>gumnu</a:t>
            </a:r>
            <a:r>
              <a:rPr lang="sr-Latn-BA" dirty="0" smtClean="0">
                <a:latin typeface="Arial" pitchFamily="34" charset="0"/>
                <a:cs typeface="Arial" pitchFamily="34" charset="0"/>
              </a:rPr>
              <a:t>,</a:t>
            </a:r>
            <a:r>
              <a:rPr lang="sr-Latn-BA" i="1" dirty="0" smtClean="0">
                <a:latin typeface="Arial" pitchFamily="34" charset="0"/>
                <a:cs typeface="Arial" pitchFamily="34" charset="0"/>
              </a:rPr>
              <a:t> </a:t>
            </a:r>
            <a:r>
              <a:rPr lang="en-GB" b="1" i="1" dirty="0" err="1" smtClean="0">
                <a:latin typeface="Arial" pitchFamily="34" charset="0"/>
                <a:cs typeface="Arial" pitchFamily="34" charset="0"/>
              </a:rPr>
              <a:t>kao</a:t>
            </a:r>
            <a:r>
              <a:rPr lang="en-GB" b="1" i="1" dirty="0" smtClean="0">
                <a:latin typeface="Arial" pitchFamily="34" charset="0"/>
                <a:cs typeface="Arial" pitchFamily="34" charset="0"/>
              </a:rPr>
              <a:t> </a:t>
            </a:r>
            <a:r>
              <a:rPr lang="en-GB" b="1" i="1" dirty="0" err="1" smtClean="0">
                <a:latin typeface="Arial" pitchFamily="34" charset="0"/>
                <a:cs typeface="Arial" pitchFamily="34" charset="0"/>
              </a:rPr>
              <a:t>rojevi</a:t>
            </a:r>
            <a:r>
              <a:rPr lang="en-GB" b="1" i="1" dirty="0" smtClean="0">
                <a:latin typeface="Arial" pitchFamily="34" charset="0"/>
                <a:cs typeface="Arial" pitchFamily="34" charset="0"/>
              </a:rPr>
              <a:t> </a:t>
            </a:r>
            <a:r>
              <a:rPr lang="en-GB" b="1" i="1" dirty="0" err="1" smtClean="0">
                <a:latin typeface="Arial" pitchFamily="34" charset="0"/>
                <a:cs typeface="Arial" pitchFamily="34" charset="0"/>
              </a:rPr>
              <a:t>sne</a:t>
            </a:r>
            <a:r>
              <a:rPr lang="sr-Latn-BA" b="1" i="1" dirty="0" smtClean="0">
                <a:latin typeface="Arial" pitchFamily="34" charset="0"/>
                <a:cs typeface="Arial" pitchFamily="34" charset="0"/>
              </a:rPr>
              <a:t>ž</a:t>
            </a:r>
            <a:r>
              <a:rPr lang="en-GB" b="1" i="1" dirty="0" err="1" smtClean="0">
                <a:latin typeface="Arial" pitchFamily="34" charset="0"/>
                <a:cs typeface="Arial" pitchFamily="34" charset="0"/>
              </a:rPr>
              <a:t>nih</a:t>
            </a:r>
            <a:r>
              <a:rPr lang="en-GB" b="1" i="1" dirty="0" smtClean="0">
                <a:latin typeface="Arial" pitchFamily="34" charset="0"/>
                <a:cs typeface="Arial" pitchFamily="34" charset="0"/>
              </a:rPr>
              <a:t> </a:t>
            </a:r>
            <a:r>
              <a:rPr lang="en-GB" b="1" i="1" dirty="0" err="1" smtClean="0">
                <a:latin typeface="Arial" pitchFamily="34" charset="0"/>
                <a:cs typeface="Arial" pitchFamily="34" charset="0"/>
              </a:rPr>
              <a:t>pahuljica</a:t>
            </a:r>
            <a:r>
              <a:rPr lang="en-GB" i="1" dirty="0" smtClean="0">
                <a:latin typeface="Arial" pitchFamily="34" charset="0"/>
                <a:cs typeface="Arial" pitchFamily="34" charset="0"/>
              </a:rPr>
              <a:t> </a:t>
            </a:r>
            <a:r>
              <a:rPr lang="en-GB" i="1" dirty="0" err="1" smtClean="0">
                <a:latin typeface="Arial" pitchFamily="34" charset="0"/>
                <a:cs typeface="Arial" pitchFamily="34" charset="0"/>
              </a:rPr>
              <a:t>oko</a:t>
            </a:r>
            <a:r>
              <a:rPr lang="en-GB" i="1" dirty="0" smtClean="0">
                <a:latin typeface="Arial" pitchFamily="34" charset="0"/>
                <a:cs typeface="Arial" pitchFamily="34" charset="0"/>
              </a:rPr>
              <a:t> </a:t>
            </a:r>
            <a:r>
              <a:rPr lang="en-GB" i="1" dirty="0" err="1" smtClean="0">
                <a:latin typeface="Arial" pitchFamily="34" charset="0"/>
                <a:cs typeface="Arial" pitchFamily="34" charset="0"/>
              </a:rPr>
              <a:t>mirnog</a:t>
            </a:r>
            <a:r>
              <a:rPr lang="en-GB" i="1" dirty="0" smtClean="0">
                <a:latin typeface="Arial" pitchFamily="34" charset="0"/>
                <a:cs typeface="Arial" pitchFamily="34" charset="0"/>
              </a:rPr>
              <a:t> </a:t>
            </a:r>
            <a:r>
              <a:rPr lang="en-GB" i="1" dirty="0" err="1" smtClean="0">
                <a:latin typeface="Arial" pitchFamily="34" charset="0"/>
                <a:cs typeface="Arial" pitchFamily="34" charset="0"/>
              </a:rPr>
              <a:t>putnika</a:t>
            </a:r>
            <a:r>
              <a:rPr lang="en-GB" i="1" dirty="0" smtClean="0">
                <a:latin typeface="Arial" pitchFamily="34" charset="0"/>
                <a:cs typeface="Arial" pitchFamily="34" charset="0"/>
              </a:rPr>
              <a:t> </a:t>
            </a:r>
            <a:r>
              <a:rPr lang="en-GB" i="1" dirty="0" err="1" smtClean="0">
                <a:latin typeface="Arial" pitchFamily="34" charset="0"/>
                <a:cs typeface="Arial" pitchFamily="34" charset="0"/>
              </a:rPr>
              <a:t>koji</a:t>
            </a:r>
            <a:r>
              <a:rPr lang="en-GB" i="1" dirty="0" smtClean="0">
                <a:latin typeface="Arial" pitchFamily="34" charset="0"/>
                <a:cs typeface="Arial" pitchFamily="34" charset="0"/>
              </a:rPr>
              <a:t> </a:t>
            </a:r>
            <a:r>
              <a:rPr lang="en-GB" i="1" dirty="0" err="1" smtClean="0">
                <a:latin typeface="Arial" pitchFamily="34" charset="0"/>
                <a:cs typeface="Arial" pitchFamily="34" charset="0"/>
              </a:rPr>
              <a:t>zna</a:t>
            </a:r>
            <a:r>
              <a:rPr lang="en-GB" i="1" dirty="0" smtClean="0">
                <a:latin typeface="Arial" pitchFamily="34" charset="0"/>
                <a:cs typeface="Arial" pitchFamily="34" charset="0"/>
              </a:rPr>
              <a:t> </a:t>
            </a:r>
            <a:r>
              <a:rPr lang="en-GB" i="1" dirty="0" err="1" smtClean="0">
                <a:latin typeface="Arial" pitchFamily="34" charset="0"/>
                <a:cs typeface="Arial" pitchFamily="34" charset="0"/>
              </a:rPr>
              <a:t>kuda</a:t>
            </a:r>
            <a:r>
              <a:rPr lang="en-GB" i="1" dirty="0" smtClean="0">
                <a:latin typeface="Arial" pitchFamily="34" charset="0"/>
                <a:cs typeface="Arial" pitchFamily="34" charset="0"/>
              </a:rPr>
              <a:t> </a:t>
            </a:r>
            <a:r>
              <a:rPr lang="en-GB" i="1" dirty="0" err="1" smtClean="0">
                <a:latin typeface="Arial" pitchFamily="34" charset="0"/>
                <a:cs typeface="Arial" pitchFamily="34" charset="0"/>
              </a:rPr>
              <a:t>ide</a:t>
            </a:r>
            <a:r>
              <a:rPr lang="sr-Latn-BA" dirty="0" smtClean="0">
                <a:latin typeface="Arial" pitchFamily="34" charset="0"/>
                <a:cs typeface="Arial" pitchFamily="34" charset="0"/>
              </a:rPr>
              <a:t> (</a:t>
            </a:r>
            <a:r>
              <a:rPr lang="en-GB" dirty="0" err="1" smtClean="0">
                <a:latin typeface="Arial" pitchFamily="34" charset="0"/>
                <a:cs typeface="Arial" pitchFamily="34" charset="0"/>
              </a:rPr>
              <a:t>Andri</a:t>
            </a:r>
            <a:r>
              <a:rPr lang="sr-Latn-BA" dirty="0" smtClean="0">
                <a:latin typeface="Arial" pitchFamily="34" charset="0"/>
                <a:cs typeface="Arial" pitchFamily="34" charset="0"/>
              </a:rPr>
              <a:t>ć 2015: 292).</a:t>
            </a:r>
            <a:endParaRPr lang="de-DE" dirty="0" smtClean="0">
              <a:latin typeface="Arial" pitchFamily="34" charset="0"/>
              <a:cs typeface="Arial" pitchFamily="34" charset="0"/>
            </a:endParaRPr>
          </a:p>
          <a:p>
            <a:r>
              <a:rPr lang="en-GB" i="1" dirty="0" smtClean="0">
                <a:latin typeface="Arial" pitchFamily="34" charset="0"/>
                <a:cs typeface="Arial" pitchFamily="34" charset="0"/>
              </a:rPr>
              <a:t>Words fly around us like chaff around a peasant on the threshing floor</a:t>
            </a:r>
            <a:r>
              <a:rPr lang="en-GB" dirty="0" smtClean="0">
                <a:latin typeface="Arial" pitchFamily="34" charset="0"/>
                <a:cs typeface="Arial" pitchFamily="34" charset="0"/>
              </a:rPr>
              <a:t>,</a:t>
            </a:r>
            <a:r>
              <a:rPr lang="en-GB" i="1" dirty="0" smtClean="0">
                <a:latin typeface="Arial" pitchFamily="34" charset="0"/>
                <a:cs typeface="Arial" pitchFamily="34" charset="0"/>
              </a:rPr>
              <a:t> </a:t>
            </a:r>
            <a:r>
              <a:rPr lang="en-GB" b="1" i="1" dirty="0" smtClean="0">
                <a:latin typeface="Arial" pitchFamily="34" charset="0"/>
                <a:cs typeface="Arial" pitchFamily="34" charset="0"/>
              </a:rPr>
              <a:t>like flurries of tender snowflakes</a:t>
            </a:r>
            <a:r>
              <a:rPr lang="en-GB" i="1" dirty="0" smtClean="0">
                <a:latin typeface="Arial" pitchFamily="34" charset="0"/>
                <a:cs typeface="Arial" pitchFamily="34" charset="0"/>
              </a:rPr>
              <a:t> around a peaceful passenger who knows where he is going </a:t>
            </a:r>
            <a:r>
              <a:rPr lang="en-GB" dirty="0" smtClean="0">
                <a:latin typeface="Arial" pitchFamily="34" charset="0"/>
                <a:cs typeface="Arial" pitchFamily="34" charset="0"/>
              </a:rPr>
              <a:t>(</a:t>
            </a:r>
            <a:r>
              <a:rPr lang="en-GB" dirty="0" err="1" smtClean="0">
                <a:latin typeface="Arial" pitchFamily="34" charset="0"/>
                <a:cs typeface="Arial" pitchFamily="34" charset="0"/>
              </a:rPr>
              <a:t>Andrić</a:t>
            </a:r>
            <a:r>
              <a:rPr lang="en-GB" dirty="0" smtClean="0">
                <a:latin typeface="Arial" pitchFamily="34" charset="0"/>
                <a:cs typeface="Arial" pitchFamily="34" charset="0"/>
              </a:rPr>
              <a:t> 2015: 230).</a:t>
            </a:r>
            <a:endParaRPr lang="de-DE" dirty="0" smtClean="0">
              <a:latin typeface="Arial" pitchFamily="34" charset="0"/>
              <a:cs typeface="Arial" pitchFamily="34" charset="0"/>
            </a:endParaRPr>
          </a:p>
          <a:p>
            <a:endParaRPr lang="sr-Latn-RS" dirty="0" smtClean="0">
              <a:latin typeface="Arial" pitchFamily="34" charset="0"/>
              <a:cs typeface="Arial" pitchFamily="34" charset="0"/>
            </a:endParaRPr>
          </a:p>
          <a:p>
            <a:r>
              <a:rPr lang="sr-Latn-RS" i="1" dirty="0" smtClean="0">
                <a:latin typeface="Arial" pitchFamily="34" charset="0"/>
                <a:cs typeface="Arial" pitchFamily="34" charset="0"/>
              </a:rPr>
              <a:t>snežne</a:t>
            </a:r>
            <a:r>
              <a:rPr lang="sr-Latn-RS" dirty="0" smtClean="0">
                <a:latin typeface="Arial" pitchFamily="34" charset="0"/>
                <a:cs typeface="Arial" pitchFamily="34" charset="0"/>
              </a:rPr>
              <a:t> </a:t>
            </a:r>
            <a:r>
              <a:rPr lang="de-DE" dirty="0" smtClean="0">
                <a:latin typeface="Arial" pitchFamily="34" charset="0"/>
                <a:cs typeface="Arial" pitchFamily="34" charset="0"/>
              </a:rPr>
              <a:t>≠ </a:t>
            </a:r>
            <a:r>
              <a:rPr lang="sr-Latn-RS" i="1" dirty="0" smtClean="0">
                <a:latin typeface="Arial" pitchFamily="34" charset="0"/>
                <a:cs typeface="Arial" pitchFamily="34" charset="0"/>
              </a:rPr>
              <a:t>nežne</a:t>
            </a:r>
          </a:p>
          <a:p>
            <a:endParaRPr lang="sr-Latn-RS" dirty="0" smtClean="0">
              <a:latin typeface="Arial" pitchFamily="34" charset="0"/>
              <a:cs typeface="Arial" pitchFamily="34" charset="0"/>
            </a:endParaRPr>
          </a:p>
          <a:p>
            <a:r>
              <a:rPr lang="sr-Latn-RS" dirty="0" smtClean="0">
                <a:latin typeface="Arial" pitchFamily="34" charset="0"/>
                <a:cs typeface="Arial" pitchFamily="34" charset="0"/>
              </a:rPr>
              <a:t>c) </a:t>
            </a:r>
            <a:r>
              <a:rPr lang="en-GB" dirty="0" smtClean="0">
                <a:latin typeface="Arial" pitchFamily="34" charset="0"/>
                <a:cs typeface="Arial" pitchFamily="34" charset="0"/>
              </a:rPr>
              <a:t>[</a:t>
            </a:r>
            <a:r>
              <a:rPr lang="sr-Latn-RS" dirty="0" smtClean="0">
                <a:latin typeface="Arial" pitchFamily="34" charset="0"/>
                <a:cs typeface="Arial" pitchFamily="34" charset="0"/>
              </a:rPr>
              <a:t>...</a:t>
            </a:r>
            <a:r>
              <a:rPr lang="en-GB" dirty="0" smtClean="0">
                <a:latin typeface="Arial" pitchFamily="34" charset="0"/>
                <a:cs typeface="Arial" pitchFamily="34" charset="0"/>
              </a:rPr>
              <a:t>]</a:t>
            </a:r>
            <a:r>
              <a:rPr lang="sr-Latn-RS" dirty="0" smtClean="0">
                <a:latin typeface="Arial" pitchFamily="34" charset="0"/>
                <a:cs typeface="Arial" pitchFamily="34" charset="0"/>
              </a:rPr>
              <a:t> </a:t>
            </a:r>
            <a:r>
              <a:rPr lang="en-GB" i="1" dirty="0" err="1" smtClean="0">
                <a:latin typeface="Arial" pitchFamily="34" charset="0"/>
                <a:cs typeface="Arial" pitchFamily="34" charset="0"/>
              </a:rPr>
              <a:t>kako</a:t>
            </a:r>
            <a:r>
              <a:rPr lang="en-GB" i="1" dirty="0" smtClean="0">
                <a:latin typeface="Arial" pitchFamily="34" charset="0"/>
                <a:cs typeface="Arial" pitchFamily="34" charset="0"/>
              </a:rPr>
              <a:t> </a:t>
            </a:r>
            <a:r>
              <a:rPr lang="en-GB" i="1" dirty="0" err="1" smtClean="0">
                <a:latin typeface="Arial" pitchFamily="34" charset="0"/>
                <a:cs typeface="Arial" pitchFamily="34" charset="0"/>
              </a:rPr>
              <a:t>ga</a:t>
            </a:r>
            <a:r>
              <a:rPr lang="en-GB" i="1" dirty="0" smtClean="0">
                <a:latin typeface="Arial" pitchFamily="34" charset="0"/>
                <a:cs typeface="Arial" pitchFamily="34" charset="0"/>
              </a:rPr>
              <a:t> </a:t>
            </a:r>
            <a:r>
              <a:rPr lang="en-GB" i="1" dirty="0" err="1" smtClean="0">
                <a:latin typeface="Arial" pitchFamily="34" charset="0"/>
                <a:cs typeface="Arial" pitchFamily="34" charset="0"/>
              </a:rPr>
              <a:t>zatim</a:t>
            </a:r>
            <a:r>
              <a:rPr lang="en-US" i="1" dirty="0" smtClean="0">
                <a:latin typeface="Arial" pitchFamily="34" charset="0"/>
                <a:cs typeface="Arial" pitchFamily="34" charset="0"/>
              </a:rPr>
              <a:t> č</a:t>
            </a:r>
            <a:r>
              <a:rPr lang="en-GB" i="1" dirty="0" err="1" smtClean="0">
                <a:latin typeface="Arial" pitchFamily="34" charset="0"/>
                <a:cs typeface="Arial" pitchFamily="34" charset="0"/>
              </a:rPr>
              <a:t>epa</a:t>
            </a:r>
            <a:r>
              <a:rPr lang="en-GB" i="1" dirty="0" smtClean="0">
                <a:latin typeface="Arial" pitchFamily="34" charset="0"/>
                <a:cs typeface="Arial" pitchFamily="34" charset="0"/>
              </a:rPr>
              <a:t> </a:t>
            </a:r>
            <a:r>
              <a:rPr lang="en-GB" i="1" dirty="0" err="1" smtClean="0">
                <a:latin typeface="Arial" pitchFamily="34" charset="0"/>
                <a:cs typeface="Arial" pitchFamily="34" charset="0"/>
              </a:rPr>
              <a:t>na</a:t>
            </a:r>
            <a:r>
              <a:rPr lang="en-GB" i="1" dirty="0" smtClean="0">
                <a:latin typeface="Arial" pitchFamily="34" charset="0"/>
                <a:cs typeface="Arial" pitchFamily="34" charset="0"/>
              </a:rPr>
              <a:t> </a:t>
            </a:r>
            <a:r>
              <a:rPr lang="en-GB" i="1" dirty="0" err="1" smtClean="0">
                <a:latin typeface="Arial" pitchFamily="34" charset="0"/>
                <a:cs typeface="Arial" pitchFamily="34" charset="0"/>
              </a:rPr>
              <a:t>sitne</a:t>
            </a:r>
            <a:r>
              <a:rPr lang="en-GB" i="1" dirty="0" smtClean="0">
                <a:latin typeface="Arial" pitchFamily="34" charset="0"/>
                <a:cs typeface="Arial" pitchFamily="34" charset="0"/>
              </a:rPr>
              <a:t> </a:t>
            </a:r>
            <a:r>
              <a:rPr lang="en-GB" i="1" dirty="0" err="1" smtClean="0">
                <a:latin typeface="Arial" pitchFamily="34" charset="0"/>
                <a:cs typeface="Arial" pitchFamily="34" charset="0"/>
              </a:rPr>
              <a:t>komadi</a:t>
            </a:r>
            <a:r>
              <a:rPr lang="en-US" i="1" dirty="0" smtClean="0">
                <a:latin typeface="Arial" pitchFamily="34" charset="0"/>
                <a:cs typeface="Arial" pitchFamily="34" charset="0"/>
              </a:rPr>
              <a:t>ć</a:t>
            </a:r>
            <a:r>
              <a:rPr lang="en-GB" i="1" dirty="0" smtClean="0">
                <a:latin typeface="Arial" pitchFamily="34" charset="0"/>
                <a:cs typeface="Arial" pitchFamily="34" charset="0"/>
              </a:rPr>
              <a:t>e </a:t>
            </a:r>
            <a:r>
              <a:rPr lang="en-GB" i="1" dirty="0" err="1" smtClean="0">
                <a:latin typeface="Arial" pitchFamily="34" charset="0"/>
                <a:cs typeface="Arial" pitchFamily="34" charset="0"/>
              </a:rPr>
              <a:t>i</a:t>
            </a:r>
            <a:r>
              <a:rPr lang="en-GB" i="1" dirty="0" smtClean="0">
                <a:latin typeface="Arial" pitchFamily="34" charset="0"/>
                <a:cs typeface="Arial" pitchFamily="34" charset="0"/>
              </a:rPr>
              <a:t> </a:t>
            </a:r>
            <a:r>
              <a:rPr lang="en-GB" i="1" dirty="0" err="1" smtClean="0">
                <a:latin typeface="Arial" pitchFamily="34" charset="0"/>
                <a:cs typeface="Arial" pitchFamily="34" charset="0"/>
              </a:rPr>
              <a:t>ravnodu</a:t>
            </a:r>
            <a:r>
              <a:rPr lang="en-US" i="1" dirty="0" smtClean="0">
                <a:latin typeface="Arial" pitchFamily="34" charset="0"/>
                <a:cs typeface="Arial" pitchFamily="34" charset="0"/>
              </a:rPr>
              <a:t>š</a:t>
            </a:r>
            <a:r>
              <a:rPr lang="en-GB" i="1" dirty="0" smtClean="0">
                <a:latin typeface="Arial" pitchFamily="34" charset="0"/>
                <a:cs typeface="Arial" pitchFamily="34" charset="0"/>
              </a:rPr>
              <a:t>no </a:t>
            </a:r>
            <a:r>
              <a:rPr lang="en-GB" i="1" dirty="0" err="1" smtClean="0">
                <a:latin typeface="Arial" pitchFamily="34" charset="0"/>
                <a:cs typeface="Arial" pitchFamily="34" charset="0"/>
              </a:rPr>
              <a:t>baca</a:t>
            </a:r>
            <a:r>
              <a:rPr lang="en-GB" i="1" dirty="0" smtClean="0">
                <a:latin typeface="Arial" pitchFamily="34" charset="0"/>
                <a:cs typeface="Arial" pitchFamily="34" charset="0"/>
              </a:rPr>
              <a:t> </a:t>
            </a:r>
            <a:r>
              <a:rPr lang="en-GB" b="1" i="1" dirty="0" smtClean="0">
                <a:latin typeface="Arial" pitchFamily="34" charset="0"/>
                <a:cs typeface="Arial" pitchFamily="34" charset="0"/>
              </a:rPr>
              <a:t>u </a:t>
            </a:r>
            <a:r>
              <a:rPr lang="en-GB" b="1" i="1" dirty="0" err="1" smtClean="0">
                <a:latin typeface="Arial" pitchFamily="34" charset="0"/>
                <a:cs typeface="Arial" pitchFamily="34" charset="0"/>
              </a:rPr>
              <a:t>mutan</a:t>
            </a:r>
            <a:r>
              <a:rPr lang="en-GB" i="1" dirty="0" smtClean="0">
                <a:latin typeface="Arial" pitchFamily="34" charset="0"/>
                <a:cs typeface="Arial" pitchFamily="34" charset="0"/>
              </a:rPr>
              <a:t> </a:t>
            </a:r>
            <a:r>
              <a:rPr lang="en-GB" i="1" dirty="0" err="1" smtClean="0">
                <a:latin typeface="Arial" pitchFamily="34" charset="0"/>
                <a:cs typeface="Arial" pitchFamily="34" charset="0"/>
              </a:rPr>
              <a:t>i</a:t>
            </a:r>
            <a:r>
              <a:rPr lang="en-GB" i="1" dirty="0" smtClean="0">
                <a:latin typeface="Arial" pitchFamily="34" charset="0"/>
                <a:cs typeface="Arial" pitchFamily="34" charset="0"/>
              </a:rPr>
              <a:t> </a:t>
            </a:r>
            <a:r>
              <a:rPr lang="en-GB" i="1" dirty="0" err="1" smtClean="0">
                <a:latin typeface="Arial" pitchFamily="34" charset="0"/>
                <a:cs typeface="Arial" pitchFamily="34" charset="0"/>
              </a:rPr>
              <a:t>brz</a:t>
            </a:r>
            <a:r>
              <a:rPr lang="en-GB" i="1" dirty="0" smtClean="0">
                <a:latin typeface="Arial" pitchFamily="34" charset="0"/>
                <a:cs typeface="Arial" pitchFamily="34" charset="0"/>
              </a:rPr>
              <a:t> </a:t>
            </a:r>
            <a:r>
              <a:rPr lang="en-GB" b="1" i="1" dirty="0" err="1" smtClean="0">
                <a:latin typeface="Arial" pitchFamily="34" charset="0"/>
                <a:cs typeface="Arial" pitchFamily="34" charset="0"/>
              </a:rPr>
              <a:t>poto</a:t>
            </a:r>
            <a:r>
              <a:rPr lang="en-US" b="1" i="1" dirty="0" smtClean="0">
                <a:latin typeface="Arial" pitchFamily="34" charset="0"/>
                <a:cs typeface="Arial" pitchFamily="34" charset="0"/>
              </a:rPr>
              <a:t>č</a:t>
            </a:r>
            <a:r>
              <a:rPr lang="en-GB" b="1" i="1" dirty="0" err="1" smtClean="0">
                <a:latin typeface="Arial" pitchFamily="34" charset="0"/>
                <a:cs typeface="Arial" pitchFamily="34" charset="0"/>
              </a:rPr>
              <a:t>i</a:t>
            </a:r>
            <a:r>
              <a:rPr lang="en-US" b="1" i="1" dirty="0" smtClean="0">
                <a:latin typeface="Arial" pitchFamily="34" charset="0"/>
                <a:cs typeface="Arial" pitchFamily="34" charset="0"/>
              </a:rPr>
              <a:t>ć </a:t>
            </a:r>
            <a:r>
              <a:rPr lang="en-GB" b="1" i="1" dirty="0" err="1" smtClean="0">
                <a:latin typeface="Arial" pitchFamily="34" charset="0"/>
                <a:cs typeface="Arial" pitchFamily="34" charset="0"/>
              </a:rPr>
              <a:t>ki</a:t>
            </a:r>
            <a:r>
              <a:rPr lang="en-US" b="1" i="1" dirty="0" smtClean="0">
                <a:latin typeface="Arial" pitchFamily="34" charset="0"/>
                <a:cs typeface="Arial" pitchFamily="34" charset="0"/>
              </a:rPr>
              <a:t>š</a:t>
            </a:r>
            <a:r>
              <a:rPr lang="en-GB" b="1" i="1" dirty="0" smtClean="0">
                <a:latin typeface="Arial" pitchFamily="34" charset="0"/>
                <a:cs typeface="Arial" pitchFamily="34" charset="0"/>
              </a:rPr>
              <a:t>nice</a:t>
            </a:r>
            <a:r>
              <a:rPr lang="sr-Latn-RS" b="1" i="1" dirty="0" smtClean="0">
                <a:latin typeface="Arial" pitchFamily="34" charset="0"/>
                <a:cs typeface="Arial" pitchFamily="34" charset="0"/>
              </a:rPr>
              <a:t> </a:t>
            </a:r>
            <a:r>
              <a:rPr lang="en-US" dirty="0" smtClean="0">
                <a:latin typeface="Arial" pitchFamily="34" charset="0"/>
                <a:cs typeface="Arial" pitchFamily="34" charset="0"/>
              </a:rPr>
              <a:t>(</a:t>
            </a:r>
            <a:r>
              <a:rPr lang="sr-Latn-CS" dirty="0" smtClean="0">
                <a:latin typeface="Arial" pitchFamily="34" charset="0"/>
                <a:cs typeface="Arial" pitchFamily="34" charset="0"/>
              </a:rPr>
              <a:t>Andrić 1986</a:t>
            </a:r>
            <a:r>
              <a:rPr lang="sr-Latn-CS" baseline="30000" dirty="0" smtClean="0">
                <a:latin typeface="Arial" pitchFamily="34" charset="0"/>
                <a:cs typeface="Arial" pitchFamily="34" charset="0"/>
              </a:rPr>
              <a:t>4</a:t>
            </a:r>
            <a:r>
              <a:rPr lang="en-US" dirty="0" smtClean="0">
                <a:latin typeface="Arial" pitchFamily="34" charset="0"/>
                <a:cs typeface="Arial" pitchFamily="34" charset="0"/>
              </a:rPr>
              <a:t>: 497).</a:t>
            </a:r>
            <a:endParaRPr lang="de-DE" dirty="0" smtClean="0">
              <a:latin typeface="Arial" pitchFamily="34" charset="0"/>
              <a:cs typeface="Arial" pitchFamily="34" charset="0"/>
            </a:endParaRPr>
          </a:p>
          <a:p>
            <a:r>
              <a:rPr lang="en-GB" dirty="0" smtClean="0">
                <a:latin typeface="Arial" pitchFamily="34" charset="0"/>
                <a:cs typeface="Arial" pitchFamily="34" charset="0"/>
              </a:rPr>
              <a:t>[</a:t>
            </a:r>
            <a:r>
              <a:rPr lang="sr-Latn-RS" dirty="0" smtClean="0">
                <a:latin typeface="Arial" pitchFamily="34" charset="0"/>
                <a:cs typeface="Arial" pitchFamily="34" charset="0"/>
              </a:rPr>
              <a:t>...</a:t>
            </a:r>
            <a:r>
              <a:rPr lang="en-GB" dirty="0" smtClean="0">
                <a:latin typeface="Arial" pitchFamily="34" charset="0"/>
                <a:cs typeface="Arial" pitchFamily="34" charset="0"/>
              </a:rPr>
              <a:t>]</a:t>
            </a:r>
            <a:r>
              <a:rPr lang="sr-Latn-RS" dirty="0" smtClean="0">
                <a:latin typeface="Arial" pitchFamily="34" charset="0"/>
                <a:cs typeface="Arial" pitchFamily="34" charset="0"/>
              </a:rPr>
              <a:t> </a:t>
            </a:r>
            <a:r>
              <a:rPr lang="en-GB" i="1" dirty="0" smtClean="0">
                <a:latin typeface="Arial" pitchFamily="34" charset="0"/>
                <a:cs typeface="Arial" pitchFamily="34" charset="0"/>
              </a:rPr>
              <a:t>which he then tore into small pieces</a:t>
            </a:r>
            <a:r>
              <a:rPr lang="en-GB" dirty="0" smtClean="0">
                <a:latin typeface="Arial" pitchFamily="34" charset="0"/>
                <a:cs typeface="Arial" pitchFamily="34" charset="0"/>
              </a:rPr>
              <a:t>, </a:t>
            </a:r>
            <a:r>
              <a:rPr lang="en-GB" i="1" dirty="0" smtClean="0">
                <a:latin typeface="Arial" pitchFamily="34" charset="0"/>
                <a:cs typeface="Arial" pitchFamily="34" charset="0"/>
              </a:rPr>
              <a:t>indifferently throwing them </a:t>
            </a:r>
            <a:r>
              <a:rPr lang="en-GB" b="1" i="1" dirty="0" smtClean="0">
                <a:latin typeface="Arial" pitchFamily="34" charset="0"/>
                <a:cs typeface="Arial" pitchFamily="34" charset="0"/>
              </a:rPr>
              <a:t>into a turbid stream of rainwater</a:t>
            </a:r>
            <a:r>
              <a:rPr lang="sr-Latn-RS" b="1" i="1" dirty="0" smtClean="0">
                <a:latin typeface="Arial" pitchFamily="34" charset="0"/>
                <a:cs typeface="Arial" pitchFamily="34" charset="0"/>
              </a:rPr>
              <a:t> </a:t>
            </a:r>
            <a:r>
              <a:rPr lang="en-GB" dirty="0" smtClean="0">
                <a:latin typeface="Arial" pitchFamily="34" charset="0"/>
                <a:cs typeface="Arial" pitchFamily="34" charset="0"/>
              </a:rPr>
              <a:t>(</a:t>
            </a:r>
            <a:r>
              <a:rPr lang="en-GB" dirty="0" err="1" smtClean="0">
                <a:latin typeface="Arial" pitchFamily="34" charset="0"/>
                <a:cs typeface="Arial" pitchFamily="34" charset="0"/>
              </a:rPr>
              <a:t>Andrić</a:t>
            </a:r>
            <a:r>
              <a:rPr lang="en-GB" dirty="0" smtClean="0">
                <a:latin typeface="Arial" pitchFamily="34" charset="0"/>
                <a:cs typeface="Arial" pitchFamily="34" charset="0"/>
              </a:rPr>
              <a:t> 2015: 398).</a:t>
            </a:r>
            <a:endParaRPr lang="sr-Latn-RS" dirty="0" smtClean="0">
              <a:latin typeface="Arial" pitchFamily="34" charset="0"/>
              <a:cs typeface="Arial" pitchFamily="34" charset="0"/>
            </a:endParaRPr>
          </a:p>
          <a:p>
            <a:endParaRPr lang="sr-Latn-RS" dirty="0" smtClean="0">
              <a:latin typeface="Arial" pitchFamily="34" charset="0"/>
              <a:cs typeface="Arial" pitchFamily="34" charset="0"/>
            </a:endParaRPr>
          </a:p>
          <a:p>
            <a:r>
              <a:rPr lang="sr-Latn-RS" dirty="0" smtClean="0">
                <a:latin typeface="Arial" pitchFamily="34" charset="0"/>
                <a:cs typeface="Arial" pitchFamily="34" charset="0"/>
              </a:rPr>
              <a:t>stream</a:t>
            </a:r>
            <a:r>
              <a:rPr lang="sr-Latn-RS" b="1" dirty="0" smtClean="0">
                <a:latin typeface="Arial" pitchFamily="34" charset="0"/>
                <a:cs typeface="Arial" pitchFamily="34" charset="0"/>
              </a:rPr>
              <a:t>let </a:t>
            </a:r>
            <a:r>
              <a:rPr lang="sr-Latn-RS" dirty="0" smtClean="0">
                <a:latin typeface="Arial" pitchFamily="34" charset="0"/>
                <a:cs typeface="Arial" pitchFamily="34" charset="0"/>
              </a:rPr>
              <a:t> </a:t>
            </a:r>
            <a:r>
              <a:rPr lang="en-GB" dirty="0" smtClean="0">
                <a:latin typeface="Arial" pitchFamily="34" charset="0"/>
                <a:cs typeface="Arial" pitchFamily="34" charset="0"/>
              </a:rPr>
              <a:t>ʽ</a:t>
            </a:r>
            <a:r>
              <a:rPr lang="sr-Latn-RS" dirty="0" smtClean="0">
                <a:latin typeface="Arial" pitchFamily="34" charset="0"/>
                <a:cs typeface="Arial" pitchFamily="34" charset="0"/>
              </a:rPr>
              <a:t>potočić</a:t>
            </a:r>
            <a:r>
              <a:rPr lang="en-GB" dirty="0" smtClean="0">
                <a:latin typeface="Arial" pitchFamily="34" charset="0"/>
                <a:cs typeface="Arial" pitchFamily="34" charset="0"/>
              </a:rPr>
              <a:t>ʼ</a:t>
            </a:r>
            <a:r>
              <a:rPr lang="sr-Latn-RS" dirty="0" smtClean="0">
                <a:latin typeface="Arial" pitchFamily="34" charset="0"/>
                <a:cs typeface="Arial" pitchFamily="34" charset="0"/>
              </a:rPr>
              <a:t> (postoji deminutiv u engleskom)</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fld id="{C1ADC48A-22C4-45AB-A0A2-FF6D31194B2B}" type="slidenum">
              <a:rPr lang="de-DE" smtClean="0"/>
              <a:pPr/>
              <a:t>19</a:t>
            </a:fld>
            <a:endParaRPr lang="de-DE"/>
          </a:p>
        </p:txBody>
      </p:sp>
      <p:sp>
        <p:nvSpPr>
          <p:cNvPr id="3" name="Textfeld 2"/>
          <p:cNvSpPr txBox="1"/>
          <p:nvPr/>
        </p:nvSpPr>
        <p:spPr>
          <a:xfrm>
            <a:off x="0" y="0"/>
            <a:ext cx="9144000" cy="6617196"/>
          </a:xfrm>
          <a:prstGeom prst="rect">
            <a:avLst/>
          </a:prstGeom>
          <a:noFill/>
        </p:spPr>
        <p:txBody>
          <a:bodyPr wrap="square" rtlCol="0">
            <a:spAutoFit/>
          </a:bodyPr>
          <a:lstStyle/>
          <a:p>
            <a:endParaRPr lang="sr-Latn-BA" sz="2000" dirty="0" smtClean="0">
              <a:latin typeface="Arial" pitchFamily="34" charset="0"/>
              <a:cs typeface="Arial" pitchFamily="34" charset="0"/>
            </a:endParaRPr>
          </a:p>
          <a:p>
            <a:pPr algn="ctr"/>
            <a:r>
              <a:rPr lang="sr-Latn-BA" sz="2200" dirty="0" smtClean="0">
                <a:latin typeface="Arial" pitchFamily="34" charset="0"/>
                <a:cs typeface="Arial" pitchFamily="34" charset="0"/>
              </a:rPr>
              <a:t>Značaj konteksta u prevođenju</a:t>
            </a:r>
          </a:p>
          <a:p>
            <a:pPr algn="ctr"/>
            <a:endParaRPr lang="sr-Latn-BA" sz="2200" dirty="0" smtClean="0">
              <a:latin typeface="Arial" pitchFamily="34" charset="0"/>
              <a:cs typeface="Arial" pitchFamily="34" charset="0"/>
            </a:endParaRPr>
          </a:p>
          <a:p>
            <a:pPr algn="just"/>
            <a:endParaRPr lang="sr-Latn-BA" sz="2000" dirty="0" smtClean="0">
              <a:latin typeface="Arial" pitchFamily="34" charset="0"/>
              <a:cs typeface="Arial" pitchFamily="34" charset="0"/>
            </a:endParaRPr>
          </a:p>
          <a:p>
            <a:pPr algn="just"/>
            <a:r>
              <a:rPr lang="sr-Latn-RS" sz="2000" dirty="0" smtClean="0">
                <a:latin typeface="Arial" pitchFamily="34" charset="0"/>
                <a:cs typeface="Arial" pitchFamily="34" charset="0"/>
              </a:rPr>
              <a:t>a) </a:t>
            </a:r>
            <a:r>
              <a:rPr lang="en-GB" sz="2000" b="1" i="1" dirty="0" smtClean="0">
                <a:latin typeface="Arial" pitchFamily="34" charset="0"/>
                <a:cs typeface="Arial" pitchFamily="34" charset="0"/>
              </a:rPr>
              <a:t>Ti </a:t>
            </a:r>
            <a:r>
              <a:rPr lang="en-GB" sz="2000" b="1" i="1" dirty="0" err="1" smtClean="0">
                <a:latin typeface="Arial" pitchFamily="34" charset="0"/>
                <a:cs typeface="Arial" pitchFamily="34" charset="0"/>
              </a:rPr>
              <a:t>vrti</a:t>
            </a:r>
            <a:r>
              <a:rPr lang="sr-Latn-BA" sz="2000" b="1" i="1" dirty="0" smtClean="0">
                <a:latin typeface="Arial" pitchFamily="34" charset="0"/>
                <a:cs typeface="Arial" pitchFamily="34" charset="0"/>
              </a:rPr>
              <a:t>ć</a:t>
            </a:r>
            <a:r>
              <a:rPr lang="en-GB" sz="2000" b="1" i="1" dirty="0" err="1" smtClean="0">
                <a:latin typeface="Arial" pitchFamily="34" charset="0"/>
                <a:cs typeface="Arial" pitchFamily="34" charset="0"/>
              </a:rPr>
              <a:t>i</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su</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kao</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skrovit</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oltar</a:t>
            </a:r>
            <a:r>
              <a:rPr lang="en-GB" sz="2000" i="1" dirty="0" smtClean="0">
                <a:latin typeface="Arial" pitchFamily="34" charset="0"/>
                <a:cs typeface="Arial" pitchFamily="34" charset="0"/>
              </a:rPr>
              <a:t> u </a:t>
            </a:r>
            <a:r>
              <a:rPr lang="en-GB" sz="2000" i="1" dirty="0" err="1" smtClean="0">
                <a:latin typeface="Arial" pitchFamily="34" charset="0"/>
                <a:cs typeface="Arial" pitchFamily="34" charset="0"/>
              </a:rPr>
              <a:t>slavu</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kratko</a:t>
            </a:r>
            <a:r>
              <a:rPr lang="sr-Latn-BA" sz="2000" i="1" dirty="0" smtClean="0">
                <a:latin typeface="Arial" pitchFamily="34" charset="0"/>
                <a:cs typeface="Arial" pitchFamily="34" charset="0"/>
              </a:rPr>
              <a:t>-</a:t>
            </a:r>
            <a:r>
              <a:rPr lang="en-GB" sz="2000" i="1" dirty="0" err="1" smtClean="0">
                <a:latin typeface="Arial" pitchFamily="34" charset="0"/>
                <a:cs typeface="Arial" pitchFamily="34" charset="0"/>
              </a:rPr>
              <a:t>vekih</a:t>
            </a:r>
            <a:r>
              <a:rPr lang="sr-Latn-BA" sz="2000" i="1" dirty="0" smtClean="0">
                <a:latin typeface="Arial" pitchFamily="34" charset="0"/>
                <a:cs typeface="Arial" pitchFamily="34" charset="0"/>
              </a:rPr>
              <a:t>, </a:t>
            </a:r>
            <a:r>
              <a:rPr lang="en-GB" sz="2000" i="1" dirty="0" err="1" smtClean="0">
                <a:latin typeface="Arial" pitchFamily="34" charset="0"/>
                <a:cs typeface="Arial" pitchFamily="34" charset="0"/>
              </a:rPr>
              <a:t>prigu</a:t>
            </a:r>
            <a:r>
              <a:rPr lang="sr-Latn-BA" sz="2000" i="1" dirty="0" smtClean="0">
                <a:latin typeface="Arial" pitchFamily="34" charset="0"/>
                <a:cs typeface="Arial" pitchFamily="34" charset="0"/>
              </a:rPr>
              <a:t>š</a:t>
            </a:r>
            <a:r>
              <a:rPr lang="en-GB" sz="2000" i="1" dirty="0" err="1" smtClean="0">
                <a:latin typeface="Arial" pitchFamily="34" charset="0"/>
                <a:cs typeface="Arial" pitchFamily="34" charset="0"/>
              </a:rPr>
              <a:t>enih</a:t>
            </a:r>
            <a:r>
              <a:rPr lang="en-GB" sz="2000" i="1" dirty="0" smtClean="0">
                <a:latin typeface="Arial" pitchFamily="34" charset="0"/>
                <a:cs typeface="Arial" pitchFamily="34" charset="0"/>
              </a:rPr>
              <a:t> a </a:t>
            </a:r>
            <a:r>
              <a:rPr lang="en-GB" sz="2000" i="1" dirty="0" err="1" smtClean="0">
                <a:latin typeface="Arial" pitchFamily="34" charset="0"/>
                <a:cs typeface="Arial" pitchFamily="34" charset="0"/>
              </a:rPr>
              <a:t>silnih</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ose</a:t>
            </a:r>
            <a:r>
              <a:rPr lang="sr-Latn-BA" sz="2000" i="1" dirty="0" smtClean="0">
                <a:latin typeface="Arial" pitchFamily="34" charset="0"/>
                <a:cs typeface="Arial" pitchFamily="34" charset="0"/>
              </a:rPr>
              <a:t>ć</a:t>
            </a:r>
            <a:r>
              <a:rPr lang="en-GB" sz="2000" i="1" dirty="0" err="1" smtClean="0">
                <a:latin typeface="Arial" pitchFamily="34" charset="0"/>
                <a:cs typeface="Arial" pitchFamily="34" charset="0"/>
              </a:rPr>
              <a:t>anja</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koja</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su</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iznad</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svakida</a:t>
            </a:r>
            <a:r>
              <a:rPr lang="sr-Latn-BA" sz="2000" i="1" dirty="0" smtClean="0">
                <a:latin typeface="Arial" pitchFamily="34" charset="0"/>
                <a:cs typeface="Arial" pitchFamily="34" charset="0"/>
              </a:rPr>
              <a:t>š</a:t>
            </a:r>
            <a:r>
              <a:rPr lang="en-GB" sz="2000" i="1" dirty="0" err="1" smtClean="0">
                <a:latin typeface="Arial" pitchFamily="34" charset="0"/>
                <a:cs typeface="Arial" pitchFamily="34" charset="0"/>
              </a:rPr>
              <a:t>njih</a:t>
            </a:r>
            <a:r>
              <a:rPr lang="sr-Latn-BA" sz="2000" dirty="0" smtClean="0">
                <a:latin typeface="Arial" pitchFamily="34" charset="0"/>
                <a:cs typeface="Arial" pitchFamily="34" charset="0"/>
              </a:rPr>
              <a:t>,</a:t>
            </a:r>
            <a:r>
              <a:rPr lang="sr-Latn-BA" sz="2000" i="1" dirty="0" smtClean="0">
                <a:latin typeface="Arial" pitchFamily="34" charset="0"/>
                <a:cs typeface="Arial" pitchFamily="34" charset="0"/>
              </a:rPr>
              <a:t> </a:t>
            </a:r>
            <a:r>
              <a:rPr lang="en-GB" sz="2000" i="1" dirty="0" err="1" smtClean="0">
                <a:latin typeface="Arial" pitchFamily="34" charset="0"/>
                <a:cs typeface="Arial" pitchFamily="34" charset="0"/>
              </a:rPr>
              <a:t>neophodnih</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potreba</a:t>
            </a:r>
            <a:r>
              <a:rPr lang="sr-Latn-BA" sz="2000" dirty="0" smtClean="0">
                <a:latin typeface="Arial" pitchFamily="34" charset="0"/>
                <a:cs typeface="Arial" pitchFamily="34" charset="0"/>
              </a:rPr>
              <a:t>,</a:t>
            </a:r>
            <a:r>
              <a:rPr lang="sr-Latn-BA" sz="2000" i="1" dirty="0" smtClean="0">
                <a:latin typeface="Arial" pitchFamily="34" charset="0"/>
                <a:cs typeface="Arial" pitchFamily="34" charset="0"/>
              </a:rPr>
              <a:t> </a:t>
            </a:r>
            <a:r>
              <a:rPr lang="en-GB" sz="2000" i="1" dirty="0" err="1" smtClean="0">
                <a:latin typeface="Arial" pitchFamily="34" charset="0"/>
                <a:cs typeface="Arial" pitchFamily="34" charset="0"/>
              </a:rPr>
              <a:t>iznad</a:t>
            </a:r>
            <a:r>
              <a:rPr lang="en-GB" sz="2000" i="1" dirty="0" smtClean="0">
                <a:latin typeface="Arial" pitchFamily="34" charset="0"/>
                <a:cs typeface="Arial" pitchFamily="34" charset="0"/>
              </a:rPr>
              <a:t> nu</a:t>
            </a:r>
            <a:r>
              <a:rPr lang="sr-Latn-BA" sz="2000" i="1" dirty="0" smtClean="0">
                <a:latin typeface="Arial" pitchFamily="34" charset="0"/>
                <a:cs typeface="Arial" pitchFamily="34" charset="0"/>
              </a:rPr>
              <a:t>ž</a:t>
            </a:r>
            <a:r>
              <a:rPr lang="en-GB" sz="2000" i="1" dirty="0" smtClean="0">
                <a:latin typeface="Arial" pitchFamily="34" charset="0"/>
                <a:cs typeface="Arial" pitchFamily="34" charset="0"/>
              </a:rPr>
              <a:t>de </a:t>
            </a:r>
            <a:r>
              <a:rPr lang="en-GB" sz="2000" i="1" dirty="0" err="1" smtClean="0">
                <a:latin typeface="Arial" pitchFamily="34" charset="0"/>
                <a:cs typeface="Arial" pitchFamily="34" charset="0"/>
              </a:rPr>
              <a:t>i</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stege</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li</a:t>
            </a:r>
            <a:r>
              <a:rPr lang="sr-Latn-BA" sz="2000" i="1" dirty="0" smtClean="0">
                <a:latin typeface="Arial" pitchFamily="34" charset="0"/>
                <a:cs typeface="Arial" pitchFamily="34" charset="0"/>
              </a:rPr>
              <a:t>č</a:t>
            </a:r>
            <a:r>
              <a:rPr lang="en-GB" sz="2000" i="1" dirty="0" err="1" smtClean="0">
                <a:latin typeface="Arial" pitchFamily="34" charset="0"/>
                <a:cs typeface="Arial" pitchFamily="34" charset="0"/>
              </a:rPr>
              <a:t>nog</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i</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zajedni</a:t>
            </a:r>
            <a:r>
              <a:rPr lang="sr-Latn-BA" sz="2000" i="1" dirty="0" smtClean="0">
                <a:latin typeface="Arial" pitchFamily="34" charset="0"/>
                <a:cs typeface="Arial" pitchFamily="34" charset="0"/>
              </a:rPr>
              <a:t>č</a:t>
            </a:r>
            <a:r>
              <a:rPr lang="en-GB" sz="2000" i="1" dirty="0" err="1" smtClean="0">
                <a:latin typeface="Arial" pitchFamily="34" charset="0"/>
                <a:cs typeface="Arial" pitchFamily="34" charset="0"/>
              </a:rPr>
              <a:t>kog</a:t>
            </a:r>
            <a:r>
              <a:rPr lang="sr-Latn-BA" sz="2000" i="1" dirty="0" smtClean="0">
                <a:latin typeface="Arial" pitchFamily="34" charset="0"/>
                <a:cs typeface="Arial" pitchFamily="34" charset="0"/>
              </a:rPr>
              <a:t> ž</a:t>
            </a:r>
            <a:r>
              <a:rPr lang="en-GB" sz="2000" i="1" dirty="0" err="1" smtClean="0">
                <a:latin typeface="Arial" pitchFamily="34" charset="0"/>
                <a:cs typeface="Arial" pitchFamily="34" charset="0"/>
              </a:rPr>
              <a:t>ivota</a:t>
            </a:r>
            <a:r>
              <a:rPr lang="en-GB" sz="2000" i="1" dirty="0" smtClean="0">
                <a:latin typeface="Arial" pitchFamily="34" charset="0"/>
                <a:cs typeface="Arial" pitchFamily="34" charset="0"/>
              </a:rPr>
              <a:t> </a:t>
            </a:r>
            <a:r>
              <a:rPr lang="sr-Latn-BA" sz="2000" dirty="0" smtClean="0">
                <a:latin typeface="Arial" pitchFamily="34" charset="0"/>
                <a:cs typeface="Arial" pitchFamily="34" charset="0"/>
              </a:rPr>
              <a:t>(</a:t>
            </a:r>
            <a:r>
              <a:rPr lang="sr-Latn-CS" sz="2000" dirty="0" smtClean="0">
                <a:latin typeface="Arial" pitchFamily="34" charset="0"/>
                <a:cs typeface="Arial" pitchFamily="34" charset="0"/>
              </a:rPr>
              <a:t>Andrić 1986</a:t>
            </a:r>
            <a:r>
              <a:rPr lang="sr-Latn-CS" sz="2000" baseline="30000" dirty="0" smtClean="0">
                <a:latin typeface="Arial" pitchFamily="34" charset="0"/>
                <a:cs typeface="Arial" pitchFamily="34" charset="0"/>
              </a:rPr>
              <a:t>4</a:t>
            </a:r>
            <a:r>
              <a:rPr lang="sr-Latn-BA" sz="2000" dirty="0" smtClean="0">
                <a:latin typeface="Arial" pitchFamily="34" charset="0"/>
                <a:cs typeface="Arial" pitchFamily="34" charset="0"/>
              </a:rPr>
              <a:t>: 359).</a:t>
            </a:r>
            <a:endParaRPr lang="de-DE" sz="2000" dirty="0" smtClean="0">
              <a:latin typeface="Arial" pitchFamily="34" charset="0"/>
              <a:cs typeface="Arial" pitchFamily="34" charset="0"/>
            </a:endParaRPr>
          </a:p>
          <a:p>
            <a:pPr algn="just"/>
            <a:r>
              <a:rPr lang="en-GB" sz="2000" b="1" i="1" dirty="0" smtClean="0">
                <a:latin typeface="Arial" pitchFamily="34" charset="0"/>
                <a:cs typeface="Arial" pitchFamily="34" charset="0"/>
              </a:rPr>
              <a:t>Those gardens</a:t>
            </a:r>
            <a:r>
              <a:rPr lang="en-GB" sz="2000" i="1" dirty="0" smtClean="0">
                <a:latin typeface="Arial" pitchFamily="34" charset="0"/>
                <a:cs typeface="Arial" pitchFamily="34" charset="0"/>
              </a:rPr>
              <a:t> are like a </a:t>
            </a:r>
            <a:r>
              <a:rPr lang="en-GB" sz="2000" i="1" dirty="0" err="1" smtClean="0">
                <a:latin typeface="Arial" pitchFamily="34" charset="0"/>
                <a:cs typeface="Arial" pitchFamily="34" charset="0"/>
              </a:rPr>
              <a:t>sheltred</a:t>
            </a:r>
            <a:r>
              <a:rPr lang="en-GB" sz="2000" i="1" dirty="0" smtClean="0">
                <a:latin typeface="Arial" pitchFamily="34" charset="0"/>
                <a:cs typeface="Arial" pitchFamily="34" charset="0"/>
              </a:rPr>
              <a:t> altar in the glory of short</a:t>
            </a:r>
            <a:r>
              <a:rPr lang="sr-Latn-RS" sz="2000" i="1" dirty="0" smtClean="0">
                <a:latin typeface="Arial" pitchFamily="34" charset="0"/>
                <a:cs typeface="Arial" pitchFamily="34" charset="0"/>
              </a:rPr>
              <a:t>-</a:t>
            </a:r>
            <a:r>
              <a:rPr lang="en-GB" sz="2000" i="1" dirty="0" smtClean="0">
                <a:latin typeface="Arial" pitchFamily="34" charset="0"/>
                <a:cs typeface="Arial" pitchFamily="34" charset="0"/>
              </a:rPr>
              <a:t>lived</a:t>
            </a:r>
            <a:r>
              <a:rPr lang="en-GB" sz="2000" dirty="0" smtClean="0">
                <a:latin typeface="Arial" pitchFamily="34" charset="0"/>
                <a:cs typeface="Arial" pitchFamily="34" charset="0"/>
              </a:rPr>
              <a:t>, </a:t>
            </a:r>
            <a:r>
              <a:rPr lang="en-GB" sz="2000" i="1" dirty="0" smtClean="0">
                <a:latin typeface="Arial" pitchFamily="34" charset="0"/>
                <a:cs typeface="Arial" pitchFamily="34" charset="0"/>
              </a:rPr>
              <a:t>suppressed</a:t>
            </a:r>
            <a:r>
              <a:rPr lang="en-GB" sz="2000" dirty="0" smtClean="0">
                <a:latin typeface="Arial" pitchFamily="34" charset="0"/>
                <a:cs typeface="Arial" pitchFamily="34" charset="0"/>
              </a:rPr>
              <a:t>, </a:t>
            </a:r>
            <a:r>
              <a:rPr lang="en-GB" sz="2000" i="1" dirty="0" smtClean="0">
                <a:latin typeface="Arial" pitchFamily="34" charset="0"/>
                <a:cs typeface="Arial" pitchFamily="34" charset="0"/>
              </a:rPr>
              <a:t>but almighty feelings</a:t>
            </a:r>
            <a:r>
              <a:rPr lang="en-GB" sz="2000" dirty="0" smtClean="0">
                <a:latin typeface="Arial" pitchFamily="34" charset="0"/>
                <a:cs typeface="Arial" pitchFamily="34" charset="0"/>
              </a:rPr>
              <a:t>, </a:t>
            </a:r>
            <a:r>
              <a:rPr lang="en-GB" sz="2000" i="1" dirty="0" smtClean="0">
                <a:latin typeface="Arial" pitchFamily="34" charset="0"/>
                <a:cs typeface="Arial" pitchFamily="34" charset="0"/>
              </a:rPr>
              <a:t>which are above all daily</a:t>
            </a:r>
            <a:r>
              <a:rPr lang="en-GB" sz="2000" dirty="0" smtClean="0">
                <a:latin typeface="Arial" pitchFamily="34" charset="0"/>
                <a:cs typeface="Arial" pitchFamily="34" charset="0"/>
              </a:rPr>
              <a:t>, </a:t>
            </a:r>
            <a:r>
              <a:rPr lang="en-GB" sz="2000" i="1" dirty="0" smtClean="0">
                <a:latin typeface="Arial" pitchFamily="34" charset="0"/>
                <a:cs typeface="Arial" pitchFamily="34" charset="0"/>
              </a:rPr>
              <a:t>flippant needs</a:t>
            </a:r>
            <a:r>
              <a:rPr lang="en-GB" sz="2000" dirty="0" smtClean="0">
                <a:latin typeface="Arial" pitchFamily="34" charset="0"/>
                <a:cs typeface="Arial" pitchFamily="34" charset="0"/>
              </a:rPr>
              <a:t>, </a:t>
            </a:r>
            <a:r>
              <a:rPr lang="en-GB" sz="2000" i="1" dirty="0" smtClean="0">
                <a:latin typeface="Arial" pitchFamily="34" charset="0"/>
                <a:cs typeface="Arial" pitchFamily="34" charset="0"/>
              </a:rPr>
              <a:t>and above the necessity and compulsions of personal and communal life</a:t>
            </a:r>
            <a:r>
              <a:rPr lang="en-GB" sz="2000" dirty="0" smtClean="0">
                <a:latin typeface="Arial" pitchFamily="34" charset="0"/>
                <a:cs typeface="Arial" pitchFamily="34" charset="0"/>
              </a:rPr>
              <a:t>  (</a:t>
            </a:r>
            <a:r>
              <a:rPr lang="sr-Latn-CS" sz="2000" dirty="0" smtClean="0">
                <a:latin typeface="Arial" pitchFamily="34" charset="0"/>
                <a:cs typeface="Arial" pitchFamily="34" charset="0"/>
              </a:rPr>
              <a:t>Andrić 2015:</a:t>
            </a:r>
            <a:r>
              <a:rPr lang="en-GB" sz="2000" dirty="0" smtClean="0">
                <a:latin typeface="Arial" pitchFamily="34" charset="0"/>
                <a:cs typeface="Arial" pitchFamily="34" charset="0"/>
              </a:rPr>
              <a:t> 284).</a:t>
            </a:r>
            <a:endParaRPr lang="de-DE" sz="2000" dirty="0" smtClean="0">
              <a:latin typeface="Arial" pitchFamily="34" charset="0"/>
              <a:cs typeface="Arial" pitchFamily="34" charset="0"/>
            </a:endParaRPr>
          </a:p>
          <a:p>
            <a:pPr algn="just"/>
            <a:endParaRPr lang="sr-Latn-RS" sz="2000" dirty="0" smtClean="0">
              <a:latin typeface="Arial" pitchFamily="34" charset="0"/>
              <a:cs typeface="Arial" pitchFamily="34" charset="0"/>
            </a:endParaRPr>
          </a:p>
          <a:p>
            <a:pPr algn="just"/>
            <a:r>
              <a:rPr lang="sr-Latn-RS" sz="2000" dirty="0" smtClean="0">
                <a:latin typeface="Arial" pitchFamily="34" charset="0"/>
                <a:cs typeface="Arial" pitchFamily="34" charset="0"/>
              </a:rPr>
              <a:t>b) </a:t>
            </a:r>
            <a:r>
              <a:rPr lang="en-GB" sz="2000" i="1" dirty="0" smtClean="0">
                <a:latin typeface="Arial" pitchFamily="34" charset="0"/>
                <a:cs typeface="Arial" pitchFamily="34" charset="0"/>
              </a:rPr>
              <a:t>To </a:t>
            </a:r>
            <a:r>
              <a:rPr lang="en-GB" sz="2000" i="1" dirty="0" err="1" smtClean="0">
                <a:latin typeface="Arial" pitchFamily="34" charset="0"/>
                <a:cs typeface="Arial" pitchFamily="34" charset="0"/>
              </a:rPr>
              <a:t>neće</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učiniti</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ni</a:t>
            </a:r>
            <a:r>
              <a:rPr lang="en-GB" sz="2000" i="1" dirty="0" smtClean="0">
                <a:latin typeface="Arial" pitchFamily="34" charset="0"/>
                <a:cs typeface="Arial" pitchFamily="34" charset="0"/>
              </a:rPr>
              <a:t> </a:t>
            </a:r>
            <a:r>
              <a:rPr lang="en-GB" sz="2000" b="1" i="1" dirty="0" err="1" smtClean="0">
                <a:latin typeface="Arial" pitchFamily="34" charset="0"/>
                <a:cs typeface="Arial" pitchFamily="34" charset="0"/>
              </a:rPr>
              <a:t>ta</a:t>
            </a:r>
            <a:r>
              <a:rPr lang="en-GB" sz="2000" b="1" i="1" dirty="0" smtClean="0">
                <a:latin typeface="Arial" pitchFamily="34" charset="0"/>
                <a:cs typeface="Arial" pitchFamily="34" charset="0"/>
              </a:rPr>
              <a:t> </a:t>
            </a:r>
            <a:r>
              <a:rPr lang="en-GB" sz="2000" b="1" i="1" dirty="0" err="1" smtClean="0">
                <a:latin typeface="Arial" pitchFamily="34" charset="0"/>
                <a:cs typeface="Arial" pitchFamily="34" charset="0"/>
              </a:rPr>
              <a:t>bubica</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što</a:t>
            </a:r>
            <a:r>
              <a:rPr lang="en-GB" sz="2000" dirty="0" smtClean="0">
                <a:latin typeface="Arial" pitchFamily="34" charset="0"/>
                <a:cs typeface="Arial" pitchFamily="34" charset="0"/>
              </a:rPr>
              <a:t>, </a:t>
            </a:r>
            <a:r>
              <a:rPr lang="en-GB" sz="2000" i="1" dirty="0" err="1" smtClean="0">
                <a:latin typeface="Arial" pitchFamily="34" charset="0"/>
                <a:cs typeface="Arial" pitchFamily="34" charset="0"/>
              </a:rPr>
              <a:t>ćutke</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mileći</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po</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vama</a:t>
            </a:r>
            <a:r>
              <a:rPr lang="en-GB" sz="2000" dirty="0" smtClean="0">
                <a:latin typeface="Arial" pitchFamily="34" charset="0"/>
                <a:cs typeface="Arial" pitchFamily="34" charset="0"/>
              </a:rPr>
              <a:t>, </a:t>
            </a:r>
            <a:r>
              <a:rPr lang="en-GB" sz="2000" i="1" dirty="0" err="1" smtClean="0">
                <a:latin typeface="Arial" pitchFamily="34" charset="0"/>
                <a:cs typeface="Arial" pitchFamily="34" charset="0"/>
              </a:rPr>
              <a:t>traži</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zaklona</a:t>
            </a:r>
            <a:r>
              <a:rPr lang="en-GB" sz="2000" i="1" dirty="0" smtClean="0">
                <a:latin typeface="Arial" pitchFamily="34" charset="0"/>
                <a:cs typeface="Arial" pitchFamily="34" charset="0"/>
              </a:rPr>
              <a:t> u </a:t>
            </a:r>
            <a:r>
              <a:rPr lang="en-GB" sz="2000" i="1" dirty="0" err="1" smtClean="0">
                <a:latin typeface="Arial" pitchFamily="34" charset="0"/>
                <a:cs typeface="Arial" pitchFamily="34" charset="0"/>
              </a:rPr>
              <a:t>vašim</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pukotinama</a:t>
            </a:r>
            <a:r>
              <a:rPr lang="en-GB" sz="2000" dirty="0" smtClean="0">
                <a:latin typeface="Arial" pitchFamily="34" charset="0"/>
                <a:cs typeface="Arial" pitchFamily="34" charset="0"/>
              </a:rPr>
              <a:t>, </a:t>
            </a:r>
            <a:r>
              <a:rPr lang="en-GB" sz="2000" i="1" dirty="0" err="1" smtClean="0">
                <a:latin typeface="Arial" pitchFamily="34" charset="0"/>
                <a:cs typeface="Arial" pitchFamily="34" charset="0"/>
              </a:rPr>
              <a:t>kao</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ni</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vesti</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dovitljivi</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gospodin</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Smokvin</a:t>
            </a:r>
            <a:r>
              <a:rPr lang="en-GB" sz="2000" i="1" dirty="0" smtClean="0">
                <a:latin typeface="Arial" pitchFamily="34" charset="0"/>
                <a:cs typeface="Arial" pitchFamily="34" charset="0"/>
              </a:rPr>
              <a:t> List </a:t>
            </a:r>
            <a:r>
              <a:rPr lang="en-GB" sz="2000" i="1" dirty="0" err="1" smtClean="0">
                <a:latin typeface="Arial" pitchFamily="34" charset="0"/>
                <a:cs typeface="Arial" pitchFamily="34" charset="0"/>
              </a:rPr>
              <a:t>što</a:t>
            </a:r>
            <a:r>
              <a:rPr lang="en-GB" sz="2000" i="1" dirty="0" smtClean="0">
                <a:latin typeface="Arial" pitchFamily="34" charset="0"/>
                <a:cs typeface="Arial" pitchFamily="34" charset="0"/>
              </a:rPr>
              <a:t> se </a:t>
            </a:r>
            <a:r>
              <a:rPr lang="en-GB" sz="2000" i="1" dirty="0" err="1" smtClean="0">
                <a:latin typeface="Arial" pitchFamily="34" charset="0"/>
                <a:cs typeface="Arial" pitchFamily="34" charset="0"/>
              </a:rPr>
              <a:t>sunča</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naslonjen</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na</a:t>
            </a:r>
            <a:r>
              <a:rPr lang="en-GB" sz="2000" i="1" dirty="0" smtClean="0">
                <a:latin typeface="Arial" pitchFamily="34" charset="0"/>
                <a:cs typeface="Arial" pitchFamily="34" charset="0"/>
              </a:rPr>
              <a:t> vas</a:t>
            </a:r>
            <a:r>
              <a:rPr lang="en-GB" sz="2000" dirty="0" smtClean="0">
                <a:latin typeface="Arial" pitchFamily="34" charset="0"/>
                <a:cs typeface="Arial" pitchFamily="34" charset="0"/>
              </a:rPr>
              <a:t>, </a:t>
            </a:r>
            <a:r>
              <a:rPr lang="en-GB" sz="2000" i="1" dirty="0" err="1" smtClean="0">
                <a:latin typeface="Arial" pitchFamily="34" charset="0"/>
                <a:cs typeface="Arial" pitchFamily="34" charset="0"/>
              </a:rPr>
              <a:t>iskorišćujući</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sve</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oko</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sebe</a:t>
            </a:r>
            <a:r>
              <a:rPr lang="en-GB" sz="2000" dirty="0" smtClean="0">
                <a:latin typeface="Arial" pitchFamily="34" charset="0"/>
                <a:cs typeface="Arial" pitchFamily="34" charset="0"/>
              </a:rPr>
              <a:t>, </a:t>
            </a:r>
            <a:r>
              <a:rPr lang="en-GB" sz="2000" i="1" dirty="0" smtClean="0">
                <a:latin typeface="Arial" pitchFamily="34" charset="0"/>
                <a:cs typeface="Arial" pitchFamily="34" charset="0"/>
              </a:rPr>
              <a:t>ne </a:t>
            </a:r>
            <a:r>
              <a:rPr lang="en-GB" sz="2000" i="1" dirty="0" err="1" smtClean="0">
                <a:latin typeface="Arial" pitchFamily="34" charset="0"/>
                <a:cs typeface="Arial" pitchFamily="34" charset="0"/>
              </a:rPr>
              <a:t>samo</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sunce</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i</a:t>
            </a:r>
            <a:r>
              <a:rPr lang="en-GB" sz="2000" i="1" dirty="0" smtClean="0">
                <a:latin typeface="Arial" pitchFamily="34" charset="0"/>
                <a:cs typeface="Arial" pitchFamily="34" charset="0"/>
              </a:rPr>
              <a:t> vas </a:t>
            </a:r>
            <a:r>
              <a:rPr lang="en-GB" sz="2000" i="1" dirty="0" err="1" smtClean="0">
                <a:latin typeface="Arial" pitchFamily="34" charset="0"/>
                <a:cs typeface="Arial" pitchFamily="34" charset="0"/>
              </a:rPr>
              <a:t>nego</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i</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prezrenu</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vlagu</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iz</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zemlje</a:t>
            </a:r>
            <a:r>
              <a:rPr lang="en-GB" sz="2000" dirty="0" smtClean="0">
                <a:latin typeface="Arial" pitchFamily="34" charset="0"/>
                <a:cs typeface="Arial" pitchFamily="34" charset="0"/>
              </a:rPr>
              <a:t>, </a:t>
            </a:r>
            <a:r>
              <a:rPr lang="en-GB" sz="2000" i="1" dirty="0" err="1" smtClean="0">
                <a:latin typeface="Arial" pitchFamily="34" charset="0"/>
                <a:cs typeface="Arial" pitchFamily="34" charset="0"/>
              </a:rPr>
              <a:t>ali</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lukavo</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krijući</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svoje</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veze</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sa</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tamnim</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dubinama</a:t>
            </a:r>
            <a:r>
              <a:rPr lang="en-GB" sz="2000" dirty="0" smtClean="0">
                <a:latin typeface="Arial" pitchFamily="34" charset="0"/>
                <a:cs typeface="Arial" pitchFamily="34" charset="0"/>
              </a:rPr>
              <a:t> (</a:t>
            </a:r>
            <a:r>
              <a:rPr lang="sr-Latn-CS" sz="2000" dirty="0" smtClean="0">
                <a:latin typeface="Arial" pitchFamily="34" charset="0"/>
                <a:cs typeface="Arial" pitchFamily="34" charset="0"/>
              </a:rPr>
              <a:t>Andrić 1986</a:t>
            </a:r>
            <a:r>
              <a:rPr lang="sr-Latn-CS" sz="2000" baseline="30000" dirty="0" smtClean="0">
                <a:latin typeface="Arial" pitchFamily="34" charset="0"/>
                <a:cs typeface="Arial" pitchFamily="34" charset="0"/>
              </a:rPr>
              <a:t>4</a:t>
            </a:r>
            <a:r>
              <a:rPr lang="en-GB" sz="2000" dirty="0" smtClean="0">
                <a:latin typeface="Arial" pitchFamily="34" charset="0"/>
                <a:cs typeface="Arial" pitchFamily="34" charset="0"/>
              </a:rPr>
              <a:t>: 113).</a:t>
            </a:r>
            <a:endParaRPr lang="de-DE" sz="2000" dirty="0" smtClean="0">
              <a:latin typeface="Arial" pitchFamily="34" charset="0"/>
              <a:cs typeface="Arial" pitchFamily="34" charset="0"/>
            </a:endParaRPr>
          </a:p>
          <a:p>
            <a:pPr algn="just"/>
            <a:r>
              <a:rPr lang="en-GB" sz="2000" i="1" dirty="0" smtClean="0">
                <a:latin typeface="Arial" pitchFamily="34" charset="0"/>
                <a:cs typeface="Arial" pitchFamily="34" charset="0"/>
              </a:rPr>
              <a:t>Not even </a:t>
            </a:r>
            <a:r>
              <a:rPr lang="en-GB" sz="2000" b="1" i="1" dirty="0" smtClean="0">
                <a:latin typeface="Arial" pitchFamily="34" charset="0"/>
                <a:cs typeface="Arial" pitchFamily="34" charset="0"/>
              </a:rPr>
              <a:t>that little bug</a:t>
            </a:r>
            <a:r>
              <a:rPr lang="en-GB" sz="2000" i="1" dirty="0" smtClean="0">
                <a:latin typeface="Arial" pitchFamily="34" charset="0"/>
                <a:cs typeface="Arial" pitchFamily="34" charset="0"/>
              </a:rPr>
              <a:t> crawling on you and looking for shelter in your cracks and crevices will do that nor the deft, quick-witted gentleman, the Fig Leaf, who is sunbathing while leaning on you, taking advantage of everything around him, not only the sun, and you, but also cunningly concealing his ties with the dark depths </a:t>
            </a:r>
            <a:r>
              <a:rPr lang="en-GB" sz="2000" dirty="0" smtClean="0">
                <a:latin typeface="Arial" pitchFamily="34" charset="0"/>
                <a:cs typeface="Arial" pitchFamily="34" charset="0"/>
              </a:rPr>
              <a:t>(</a:t>
            </a:r>
            <a:r>
              <a:rPr lang="en-GB" sz="2000" dirty="0" err="1" smtClean="0">
                <a:latin typeface="Arial" pitchFamily="34" charset="0"/>
                <a:cs typeface="Arial" pitchFamily="34" charset="0"/>
              </a:rPr>
              <a:t>Andrić</a:t>
            </a:r>
            <a:r>
              <a:rPr lang="en-GB" sz="2000" dirty="0" smtClean="0">
                <a:latin typeface="Arial" pitchFamily="34" charset="0"/>
                <a:cs typeface="Arial" pitchFamily="34" charset="0"/>
              </a:rPr>
              <a:t> 2015: 343).</a:t>
            </a:r>
            <a:endParaRPr lang="de-DE" sz="2000" dirty="0" smtClean="0">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0" y="0"/>
            <a:ext cx="9144000" cy="6817251"/>
          </a:xfrm>
          <a:prstGeom prst="rect">
            <a:avLst/>
          </a:prstGeom>
          <a:noFill/>
        </p:spPr>
        <p:txBody>
          <a:bodyPr wrap="square" rtlCol="0">
            <a:spAutoFit/>
          </a:bodyPr>
          <a:lstStyle/>
          <a:p>
            <a:pPr algn="ctr"/>
            <a:r>
              <a:rPr lang="sr-Latn-RS" sz="2300" dirty="0" smtClean="0">
                <a:latin typeface="Arial" pitchFamily="34" charset="0"/>
                <a:cs typeface="Arial" pitchFamily="34" charset="0"/>
              </a:rPr>
              <a:t>Sadržaj:</a:t>
            </a:r>
            <a:endParaRPr lang="sr-Cyrl-RS" sz="2300" dirty="0" smtClean="0">
              <a:latin typeface="Arial" pitchFamily="34" charset="0"/>
              <a:cs typeface="Arial" pitchFamily="34" charset="0"/>
            </a:endParaRPr>
          </a:p>
          <a:p>
            <a:endParaRPr lang="sr-Latn-RS" sz="2300" dirty="0" smtClean="0">
              <a:latin typeface="Arial" pitchFamily="34" charset="0"/>
              <a:cs typeface="Arial" pitchFamily="34" charset="0"/>
            </a:endParaRPr>
          </a:p>
          <a:p>
            <a:r>
              <a:rPr lang="sr-Latn-RS" sz="2300" dirty="0" smtClean="0">
                <a:latin typeface="Arial" pitchFamily="34" charset="0"/>
                <a:cs typeface="Arial" pitchFamily="34" charset="0"/>
              </a:rPr>
              <a:t>1.</a:t>
            </a:r>
            <a:r>
              <a:rPr lang="sr-Cyrl-RS" sz="2300" dirty="0" smtClean="0">
                <a:latin typeface="Arial" pitchFamily="34" charset="0"/>
                <a:cs typeface="Arial" pitchFamily="34" charset="0"/>
              </a:rPr>
              <a:t> </a:t>
            </a:r>
            <a:r>
              <a:rPr lang="sr-Latn-RS" sz="2300" dirty="0" smtClean="0">
                <a:latin typeface="Arial" pitchFamily="34" charset="0"/>
                <a:cs typeface="Arial" pitchFamily="34" charset="0"/>
              </a:rPr>
              <a:t>Problematika prevođenja</a:t>
            </a:r>
          </a:p>
          <a:p>
            <a:r>
              <a:rPr lang="sr-Latn-RS" sz="2300" dirty="0" smtClean="0">
                <a:latin typeface="Arial" pitchFamily="34" charset="0"/>
                <a:cs typeface="Arial" pitchFamily="34" charset="0"/>
              </a:rPr>
              <a:t>2. Prevod Andrićevih</a:t>
            </a:r>
            <a:r>
              <a:rPr lang="sr-Latn-RS" sz="2300" i="1" dirty="0" smtClean="0">
                <a:latin typeface="Arial" pitchFamily="34" charset="0"/>
                <a:cs typeface="Arial" pitchFamily="34" charset="0"/>
              </a:rPr>
              <a:t> Znakova pored puta</a:t>
            </a:r>
            <a:endParaRPr lang="sr-Latn-RS" sz="2300" dirty="0" smtClean="0">
              <a:latin typeface="Arial" pitchFamily="34" charset="0"/>
              <a:cs typeface="Arial" pitchFamily="34" charset="0"/>
            </a:endParaRPr>
          </a:p>
          <a:p>
            <a:r>
              <a:rPr lang="sr-Latn-RS" sz="2300" dirty="0" smtClean="0">
                <a:latin typeface="Arial" pitchFamily="34" charset="0"/>
                <a:cs typeface="Arial" pitchFamily="34" charset="0"/>
              </a:rPr>
              <a:t>3. Osobenosti srpskih deminutiva u </a:t>
            </a:r>
            <a:r>
              <a:rPr lang="sr-Latn-RS" sz="2300" i="1" dirty="0" smtClean="0">
                <a:latin typeface="Arial" pitchFamily="34" charset="0"/>
                <a:cs typeface="Arial" pitchFamily="34" charset="0"/>
              </a:rPr>
              <a:t>Znakovima pored puta</a:t>
            </a:r>
          </a:p>
          <a:p>
            <a:r>
              <a:rPr lang="sr-Latn-RS" sz="2300" dirty="0" smtClean="0">
                <a:latin typeface="Arial" pitchFamily="34" charset="0"/>
                <a:cs typeface="Arial" pitchFamily="34" charset="0"/>
              </a:rPr>
              <a:t>4. Analiza prevoda deminutiva</a:t>
            </a:r>
            <a:endParaRPr lang="sr-Latn-RS" sz="2300" i="1" dirty="0" smtClean="0">
              <a:latin typeface="Arial" pitchFamily="34" charset="0"/>
              <a:cs typeface="Arial" pitchFamily="34" charset="0"/>
            </a:endParaRPr>
          </a:p>
          <a:p>
            <a:r>
              <a:rPr lang="sr-Latn-RS" sz="2300" dirty="0" smtClean="0">
                <a:latin typeface="Arial" pitchFamily="34" charset="0"/>
                <a:cs typeface="Arial" pitchFamily="34" charset="0"/>
              </a:rPr>
              <a:t>4.1. Morfološki i semantičko-pragmatički aspekt engleskih deminutiva</a:t>
            </a:r>
          </a:p>
          <a:p>
            <a:r>
              <a:rPr lang="sr-Latn-RS" sz="2300" dirty="0" smtClean="0">
                <a:latin typeface="Arial" pitchFamily="34" charset="0"/>
                <a:cs typeface="Arial" pitchFamily="34" charset="0"/>
              </a:rPr>
              <a:t>4.2. Korpus i naučna metoda</a:t>
            </a:r>
          </a:p>
          <a:p>
            <a:r>
              <a:rPr lang="sr-Latn-RS" sz="2300" dirty="0" smtClean="0">
                <a:latin typeface="Arial" pitchFamily="34" charset="0"/>
                <a:cs typeface="Arial" pitchFamily="34" charset="0"/>
              </a:rPr>
              <a:t>4.3. Prevodilačke tehnike</a:t>
            </a:r>
          </a:p>
          <a:p>
            <a:pPr marL="342900" indent="-342900"/>
            <a:r>
              <a:rPr lang="sr-Latn-RS" sz="2300" dirty="0" smtClean="0">
                <a:latin typeface="Arial" pitchFamily="34" charset="0"/>
                <a:cs typeface="Arial" pitchFamily="34" charset="0"/>
              </a:rPr>
              <a:t>	4.3.1. Generalizacija</a:t>
            </a:r>
          </a:p>
          <a:p>
            <a:pPr marL="342900" indent="-342900"/>
            <a:r>
              <a:rPr lang="sr-Latn-RS" sz="2300" dirty="0" smtClean="0">
                <a:latin typeface="Arial" pitchFamily="34" charset="0"/>
                <a:cs typeface="Arial" pitchFamily="34" charset="0"/>
              </a:rPr>
              <a:t>	4.3.2. Konkretizacija</a:t>
            </a:r>
          </a:p>
          <a:p>
            <a:pPr marL="342900" indent="-342900"/>
            <a:r>
              <a:rPr lang="sr-Latn-RS" sz="2300" dirty="0" smtClean="0">
                <a:latin typeface="Arial" pitchFamily="34" charset="0"/>
                <a:cs typeface="Arial" pitchFamily="34" charset="0"/>
              </a:rPr>
              <a:t>	4.3.3. Dodavanje</a:t>
            </a:r>
          </a:p>
          <a:p>
            <a:pPr marL="342900" indent="-342900"/>
            <a:r>
              <a:rPr lang="sr-Latn-RS" sz="2300" dirty="0" smtClean="0">
                <a:latin typeface="Arial" pitchFamily="34" charset="0"/>
                <a:cs typeface="Arial" pitchFamily="34" charset="0"/>
              </a:rPr>
              <a:t>	4.3.4. Oduzimanje</a:t>
            </a:r>
          </a:p>
          <a:p>
            <a:pPr marL="342900" indent="-342900"/>
            <a:r>
              <a:rPr lang="sr-Latn-RS" sz="2300" dirty="0" smtClean="0">
                <a:latin typeface="Arial" pitchFamily="34" charset="0"/>
                <a:cs typeface="Arial" pitchFamily="34" charset="0"/>
              </a:rPr>
              <a:t>	4.3.5. Ostale prevodilačke tehnike</a:t>
            </a:r>
          </a:p>
          <a:p>
            <a:pPr marL="342900" indent="-342900"/>
            <a:r>
              <a:rPr lang="sr-Latn-RS" sz="2300" dirty="0" smtClean="0">
                <a:latin typeface="Arial" pitchFamily="34" charset="0"/>
                <a:cs typeface="Arial" pitchFamily="34" charset="0"/>
              </a:rPr>
              <a:t>4.4. Neadekvatan prevod i predlozi za njegovo poboljšanje</a:t>
            </a:r>
          </a:p>
          <a:p>
            <a:pPr marL="342900" indent="-342900"/>
            <a:r>
              <a:rPr lang="sr-Latn-RS" sz="2300" dirty="0" smtClean="0">
                <a:latin typeface="Arial" pitchFamily="34" charset="0"/>
                <a:cs typeface="Arial" pitchFamily="34" charset="0"/>
              </a:rPr>
              <a:t>4.5. Značaj konteksta u prevođenju</a:t>
            </a:r>
          </a:p>
          <a:p>
            <a:pPr marL="342900" indent="-342900"/>
            <a:r>
              <a:rPr lang="sr-Latn-RS" sz="2300" dirty="0" smtClean="0">
                <a:latin typeface="Arial" pitchFamily="34" charset="0"/>
                <a:cs typeface="Arial" pitchFamily="34" charset="0"/>
              </a:rPr>
              <a:t>5. Zaključak</a:t>
            </a:r>
          </a:p>
          <a:p>
            <a:pPr marL="342900" indent="-342900"/>
            <a:r>
              <a:rPr lang="sr-Latn-RS" sz="2300" dirty="0" smtClean="0">
                <a:latin typeface="Arial" pitchFamily="34" charset="0"/>
                <a:cs typeface="Arial" pitchFamily="34" charset="0"/>
              </a:rPr>
              <a:t>6. Izvori</a:t>
            </a:r>
          </a:p>
          <a:p>
            <a:pPr marL="457200" indent="-457200"/>
            <a:r>
              <a:rPr lang="sr-Latn-RS" sz="2300" dirty="0" smtClean="0">
                <a:latin typeface="Arial" pitchFamily="34" charset="0"/>
                <a:cs typeface="Arial" pitchFamily="34" charset="0"/>
              </a:rPr>
              <a:t>7. Literatura</a:t>
            </a:r>
          </a:p>
        </p:txBody>
      </p:sp>
      <p:sp>
        <p:nvSpPr>
          <p:cNvPr id="5" name="Foliennummernplatzhalter 4"/>
          <p:cNvSpPr>
            <a:spLocks noGrp="1"/>
          </p:cNvSpPr>
          <p:nvPr>
            <p:ph type="sldNum" sz="quarter" idx="12"/>
          </p:nvPr>
        </p:nvSpPr>
        <p:spPr/>
        <p:txBody>
          <a:bodyPr/>
          <a:lstStyle/>
          <a:p>
            <a:fld id="{9A90D132-AAE5-412B-B61B-40CA050174F7}" type="slidenum">
              <a:rPr lang="de-DE" smtClean="0"/>
              <a:pPr/>
              <a:t>2</a:t>
            </a:fld>
            <a:endParaRPr lang="de-DE"/>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fld id="{C1ADC48A-22C4-45AB-A0A2-FF6D31194B2B}" type="slidenum">
              <a:rPr lang="de-DE" smtClean="0"/>
              <a:pPr/>
              <a:t>20</a:t>
            </a:fld>
            <a:endParaRPr lang="de-DE"/>
          </a:p>
        </p:txBody>
      </p:sp>
      <p:sp>
        <p:nvSpPr>
          <p:cNvPr id="3" name="Textfeld 2"/>
          <p:cNvSpPr txBox="1"/>
          <p:nvPr/>
        </p:nvSpPr>
        <p:spPr>
          <a:xfrm>
            <a:off x="0" y="0"/>
            <a:ext cx="9144000" cy="6755696"/>
          </a:xfrm>
          <a:prstGeom prst="rect">
            <a:avLst/>
          </a:prstGeom>
          <a:noFill/>
        </p:spPr>
        <p:txBody>
          <a:bodyPr wrap="square" rtlCol="0">
            <a:spAutoFit/>
          </a:bodyPr>
          <a:lstStyle/>
          <a:p>
            <a:endParaRPr lang="sr-Latn-BA" sz="2000" dirty="0" smtClean="0">
              <a:latin typeface="Arial" pitchFamily="34" charset="0"/>
              <a:cs typeface="Arial" pitchFamily="34" charset="0"/>
            </a:endParaRPr>
          </a:p>
          <a:p>
            <a:pPr algn="ctr"/>
            <a:r>
              <a:rPr lang="sr-Latn-RS" sz="2300" dirty="0" smtClean="0">
                <a:latin typeface="Arial" pitchFamily="34" charset="0"/>
                <a:cs typeface="Arial" pitchFamily="34" charset="0"/>
              </a:rPr>
              <a:t>Zaključak</a:t>
            </a:r>
          </a:p>
          <a:p>
            <a:endParaRPr lang="sr-Latn-RS" sz="2000" dirty="0" smtClean="0">
              <a:latin typeface="Arial" pitchFamily="34" charset="0"/>
              <a:cs typeface="Arial" pitchFamily="34" charset="0"/>
            </a:endParaRPr>
          </a:p>
          <a:p>
            <a:r>
              <a:rPr lang="sr-Latn-BA" sz="2000" dirty="0" smtClean="0">
                <a:latin typeface="Arial" pitchFamily="34" charset="0"/>
                <a:cs typeface="Arial" pitchFamily="34" charset="0"/>
              </a:rPr>
              <a:t>Značenje deminutivnosti + </a:t>
            </a:r>
          </a:p>
          <a:p>
            <a:endParaRPr lang="sr-Latn-BA" sz="2000" i="1" dirty="0" smtClean="0">
              <a:latin typeface="Arial" pitchFamily="34" charset="0"/>
              <a:cs typeface="Arial" pitchFamily="34" charset="0"/>
            </a:endParaRPr>
          </a:p>
          <a:p>
            <a:pPr algn="just"/>
            <a:r>
              <a:rPr lang="sr-Latn-BA" i="1" dirty="0" smtClean="0">
                <a:latin typeface="Arial" pitchFamily="34" charset="0"/>
                <a:cs typeface="Arial" pitchFamily="34" charset="0"/>
              </a:rPr>
              <a:t>baštica</a:t>
            </a:r>
            <a:r>
              <a:rPr lang="sr-Latn-BA" dirty="0" smtClean="0">
                <a:latin typeface="Arial" pitchFamily="34" charset="0"/>
                <a:cs typeface="Arial" pitchFamily="34" charset="0"/>
              </a:rPr>
              <a:t> (2), </a:t>
            </a:r>
            <a:r>
              <a:rPr lang="sr-Latn-BA" i="1" dirty="0" smtClean="0">
                <a:latin typeface="Arial" pitchFamily="34" charset="0"/>
                <a:cs typeface="Arial" pitchFamily="34" charset="0"/>
              </a:rPr>
              <a:t>brežuljak</a:t>
            </a:r>
            <a:r>
              <a:rPr lang="sr-Latn-BA" dirty="0" smtClean="0">
                <a:latin typeface="Arial" pitchFamily="34" charset="0"/>
                <a:cs typeface="Arial" pitchFamily="34" charset="0"/>
              </a:rPr>
              <a:t> (8), </a:t>
            </a:r>
            <a:r>
              <a:rPr lang="sr-Latn-BA" i="1" dirty="0" smtClean="0">
                <a:latin typeface="Arial" pitchFamily="34" charset="0"/>
                <a:cs typeface="Arial" pitchFamily="34" charset="0"/>
              </a:rPr>
              <a:t>brodić</a:t>
            </a:r>
            <a:r>
              <a:rPr lang="sr-Latn-BA" dirty="0" smtClean="0">
                <a:latin typeface="Arial" pitchFamily="34" charset="0"/>
                <a:cs typeface="Arial" pitchFamily="34" charset="0"/>
              </a:rPr>
              <a:t> (1), </a:t>
            </a:r>
            <a:r>
              <a:rPr lang="sr-Latn-BA" i="1" dirty="0" smtClean="0">
                <a:latin typeface="Arial" pitchFamily="34" charset="0"/>
                <a:cs typeface="Arial" pitchFamily="34" charset="0"/>
              </a:rPr>
              <a:t>bubica</a:t>
            </a:r>
            <a:r>
              <a:rPr lang="sr-Latn-BA" dirty="0" smtClean="0">
                <a:latin typeface="Arial" pitchFamily="34" charset="0"/>
                <a:cs typeface="Arial" pitchFamily="34" charset="0"/>
              </a:rPr>
              <a:t> (2), </a:t>
            </a:r>
            <a:r>
              <a:rPr lang="sr-Latn-BA" i="1" dirty="0" smtClean="0">
                <a:latin typeface="Arial" pitchFamily="34" charset="0"/>
                <a:cs typeface="Arial" pitchFamily="34" charset="0"/>
              </a:rPr>
              <a:t>crkvica</a:t>
            </a:r>
            <a:r>
              <a:rPr lang="sr-Latn-BA" dirty="0" smtClean="0">
                <a:latin typeface="Arial" pitchFamily="34" charset="0"/>
                <a:cs typeface="Arial" pitchFamily="34" charset="0"/>
              </a:rPr>
              <a:t> (2), </a:t>
            </a:r>
            <a:r>
              <a:rPr lang="sr-Latn-BA" i="1" dirty="0" smtClean="0">
                <a:latin typeface="Arial" pitchFamily="34" charset="0"/>
                <a:cs typeface="Arial" pitchFamily="34" charset="0"/>
              </a:rPr>
              <a:t>četica</a:t>
            </a:r>
            <a:r>
              <a:rPr lang="sr-Latn-BA" dirty="0" smtClean="0">
                <a:latin typeface="Arial" pitchFamily="34" charset="0"/>
                <a:cs typeface="Arial" pitchFamily="34" charset="0"/>
              </a:rPr>
              <a:t> (1), </a:t>
            </a:r>
            <a:r>
              <a:rPr lang="sr-Latn-BA" i="1" dirty="0" smtClean="0">
                <a:latin typeface="Arial" pitchFamily="34" charset="0"/>
                <a:cs typeface="Arial" pitchFamily="34" charset="0"/>
              </a:rPr>
              <a:t>dašak</a:t>
            </a:r>
            <a:r>
              <a:rPr lang="sr-Latn-BA" dirty="0" smtClean="0">
                <a:latin typeface="Arial" pitchFamily="34" charset="0"/>
                <a:cs typeface="Arial" pitchFamily="34" charset="0"/>
              </a:rPr>
              <a:t> (3), </a:t>
            </a:r>
          </a:p>
          <a:p>
            <a:pPr algn="just"/>
            <a:r>
              <a:rPr lang="sr-Latn-BA" i="1" dirty="0" smtClean="0">
                <a:latin typeface="Arial" pitchFamily="34" charset="0"/>
                <a:cs typeface="Arial" pitchFamily="34" charset="0"/>
              </a:rPr>
              <a:t>daščica</a:t>
            </a:r>
            <a:r>
              <a:rPr lang="sr-Latn-BA" dirty="0" smtClean="0">
                <a:latin typeface="Arial" pitchFamily="34" charset="0"/>
                <a:cs typeface="Arial" pitchFamily="34" charset="0"/>
              </a:rPr>
              <a:t> (1), </a:t>
            </a:r>
            <a:r>
              <a:rPr lang="sr-Latn-BA" i="1" dirty="0" smtClean="0">
                <a:latin typeface="Arial" pitchFamily="34" charset="0"/>
                <a:cs typeface="Arial" pitchFamily="34" charset="0"/>
              </a:rPr>
              <a:t>delić</a:t>
            </a:r>
            <a:r>
              <a:rPr lang="sr-Latn-BA" dirty="0" smtClean="0">
                <a:latin typeface="Arial" pitchFamily="34" charset="0"/>
                <a:cs typeface="Arial" pitchFamily="34" charset="0"/>
              </a:rPr>
              <a:t> (7), </a:t>
            </a:r>
            <a:r>
              <a:rPr lang="sr-Latn-BA" i="1" dirty="0" smtClean="0">
                <a:latin typeface="Arial" pitchFamily="34" charset="0"/>
                <a:cs typeface="Arial" pitchFamily="34" charset="0"/>
              </a:rPr>
              <a:t>gradić</a:t>
            </a:r>
            <a:r>
              <a:rPr lang="sr-Latn-BA" dirty="0" smtClean="0">
                <a:latin typeface="Arial" pitchFamily="34" charset="0"/>
                <a:cs typeface="Arial" pitchFamily="34" charset="0"/>
              </a:rPr>
              <a:t> (7), </a:t>
            </a:r>
            <a:r>
              <a:rPr lang="sr-Latn-BA" i="1" dirty="0" smtClean="0">
                <a:latin typeface="Arial" pitchFamily="34" charset="0"/>
                <a:cs typeface="Arial" pitchFamily="34" charset="0"/>
              </a:rPr>
              <a:t>grančica</a:t>
            </a:r>
            <a:r>
              <a:rPr lang="sr-Latn-BA" dirty="0" smtClean="0">
                <a:latin typeface="Arial" pitchFamily="34" charset="0"/>
                <a:cs typeface="Arial" pitchFamily="34" charset="0"/>
              </a:rPr>
              <a:t> (2), </a:t>
            </a:r>
            <a:r>
              <a:rPr lang="sr-Latn-BA" i="1" dirty="0" smtClean="0">
                <a:latin typeface="Arial" pitchFamily="34" charset="0"/>
                <a:cs typeface="Arial" pitchFamily="34" charset="0"/>
              </a:rPr>
              <a:t>hlepčić</a:t>
            </a:r>
            <a:r>
              <a:rPr lang="sr-Latn-BA" dirty="0" smtClean="0">
                <a:latin typeface="Arial" pitchFamily="34" charset="0"/>
                <a:cs typeface="Arial" pitchFamily="34" charset="0"/>
              </a:rPr>
              <a:t> (1), </a:t>
            </a:r>
            <a:r>
              <a:rPr lang="sr-Latn-BA" i="1" dirty="0" smtClean="0">
                <a:latin typeface="Arial" pitchFamily="34" charset="0"/>
                <a:cs typeface="Arial" pitchFamily="34" charset="0"/>
              </a:rPr>
              <a:t>kapljica</a:t>
            </a:r>
            <a:r>
              <a:rPr lang="sr-Latn-BA" dirty="0" smtClean="0">
                <a:latin typeface="Arial" pitchFamily="34" charset="0"/>
                <a:cs typeface="Arial" pitchFamily="34" charset="0"/>
              </a:rPr>
              <a:t> (2), </a:t>
            </a:r>
            <a:r>
              <a:rPr lang="sr-Latn-BA" i="1" dirty="0" smtClean="0">
                <a:latin typeface="Arial" pitchFamily="34" charset="0"/>
                <a:cs typeface="Arial" pitchFamily="34" charset="0"/>
              </a:rPr>
              <a:t>kišica</a:t>
            </a:r>
            <a:r>
              <a:rPr lang="sr-Latn-BA" dirty="0" smtClean="0">
                <a:latin typeface="Arial" pitchFamily="34" charset="0"/>
                <a:cs typeface="Arial" pitchFamily="34" charset="0"/>
              </a:rPr>
              <a:t> (1), </a:t>
            </a:r>
          </a:p>
          <a:p>
            <a:pPr algn="just"/>
            <a:r>
              <a:rPr lang="sr-Latn-BA" i="1" dirty="0" smtClean="0">
                <a:latin typeface="Arial" pitchFamily="34" charset="0"/>
                <a:cs typeface="Arial" pitchFamily="34" charset="0"/>
              </a:rPr>
              <a:t>komadić</a:t>
            </a:r>
            <a:r>
              <a:rPr lang="sr-Latn-BA" dirty="0" smtClean="0">
                <a:latin typeface="Arial" pitchFamily="34" charset="0"/>
                <a:cs typeface="Arial" pitchFamily="34" charset="0"/>
              </a:rPr>
              <a:t> (3), </a:t>
            </a:r>
            <a:r>
              <a:rPr lang="sr-Latn-BA" i="1" dirty="0" smtClean="0">
                <a:latin typeface="Arial" pitchFamily="34" charset="0"/>
                <a:cs typeface="Arial" pitchFamily="34" charset="0"/>
              </a:rPr>
              <a:t>kriščica</a:t>
            </a:r>
            <a:r>
              <a:rPr lang="sr-Latn-BA" dirty="0" smtClean="0">
                <a:latin typeface="Arial" pitchFamily="34" charset="0"/>
                <a:cs typeface="Arial" pitchFamily="34" charset="0"/>
              </a:rPr>
              <a:t> (1), </a:t>
            </a:r>
            <a:r>
              <a:rPr lang="sr-Latn-BA" i="1" dirty="0" smtClean="0">
                <a:latin typeface="Arial" pitchFamily="34" charset="0"/>
                <a:cs typeface="Arial" pitchFamily="34" charset="0"/>
              </a:rPr>
              <a:t>oblačak</a:t>
            </a:r>
            <a:r>
              <a:rPr lang="sr-Latn-BA" dirty="0" smtClean="0">
                <a:latin typeface="Arial" pitchFamily="34" charset="0"/>
                <a:cs typeface="Arial" pitchFamily="34" charset="0"/>
              </a:rPr>
              <a:t> (6), </a:t>
            </a:r>
            <a:r>
              <a:rPr lang="sr-Latn-BA" i="1" dirty="0" smtClean="0">
                <a:latin typeface="Arial" pitchFamily="34" charset="0"/>
                <a:cs typeface="Arial" pitchFamily="34" charset="0"/>
              </a:rPr>
              <a:t>osmejak</a:t>
            </a:r>
            <a:r>
              <a:rPr lang="sr-Latn-BA" dirty="0" smtClean="0">
                <a:latin typeface="Arial" pitchFamily="34" charset="0"/>
                <a:cs typeface="Arial" pitchFamily="34" charset="0"/>
              </a:rPr>
              <a:t> (33), </a:t>
            </a:r>
            <a:r>
              <a:rPr lang="sr-Latn-BA" i="1" dirty="0" smtClean="0">
                <a:latin typeface="Arial" pitchFamily="34" charset="0"/>
                <a:cs typeface="Arial" pitchFamily="34" charset="0"/>
              </a:rPr>
              <a:t>plamičak</a:t>
            </a:r>
            <a:r>
              <a:rPr lang="sr-Latn-BA" dirty="0" smtClean="0">
                <a:latin typeface="Arial" pitchFamily="34" charset="0"/>
                <a:cs typeface="Arial" pitchFamily="34" charset="0"/>
              </a:rPr>
              <a:t> (2), </a:t>
            </a:r>
            <a:r>
              <a:rPr lang="sr-Latn-BA" i="1" dirty="0" smtClean="0">
                <a:latin typeface="Arial" pitchFamily="34" charset="0"/>
                <a:cs typeface="Arial" pitchFamily="34" charset="0"/>
              </a:rPr>
              <a:t>potočić</a:t>
            </a:r>
            <a:r>
              <a:rPr lang="sr-Latn-BA" dirty="0" smtClean="0">
                <a:latin typeface="Arial" pitchFamily="34" charset="0"/>
                <a:cs typeface="Arial" pitchFamily="34" charset="0"/>
              </a:rPr>
              <a:t> (3), </a:t>
            </a:r>
          </a:p>
          <a:p>
            <a:pPr algn="just"/>
            <a:r>
              <a:rPr lang="sr-Latn-BA" i="1" dirty="0" smtClean="0">
                <a:latin typeface="Arial" pitchFamily="34" charset="0"/>
                <a:cs typeface="Arial" pitchFamily="34" charset="0"/>
              </a:rPr>
              <a:t>pramičak</a:t>
            </a:r>
            <a:r>
              <a:rPr lang="sr-Latn-BA" dirty="0" smtClean="0">
                <a:latin typeface="Arial" pitchFamily="34" charset="0"/>
                <a:cs typeface="Arial" pitchFamily="34" charset="0"/>
              </a:rPr>
              <a:t> (1), </a:t>
            </a:r>
            <a:r>
              <a:rPr lang="sr-Latn-BA" i="1" dirty="0" smtClean="0">
                <a:latin typeface="Arial" pitchFamily="34" charset="0"/>
                <a:cs typeface="Arial" pitchFamily="34" charset="0"/>
              </a:rPr>
              <a:t>ribica</a:t>
            </a:r>
            <a:r>
              <a:rPr lang="sr-Latn-BA" dirty="0" smtClean="0">
                <a:latin typeface="Arial" pitchFamily="34" charset="0"/>
                <a:cs typeface="Arial" pitchFamily="34" charset="0"/>
              </a:rPr>
              <a:t> (1), </a:t>
            </a:r>
            <a:r>
              <a:rPr lang="sr-Latn-BA" i="1" dirty="0" smtClean="0">
                <a:latin typeface="Arial" pitchFamily="34" charset="0"/>
                <a:cs typeface="Arial" pitchFamily="34" charset="0"/>
              </a:rPr>
              <a:t>rečica</a:t>
            </a:r>
            <a:r>
              <a:rPr lang="sr-Latn-BA" dirty="0" smtClean="0">
                <a:latin typeface="Arial" pitchFamily="34" charset="0"/>
                <a:cs typeface="Arial" pitchFamily="34" charset="0"/>
              </a:rPr>
              <a:t> (1), </a:t>
            </a:r>
            <a:r>
              <a:rPr lang="sr-Latn-BA" i="1" dirty="0" smtClean="0">
                <a:latin typeface="Arial" pitchFamily="34" charset="0"/>
                <a:cs typeface="Arial" pitchFamily="34" charset="0"/>
              </a:rPr>
              <a:t>smešak</a:t>
            </a:r>
            <a:r>
              <a:rPr lang="sr-Latn-BA" dirty="0" smtClean="0">
                <a:latin typeface="Arial" pitchFamily="34" charset="0"/>
                <a:cs typeface="Arial" pitchFamily="34" charset="0"/>
              </a:rPr>
              <a:t> (1), </a:t>
            </a:r>
            <a:r>
              <a:rPr lang="sr-Latn-BA" i="1" dirty="0" smtClean="0">
                <a:latin typeface="Arial" pitchFamily="34" charset="0"/>
                <a:cs typeface="Arial" pitchFamily="34" charset="0"/>
              </a:rPr>
              <a:t>sobica</a:t>
            </a:r>
            <a:r>
              <a:rPr lang="sr-Latn-BA" dirty="0" smtClean="0">
                <a:latin typeface="Arial" pitchFamily="34" charset="0"/>
                <a:cs typeface="Arial" pitchFamily="34" charset="0"/>
              </a:rPr>
              <a:t> (1), </a:t>
            </a:r>
            <a:r>
              <a:rPr lang="sr-Latn-BA" i="1" dirty="0" smtClean="0">
                <a:latin typeface="Arial" pitchFamily="34" charset="0"/>
                <a:cs typeface="Arial" pitchFamily="34" charset="0"/>
              </a:rPr>
              <a:t>sobičak</a:t>
            </a:r>
            <a:r>
              <a:rPr lang="sr-Latn-BA" dirty="0" smtClean="0">
                <a:latin typeface="Arial" pitchFamily="34" charset="0"/>
                <a:cs typeface="Arial" pitchFamily="34" charset="0"/>
              </a:rPr>
              <a:t> (2), </a:t>
            </a:r>
            <a:r>
              <a:rPr lang="sr-Latn-BA" i="1" dirty="0" smtClean="0">
                <a:latin typeface="Arial" pitchFamily="34" charset="0"/>
                <a:cs typeface="Arial" pitchFamily="34" charset="0"/>
              </a:rPr>
              <a:t>stazica</a:t>
            </a:r>
            <a:r>
              <a:rPr lang="sr-Latn-BA" dirty="0" smtClean="0">
                <a:latin typeface="Arial" pitchFamily="34" charset="0"/>
                <a:cs typeface="Arial" pitchFamily="34" charset="0"/>
              </a:rPr>
              <a:t> (1), </a:t>
            </a:r>
          </a:p>
          <a:p>
            <a:pPr algn="just"/>
            <a:r>
              <a:rPr lang="sr-Latn-BA" i="1" dirty="0" smtClean="0">
                <a:latin typeface="Arial" pitchFamily="34" charset="0"/>
                <a:cs typeface="Arial" pitchFamily="34" charset="0"/>
              </a:rPr>
              <a:t>tornjić</a:t>
            </a:r>
            <a:r>
              <a:rPr lang="sr-Latn-BA" dirty="0" smtClean="0">
                <a:latin typeface="Arial" pitchFamily="34" charset="0"/>
                <a:cs typeface="Arial" pitchFamily="34" charset="0"/>
              </a:rPr>
              <a:t> (1), </a:t>
            </a:r>
            <a:r>
              <a:rPr lang="sr-Latn-BA" i="1" dirty="0" smtClean="0">
                <a:latin typeface="Arial" pitchFamily="34" charset="0"/>
                <a:cs typeface="Arial" pitchFamily="34" charset="0"/>
              </a:rPr>
              <a:t>uličica</a:t>
            </a:r>
            <a:r>
              <a:rPr lang="sr-Latn-BA" dirty="0" smtClean="0">
                <a:latin typeface="Arial" pitchFamily="34" charset="0"/>
                <a:cs typeface="Arial" pitchFamily="34" charset="0"/>
              </a:rPr>
              <a:t> (1), </a:t>
            </a:r>
            <a:r>
              <a:rPr lang="sr-Latn-BA" i="1" dirty="0" smtClean="0">
                <a:latin typeface="Arial" pitchFamily="34" charset="0"/>
                <a:cs typeface="Arial" pitchFamily="34" charset="0"/>
              </a:rPr>
              <a:t>vetrić</a:t>
            </a:r>
            <a:r>
              <a:rPr lang="sr-Latn-BA" dirty="0" smtClean="0">
                <a:latin typeface="Arial" pitchFamily="34" charset="0"/>
                <a:cs typeface="Arial" pitchFamily="34" charset="0"/>
              </a:rPr>
              <a:t> (7), </a:t>
            </a:r>
            <a:r>
              <a:rPr lang="sr-Latn-BA" i="1" dirty="0" smtClean="0">
                <a:latin typeface="Arial" pitchFamily="34" charset="0"/>
                <a:cs typeface="Arial" pitchFamily="34" charset="0"/>
              </a:rPr>
              <a:t>vrtić</a:t>
            </a:r>
            <a:r>
              <a:rPr lang="sr-Latn-BA" dirty="0" smtClean="0">
                <a:latin typeface="Arial" pitchFamily="34" charset="0"/>
                <a:cs typeface="Arial" pitchFamily="34" charset="0"/>
              </a:rPr>
              <a:t> (1), </a:t>
            </a:r>
            <a:r>
              <a:rPr lang="sr-Latn-BA" i="1" dirty="0" smtClean="0">
                <a:latin typeface="Arial" pitchFamily="34" charset="0"/>
                <a:cs typeface="Arial" pitchFamily="34" charset="0"/>
              </a:rPr>
              <a:t>zračak</a:t>
            </a:r>
            <a:r>
              <a:rPr lang="sr-Latn-BA" dirty="0" smtClean="0">
                <a:latin typeface="Arial" pitchFamily="34" charset="0"/>
                <a:cs typeface="Arial" pitchFamily="34" charset="0"/>
              </a:rPr>
              <a:t> (7), </a:t>
            </a:r>
            <a:r>
              <a:rPr lang="sr-Latn-BA" i="1" dirty="0" smtClean="0">
                <a:latin typeface="Arial" pitchFamily="34" charset="0"/>
                <a:cs typeface="Arial" pitchFamily="34" charset="0"/>
              </a:rPr>
              <a:t>zvonce</a:t>
            </a:r>
            <a:r>
              <a:rPr lang="sr-Latn-BA" dirty="0" smtClean="0">
                <a:latin typeface="Arial" pitchFamily="34" charset="0"/>
                <a:cs typeface="Arial" pitchFamily="34" charset="0"/>
              </a:rPr>
              <a:t> (2), </a:t>
            </a:r>
            <a:r>
              <a:rPr lang="sr-Latn-BA" i="1" dirty="0" smtClean="0">
                <a:latin typeface="Arial" pitchFamily="34" charset="0"/>
                <a:cs typeface="Arial" pitchFamily="34" charset="0"/>
              </a:rPr>
              <a:t>žilica</a:t>
            </a:r>
            <a:r>
              <a:rPr lang="sr-Latn-BA" dirty="0" smtClean="0">
                <a:latin typeface="Arial" pitchFamily="34" charset="0"/>
                <a:cs typeface="Arial" pitchFamily="34" charset="0"/>
              </a:rPr>
              <a:t> (1)</a:t>
            </a:r>
          </a:p>
          <a:p>
            <a:endParaRPr lang="sr-Latn-BA" sz="2000" dirty="0" smtClean="0"/>
          </a:p>
          <a:p>
            <a:endParaRPr lang="sr-Latn-BA" sz="2000" dirty="0" smtClean="0"/>
          </a:p>
          <a:p>
            <a:r>
              <a:rPr lang="sr-Latn-BA" sz="2000" dirty="0" smtClean="0">
                <a:latin typeface="Arial" pitchFamily="34" charset="0"/>
                <a:cs typeface="Arial" pitchFamily="34" charset="0"/>
              </a:rPr>
              <a:t>Značenje deminutivnosti - </a:t>
            </a:r>
          </a:p>
          <a:p>
            <a:endParaRPr lang="sr-Latn-BA" sz="2000" dirty="0" smtClean="0">
              <a:latin typeface="Arial" pitchFamily="34" charset="0"/>
              <a:cs typeface="Arial" pitchFamily="34" charset="0"/>
            </a:endParaRPr>
          </a:p>
          <a:p>
            <a:r>
              <a:rPr lang="sr-Latn-BA" sz="2000" dirty="0" smtClean="0">
                <a:latin typeface="Arial" pitchFamily="34" charset="0"/>
                <a:cs typeface="Arial" pitchFamily="34" charset="0"/>
              </a:rPr>
              <a:t>1) </a:t>
            </a:r>
            <a:r>
              <a:rPr lang="en-GB" sz="2000" dirty="0" err="1" smtClean="0">
                <a:latin typeface="Arial" pitchFamily="34" charset="0"/>
                <a:cs typeface="Arial" pitchFamily="34" charset="0"/>
              </a:rPr>
              <a:t>deminutiv</a:t>
            </a:r>
            <a:r>
              <a:rPr lang="sr-Latn-RS" sz="2000" dirty="0" smtClean="0">
                <a:latin typeface="Arial" pitchFamily="34" charset="0"/>
                <a:cs typeface="Arial" pitchFamily="34" charset="0"/>
              </a:rPr>
              <a:t>i</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koji</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zna</a:t>
            </a:r>
            <a:r>
              <a:rPr lang="sr-Latn-BA" sz="2000" dirty="0" smtClean="0">
                <a:latin typeface="Arial" pitchFamily="34" charset="0"/>
                <a:cs typeface="Arial" pitchFamily="34" charset="0"/>
              </a:rPr>
              <a:t>č</a:t>
            </a:r>
            <a:r>
              <a:rPr lang="en-GB" sz="2000" dirty="0" smtClean="0">
                <a:latin typeface="Arial" pitchFamily="34" charset="0"/>
                <a:cs typeface="Arial" pitchFamily="34" charset="0"/>
              </a:rPr>
              <a:t>e </a:t>
            </a:r>
            <a:r>
              <a:rPr lang="en-GB" sz="2000" dirty="0" err="1" smtClean="0">
                <a:latin typeface="Arial" pitchFamily="34" charset="0"/>
                <a:cs typeface="Arial" pitchFamily="34" charset="0"/>
              </a:rPr>
              <a:t>isto</a:t>
            </a:r>
            <a:r>
              <a:rPr lang="sr-Latn-BA" sz="2000" dirty="0" smtClean="0">
                <a:latin typeface="Arial" pitchFamily="34" charset="0"/>
                <a:cs typeface="Arial" pitchFamily="34" charset="0"/>
              </a:rPr>
              <a:t> š</a:t>
            </a:r>
            <a:r>
              <a:rPr lang="en-GB" sz="2000" dirty="0" smtClean="0">
                <a:latin typeface="Arial" pitchFamily="34" charset="0"/>
                <a:cs typeface="Arial" pitchFamily="34" charset="0"/>
              </a:rPr>
              <a:t>to </a:t>
            </a:r>
            <a:r>
              <a:rPr lang="en-GB" sz="2000" dirty="0" err="1" smtClean="0">
                <a:latin typeface="Arial" pitchFamily="34" charset="0"/>
                <a:cs typeface="Arial" pitchFamily="34" charset="0"/>
              </a:rPr>
              <a:t>i</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imenica</a:t>
            </a:r>
            <a:r>
              <a:rPr lang="en-GB" sz="2000" dirty="0" smtClean="0">
                <a:latin typeface="Arial" pitchFamily="34" charset="0"/>
                <a:cs typeface="Arial" pitchFamily="34" charset="0"/>
              </a:rPr>
              <a:t> u </a:t>
            </a:r>
            <a:r>
              <a:rPr lang="en-GB" sz="2000" dirty="0" err="1" smtClean="0">
                <a:latin typeface="Arial" pitchFamily="34" charset="0"/>
                <a:cs typeface="Arial" pitchFamily="34" charset="0"/>
              </a:rPr>
              <a:t>osnovi</a:t>
            </a:r>
            <a:endParaRPr lang="de-DE" sz="2000" dirty="0" smtClean="0">
              <a:latin typeface="Arial" pitchFamily="34" charset="0"/>
              <a:cs typeface="Arial" pitchFamily="34" charset="0"/>
            </a:endParaRPr>
          </a:p>
          <a:p>
            <a:r>
              <a:rPr lang="sr-Latn-BA" sz="2000" i="1" dirty="0" smtClean="0">
                <a:latin typeface="Arial" pitchFamily="34" charset="0"/>
                <a:cs typeface="Arial" pitchFamily="34" charset="0"/>
              </a:rPr>
              <a:t>korica</a:t>
            </a:r>
            <a:r>
              <a:rPr lang="sr-Latn-BA" sz="2000" dirty="0" smtClean="0">
                <a:latin typeface="Arial" pitchFamily="34" charset="0"/>
                <a:cs typeface="Arial" pitchFamily="34" charset="0"/>
              </a:rPr>
              <a:t>,</a:t>
            </a:r>
            <a:r>
              <a:rPr lang="sr-Latn-BA" sz="2000" i="1" dirty="0" smtClean="0">
                <a:latin typeface="Arial" pitchFamily="34" charset="0"/>
                <a:cs typeface="Arial" pitchFamily="34" charset="0"/>
              </a:rPr>
              <a:t> mrvica</a:t>
            </a:r>
            <a:r>
              <a:rPr lang="sr-Latn-BA" sz="2000" dirty="0" smtClean="0">
                <a:latin typeface="Arial" pitchFamily="34" charset="0"/>
                <a:cs typeface="Arial" pitchFamily="34" charset="0"/>
              </a:rPr>
              <a:t>,</a:t>
            </a:r>
            <a:r>
              <a:rPr lang="sr-Latn-BA" sz="2000" i="1" dirty="0" smtClean="0">
                <a:latin typeface="Arial" pitchFamily="34" charset="0"/>
                <a:cs typeface="Arial" pitchFamily="34" charset="0"/>
              </a:rPr>
              <a:t> pahuljica</a:t>
            </a:r>
            <a:r>
              <a:rPr lang="sr-Latn-BA" sz="2000" dirty="0" smtClean="0">
                <a:latin typeface="Arial" pitchFamily="34" charset="0"/>
                <a:cs typeface="Arial" pitchFamily="34" charset="0"/>
              </a:rPr>
              <a:t>,</a:t>
            </a:r>
            <a:r>
              <a:rPr lang="sr-Latn-BA" sz="2000" i="1" dirty="0" smtClean="0">
                <a:latin typeface="Arial" pitchFamily="34" charset="0"/>
                <a:cs typeface="Arial" pitchFamily="34" charset="0"/>
              </a:rPr>
              <a:t> stranica</a:t>
            </a:r>
            <a:r>
              <a:rPr lang="sr-Latn-BA" sz="2000" dirty="0" smtClean="0">
                <a:latin typeface="Arial" pitchFamily="34" charset="0"/>
                <a:cs typeface="Arial" pitchFamily="34" charset="0"/>
              </a:rPr>
              <a:t>,</a:t>
            </a:r>
            <a:r>
              <a:rPr lang="sr-Latn-BA" sz="2000" i="1" dirty="0" smtClean="0">
                <a:latin typeface="Arial" pitchFamily="34" charset="0"/>
                <a:cs typeface="Arial" pitchFamily="34" charset="0"/>
              </a:rPr>
              <a:t> torbica</a:t>
            </a:r>
            <a:r>
              <a:rPr lang="sr-Latn-BA" sz="2000" dirty="0" smtClean="0">
                <a:latin typeface="Arial" pitchFamily="34" charset="0"/>
                <a:cs typeface="Arial" pitchFamily="34" charset="0"/>
              </a:rPr>
              <a:t>,</a:t>
            </a:r>
            <a:r>
              <a:rPr lang="sr-Latn-BA" sz="2000" i="1" dirty="0" smtClean="0">
                <a:latin typeface="Arial" pitchFamily="34" charset="0"/>
                <a:cs typeface="Arial" pitchFamily="34" charset="0"/>
              </a:rPr>
              <a:t> varošica</a:t>
            </a:r>
            <a:endParaRPr lang="de-DE" sz="2000" dirty="0" smtClean="0">
              <a:latin typeface="Arial" pitchFamily="34" charset="0"/>
              <a:cs typeface="Arial" pitchFamily="34" charset="0"/>
            </a:endParaRPr>
          </a:p>
          <a:p>
            <a:r>
              <a:rPr lang="sr-Latn-BA" sz="2000" dirty="0" smtClean="0">
                <a:latin typeface="Arial" pitchFamily="34" charset="0"/>
                <a:cs typeface="Arial" pitchFamily="34" charset="0"/>
              </a:rPr>
              <a:t>2) </a:t>
            </a:r>
            <a:r>
              <a:rPr lang="en-GB" sz="2000" dirty="0" err="1" smtClean="0">
                <a:latin typeface="Arial" pitchFamily="34" charset="0"/>
                <a:cs typeface="Arial" pitchFamily="34" charset="0"/>
              </a:rPr>
              <a:t>deminuti</a:t>
            </a:r>
            <a:r>
              <a:rPr lang="sr-Latn-RS" sz="2000" dirty="0" smtClean="0">
                <a:latin typeface="Arial" pitchFamily="34" charset="0"/>
                <a:cs typeface="Arial" pitchFamily="34" charset="0"/>
              </a:rPr>
              <a:t>vi</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koji</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imaju</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leksikalizovano</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zna</a:t>
            </a:r>
            <a:r>
              <a:rPr lang="sr-Latn-BA" sz="2000" dirty="0" smtClean="0">
                <a:latin typeface="Arial" pitchFamily="34" charset="0"/>
                <a:cs typeface="Arial" pitchFamily="34" charset="0"/>
              </a:rPr>
              <a:t>č</a:t>
            </a:r>
            <a:r>
              <a:rPr lang="en-GB" sz="2000" dirty="0" err="1" smtClean="0">
                <a:latin typeface="Arial" pitchFamily="34" charset="0"/>
                <a:cs typeface="Arial" pitchFamily="34" charset="0"/>
              </a:rPr>
              <a:t>enje</a:t>
            </a:r>
            <a:endParaRPr lang="de-DE" sz="2000" dirty="0" smtClean="0">
              <a:latin typeface="Arial" pitchFamily="34" charset="0"/>
              <a:cs typeface="Arial" pitchFamily="34" charset="0"/>
            </a:endParaRPr>
          </a:p>
          <a:p>
            <a:r>
              <a:rPr lang="sr-Latn-BA" sz="2000" i="1" dirty="0" smtClean="0">
                <a:latin typeface="Arial" pitchFamily="34" charset="0"/>
                <a:cs typeface="Arial" pitchFamily="34" charset="0"/>
              </a:rPr>
              <a:t>grlić</a:t>
            </a:r>
            <a:r>
              <a:rPr lang="sr-Latn-BA" sz="2000" dirty="0" smtClean="0">
                <a:latin typeface="Arial" pitchFamily="34" charset="0"/>
                <a:cs typeface="Arial" pitchFamily="34" charset="0"/>
              </a:rPr>
              <a:t>,</a:t>
            </a:r>
            <a:r>
              <a:rPr lang="sr-Latn-BA" sz="2000" i="1" dirty="0" smtClean="0">
                <a:latin typeface="Arial" pitchFamily="34" charset="0"/>
                <a:cs typeface="Arial" pitchFamily="34" charset="0"/>
              </a:rPr>
              <a:t> pločica</a:t>
            </a:r>
            <a:r>
              <a:rPr lang="sr-Latn-BA" sz="2000" dirty="0" smtClean="0">
                <a:latin typeface="Arial" pitchFamily="34" charset="0"/>
                <a:cs typeface="Arial" pitchFamily="34" charset="0"/>
              </a:rPr>
              <a:t>,</a:t>
            </a:r>
            <a:r>
              <a:rPr lang="sr-Latn-BA" sz="2000" i="1" dirty="0" smtClean="0">
                <a:latin typeface="Arial" pitchFamily="34" charset="0"/>
                <a:cs typeface="Arial" pitchFamily="34" charset="0"/>
              </a:rPr>
              <a:t> ražnjić</a:t>
            </a:r>
            <a:r>
              <a:rPr lang="sr-Latn-BA" sz="2000" dirty="0" smtClean="0">
                <a:latin typeface="Arial" pitchFamily="34" charset="0"/>
                <a:cs typeface="Arial" pitchFamily="34" charset="0"/>
              </a:rPr>
              <a:t>,</a:t>
            </a:r>
            <a:r>
              <a:rPr lang="sr-Latn-BA" sz="2000" i="1" dirty="0" smtClean="0">
                <a:latin typeface="Arial" pitchFamily="34" charset="0"/>
                <a:cs typeface="Arial" pitchFamily="34" charset="0"/>
              </a:rPr>
              <a:t> noćni stočić</a:t>
            </a:r>
            <a:r>
              <a:rPr lang="sr-Latn-BA" sz="2000" dirty="0" smtClean="0">
                <a:latin typeface="Arial" pitchFamily="34" charset="0"/>
                <a:cs typeface="Arial" pitchFamily="34" charset="0"/>
              </a:rPr>
              <a:t>,</a:t>
            </a:r>
            <a:r>
              <a:rPr lang="sr-Latn-BA" sz="2000" i="1" dirty="0" smtClean="0">
                <a:latin typeface="Arial" pitchFamily="34" charset="0"/>
                <a:cs typeface="Arial" pitchFamily="34" charset="0"/>
              </a:rPr>
              <a:t> strelica</a:t>
            </a:r>
            <a:endParaRPr lang="de-DE" sz="2000" dirty="0" smtClean="0">
              <a:latin typeface="Arial" pitchFamily="34" charset="0"/>
              <a:cs typeface="Arial" pitchFamily="34" charset="0"/>
            </a:endParaRPr>
          </a:p>
          <a:p>
            <a:r>
              <a:rPr lang="sr-Latn-BA" sz="2000" dirty="0" smtClean="0">
                <a:latin typeface="Arial" pitchFamily="34" charset="0"/>
                <a:cs typeface="Arial" pitchFamily="34" charset="0"/>
              </a:rPr>
              <a:t>3) </a:t>
            </a:r>
            <a:r>
              <a:rPr lang="en-GB" sz="2000" dirty="0" err="1" smtClean="0">
                <a:latin typeface="Arial" pitchFamily="34" charset="0"/>
                <a:cs typeface="Arial" pitchFamily="34" charset="0"/>
              </a:rPr>
              <a:t>deminuti</a:t>
            </a:r>
            <a:r>
              <a:rPr lang="sr-Latn-RS" sz="2000" dirty="0" smtClean="0">
                <a:latin typeface="Arial" pitchFamily="34" charset="0"/>
                <a:cs typeface="Arial" pitchFamily="34" charset="0"/>
              </a:rPr>
              <a:t>vi</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koji</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imaju</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odre</a:t>
            </a:r>
            <a:r>
              <a:rPr lang="sr-Latn-BA" sz="2000" dirty="0" smtClean="0">
                <a:latin typeface="Arial" pitchFamily="34" charset="0"/>
                <a:cs typeface="Arial" pitchFamily="34" charset="0"/>
              </a:rPr>
              <a:t>đ</a:t>
            </a:r>
            <a:r>
              <a:rPr lang="en-GB" sz="2000" dirty="0" err="1" smtClean="0">
                <a:latin typeface="Arial" pitchFamily="34" charset="0"/>
                <a:cs typeface="Arial" pitchFamily="34" charset="0"/>
              </a:rPr>
              <a:t>eno</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terminolo</a:t>
            </a:r>
            <a:r>
              <a:rPr lang="sr-Latn-BA" sz="2000" dirty="0" smtClean="0">
                <a:latin typeface="Arial" pitchFamily="34" charset="0"/>
                <a:cs typeface="Arial" pitchFamily="34" charset="0"/>
              </a:rPr>
              <a:t>š</a:t>
            </a:r>
            <a:r>
              <a:rPr lang="en-GB" sz="2000" dirty="0" err="1" smtClean="0">
                <a:latin typeface="Arial" pitchFamily="34" charset="0"/>
                <a:cs typeface="Arial" pitchFamily="34" charset="0"/>
              </a:rPr>
              <a:t>ko</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zna</a:t>
            </a:r>
            <a:r>
              <a:rPr lang="sr-Latn-BA" sz="2000" dirty="0" smtClean="0">
                <a:latin typeface="Arial" pitchFamily="34" charset="0"/>
                <a:cs typeface="Arial" pitchFamily="34" charset="0"/>
              </a:rPr>
              <a:t>č</a:t>
            </a:r>
            <a:r>
              <a:rPr lang="en-GB" sz="2000" dirty="0" err="1" smtClean="0">
                <a:latin typeface="Arial" pitchFamily="34" charset="0"/>
                <a:cs typeface="Arial" pitchFamily="34" charset="0"/>
              </a:rPr>
              <a:t>enje</a:t>
            </a:r>
            <a:r>
              <a:rPr lang="en-GB" sz="2000" dirty="0" smtClean="0">
                <a:latin typeface="Arial" pitchFamily="34" charset="0"/>
                <a:cs typeface="Arial" pitchFamily="34" charset="0"/>
              </a:rPr>
              <a:t> u </a:t>
            </a:r>
            <a:r>
              <a:rPr lang="en-GB" sz="2000" dirty="0" err="1" smtClean="0">
                <a:latin typeface="Arial" pitchFamily="34" charset="0"/>
                <a:cs typeface="Arial" pitchFamily="34" charset="0"/>
              </a:rPr>
              <a:t>sferama</a:t>
            </a:r>
            <a:r>
              <a:rPr lang="sr-Latn-BA" sz="2000" dirty="0" smtClean="0">
                <a:latin typeface="Arial" pitchFamily="34" charset="0"/>
                <a:cs typeface="Arial" pitchFamily="34" charset="0"/>
              </a:rPr>
              <a:t>: </a:t>
            </a:r>
            <a:endParaRPr lang="sr-Latn-RS" sz="2000" dirty="0" smtClean="0">
              <a:latin typeface="Arial" pitchFamily="34" charset="0"/>
              <a:cs typeface="Arial" pitchFamily="34" charset="0"/>
            </a:endParaRPr>
          </a:p>
          <a:p>
            <a:r>
              <a:rPr lang="sr-Latn-RS" sz="2000" dirty="0" smtClean="0">
                <a:latin typeface="Arial" pitchFamily="34" charset="0"/>
                <a:cs typeface="Arial" pitchFamily="34" charset="0"/>
              </a:rPr>
              <a:t>	</a:t>
            </a:r>
            <a:r>
              <a:rPr lang="sr-Latn-BA" sz="2000" dirty="0" smtClean="0">
                <a:latin typeface="Arial" pitchFamily="34" charset="0"/>
                <a:cs typeface="Arial" pitchFamily="34" charset="0"/>
              </a:rPr>
              <a:t>a) </a:t>
            </a:r>
            <a:r>
              <a:rPr lang="en-GB" sz="2000" dirty="0" err="1" smtClean="0">
                <a:latin typeface="Arial" pitchFamily="34" charset="0"/>
                <a:cs typeface="Arial" pitchFamily="34" charset="0"/>
              </a:rPr>
              <a:t>anatomije</a:t>
            </a:r>
            <a:r>
              <a:rPr lang="sr-Latn-BA" sz="2000" dirty="0" smtClean="0">
                <a:latin typeface="Arial" pitchFamily="34" charset="0"/>
                <a:cs typeface="Arial" pitchFamily="34" charset="0"/>
              </a:rPr>
              <a:t>: </a:t>
            </a:r>
            <a:r>
              <a:rPr lang="sr-Latn-BA" sz="2000" i="1" dirty="0" smtClean="0">
                <a:latin typeface="Arial" pitchFamily="34" charset="0"/>
                <a:cs typeface="Arial" pitchFamily="34" charset="0"/>
              </a:rPr>
              <a:t>mišić</a:t>
            </a:r>
            <a:r>
              <a:rPr lang="sr-Latn-BA" sz="2000" dirty="0" smtClean="0">
                <a:latin typeface="Arial" pitchFamily="34" charset="0"/>
                <a:cs typeface="Arial" pitchFamily="34" charset="0"/>
              </a:rPr>
              <a:t>, </a:t>
            </a:r>
            <a:r>
              <a:rPr lang="sr-Latn-BA" sz="2000" i="1" dirty="0" smtClean="0">
                <a:latin typeface="Arial" pitchFamily="34" charset="0"/>
                <a:cs typeface="Arial" pitchFamily="34" charset="0"/>
              </a:rPr>
              <a:t>usnica</a:t>
            </a:r>
            <a:endParaRPr lang="de-DE" sz="2000" dirty="0" smtClean="0">
              <a:latin typeface="Arial" pitchFamily="34" charset="0"/>
              <a:cs typeface="Arial" pitchFamily="34" charset="0"/>
            </a:endParaRPr>
          </a:p>
          <a:p>
            <a:r>
              <a:rPr lang="sr-Latn-RS" sz="2000" dirty="0" smtClean="0">
                <a:latin typeface="Arial" pitchFamily="34" charset="0"/>
                <a:cs typeface="Arial" pitchFamily="34" charset="0"/>
              </a:rPr>
              <a:t>	</a:t>
            </a:r>
            <a:r>
              <a:rPr lang="en-GB" sz="2000" dirty="0" smtClean="0">
                <a:latin typeface="Arial" pitchFamily="34" charset="0"/>
                <a:cs typeface="Arial" pitchFamily="34" charset="0"/>
              </a:rPr>
              <a:t>b</a:t>
            </a:r>
            <a:r>
              <a:rPr lang="sr-Latn-BA" sz="2000" dirty="0" smtClean="0">
                <a:latin typeface="Arial" pitchFamily="34" charset="0"/>
                <a:cs typeface="Arial" pitchFamily="34" charset="0"/>
              </a:rPr>
              <a:t>) </a:t>
            </a:r>
            <a:r>
              <a:rPr lang="en-GB" sz="2000" dirty="0" err="1" smtClean="0">
                <a:latin typeface="Arial" pitchFamily="34" charset="0"/>
                <a:cs typeface="Arial" pitchFamily="34" charset="0"/>
              </a:rPr>
              <a:t>botanike</a:t>
            </a:r>
            <a:r>
              <a:rPr lang="en-GB" sz="2000" dirty="0" smtClean="0">
                <a:latin typeface="Arial" pitchFamily="34" charset="0"/>
                <a:cs typeface="Arial" pitchFamily="34" charset="0"/>
              </a:rPr>
              <a:t>: </a:t>
            </a:r>
            <a:r>
              <a:rPr lang="en-GB" sz="2000" i="1" dirty="0" err="1" smtClean="0">
                <a:latin typeface="Arial" pitchFamily="34" charset="0"/>
                <a:cs typeface="Arial" pitchFamily="34" charset="0"/>
              </a:rPr>
              <a:t>crnica</a:t>
            </a:r>
            <a:r>
              <a:rPr lang="en-GB" sz="2000" dirty="0" smtClean="0">
                <a:latin typeface="Arial" pitchFamily="34" charset="0"/>
                <a:cs typeface="Arial" pitchFamily="34" charset="0"/>
              </a:rPr>
              <a:t>, </a:t>
            </a:r>
            <a:r>
              <a:rPr lang="en-GB" sz="2000" i="1" dirty="0" err="1" smtClean="0">
                <a:latin typeface="Arial" pitchFamily="34" charset="0"/>
                <a:cs typeface="Arial" pitchFamily="34" charset="0"/>
              </a:rPr>
              <a:t>minđušice</a:t>
            </a:r>
            <a:r>
              <a:rPr lang="en-GB" sz="2000" dirty="0" smtClean="0">
                <a:latin typeface="Arial" pitchFamily="34" charset="0"/>
                <a:cs typeface="Arial" pitchFamily="34" charset="0"/>
              </a:rPr>
              <a:t>, </a:t>
            </a:r>
            <a:r>
              <a:rPr lang="en-GB" sz="2000" i="1" dirty="0" err="1" smtClean="0">
                <a:latin typeface="Arial" pitchFamily="34" charset="0"/>
                <a:cs typeface="Arial" pitchFamily="34" charset="0"/>
              </a:rPr>
              <a:t>sabljice</a:t>
            </a:r>
            <a:r>
              <a:rPr lang="en-GB" sz="2000" dirty="0" smtClean="0">
                <a:latin typeface="Arial" pitchFamily="34" charset="0"/>
                <a:cs typeface="Arial" pitchFamily="34" charset="0"/>
              </a:rPr>
              <a:t>  </a:t>
            </a:r>
            <a:endParaRPr lang="de-DE" sz="2000" dirty="0" smtClean="0">
              <a:latin typeface="Arial" pitchFamily="34" charset="0"/>
              <a:cs typeface="Arial" pitchFamily="34" charset="0"/>
            </a:endParaRPr>
          </a:p>
          <a:p>
            <a:r>
              <a:rPr lang="sr-Latn-RS" sz="2000" dirty="0" smtClean="0">
                <a:latin typeface="Arial" pitchFamily="34" charset="0"/>
                <a:cs typeface="Arial" pitchFamily="34" charset="0"/>
              </a:rPr>
              <a:t>	</a:t>
            </a:r>
            <a:r>
              <a:rPr lang="en-GB" sz="2000" dirty="0" smtClean="0">
                <a:latin typeface="Arial" pitchFamily="34" charset="0"/>
                <a:cs typeface="Arial" pitchFamily="34" charset="0"/>
              </a:rPr>
              <a:t>c</a:t>
            </a:r>
            <a:r>
              <a:rPr lang="sr-Latn-BA" sz="2000" dirty="0" smtClean="0">
                <a:latin typeface="Arial" pitchFamily="34" charset="0"/>
                <a:cs typeface="Arial" pitchFamily="34" charset="0"/>
              </a:rPr>
              <a:t>) </a:t>
            </a:r>
            <a:r>
              <a:rPr lang="en-GB" sz="2000" dirty="0" err="1" smtClean="0">
                <a:latin typeface="Arial" pitchFamily="34" charset="0"/>
                <a:cs typeface="Arial" pitchFamily="34" charset="0"/>
              </a:rPr>
              <a:t>zoologije</a:t>
            </a:r>
            <a:r>
              <a:rPr lang="en-GB" sz="2000" dirty="0" smtClean="0">
                <a:latin typeface="Arial" pitchFamily="34" charset="0"/>
                <a:cs typeface="Arial" pitchFamily="34" charset="0"/>
              </a:rPr>
              <a:t>: </a:t>
            </a:r>
            <a:r>
              <a:rPr lang="en-GB" sz="2000" i="1" dirty="0" err="1" smtClean="0">
                <a:latin typeface="Arial" pitchFamily="34" charset="0"/>
                <a:cs typeface="Arial" pitchFamily="34" charset="0"/>
              </a:rPr>
              <a:t>goveče</a:t>
            </a:r>
            <a:r>
              <a:rPr lang="en-GB" sz="2000" dirty="0" smtClean="0">
                <a:latin typeface="Arial" pitchFamily="34" charset="0"/>
                <a:cs typeface="Arial" pitchFamily="34" charset="0"/>
              </a:rPr>
              <a:t>, </a:t>
            </a:r>
            <a:r>
              <a:rPr lang="en-GB" sz="2000" i="1" dirty="0" err="1" smtClean="0">
                <a:latin typeface="Arial" pitchFamily="34" charset="0"/>
                <a:cs typeface="Arial" pitchFamily="34" charset="0"/>
              </a:rPr>
              <a:t>lastavica</a:t>
            </a:r>
            <a:r>
              <a:rPr lang="en-GB" sz="2000" dirty="0" smtClean="0">
                <a:latin typeface="Arial" pitchFamily="34" charset="0"/>
                <a:cs typeface="Arial" pitchFamily="34" charset="0"/>
              </a:rPr>
              <a:t>, </a:t>
            </a:r>
            <a:r>
              <a:rPr lang="en-GB" sz="2000" i="1" dirty="0" err="1" smtClean="0">
                <a:latin typeface="Arial" pitchFamily="34" charset="0"/>
                <a:cs typeface="Arial" pitchFamily="34" charset="0"/>
              </a:rPr>
              <a:t>mušica</a:t>
            </a:r>
            <a:r>
              <a:rPr lang="en-GB" sz="2000" dirty="0" smtClean="0">
                <a:latin typeface="Arial" pitchFamily="34" charset="0"/>
                <a:cs typeface="Arial" pitchFamily="34" charset="0"/>
              </a:rPr>
              <a:t>, </a:t>
            </a:r>
            <a:r>
              <a:rPr lang="en-GB" sz="2000" i="1" dirty="0" err="1" smtClean="0">
                <a:latin typeface="Arial" pitchFamily="34" charset="0"/>
                <a:cs typeface="Arial" pitchFamily="34" charset="0"/>
              </a:rPr>
              <a:t>slepić</a:t>
            </a:r>
            <a:r>
              <a:rPr lang="en-GB" sz="2000" dirty="0" smtClean="0">
                <a:latin typeface="Arial" pitchFamily="34" charset="0"/>
                <a:cs typeface="Arial" pitchFamily="34" charset="0"/>
              </a:rPr>
              <a:t>, </a:t>
            </a:r>
            <a:r>
              <a:rPr lang="en-GB" sz="2000" i="1" dirty="0" err="1" smtClean="0">
                <a:latin typeface="Arial" pitchFamily="34" charset="0"/>
                <a:cs typeface="Arial" pitchFamily="34" charset="0"/>
              </a:rPr>
              <a:t>živinče</a:t>
            </a:r>
            <a:endParaRPr lang="de-DE" sz="2000" dirty="0" smtClean="0">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fld id="{C1ADC48A-22C4-45AB-A0A2-FF6D31194B2B}" type="slidenum">
              <a:rPr lang="de-DE" smtClean="0"/>
              <a:pPr/>
              <a:t>21</a:t>
            </a:fld>
            <a:endParaRPr lang="de-DE"/>
          </a:p>
        </p:txBody>
      </p:sp>
      <p:graphicFrame>
        <p:nvGraphicFramePr>
          <p:cNvPr id="5" name="Diagramm 4"/>
          <p:cNvGraphicFramePr/>
          <p:nvPr/>
        </p:nvGraphicFramePr>
        <p:xfrm>
          <a:off x="1357290" y="1357298"/>
          <a:ext cx="6929486" cy="4429156"/>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feld 5"/>
          <p:cNvSpPr txBox="1"/>
          <p:nvPr/>
        </p:nvSpPr>
        <p:spPr>
          <a:xfrm>
            <a:off x="0" y="428604"/>
            <a:ext cx="9144000" cy="446276"/>
          </a:xfrm>
          <a:prstGeom prst="rect">
            <a:avLst/>
          </a:prstGeom>
          <a:noFill/>
        </p:spPr>
        <p:txBody>
          <a:bodyPr wrap="square" rtlCol="0">
            <a:spAutoFit/>
          </a:bodyPr>
          <a:lstStyle/>
          <a:p>
            <a:pPr algn="ctr"/>
            <a:r>
              <a:rPr lang="sr-Latn-RS" sz="2300" dirty="0" smtClean="0">
                <a:latin typeface="Arial" pitchFamily="34" charset="0"/>
                <a:cs typeface="Arial" pitchFamily="34" charset="0"/>
              </a:rPr>
              <a:t>Zastupljenost značenja deminutivnosti u srpskim deminutivima</a:t>
            </a:r>
            <a:endParaRPr lang="de-DE" sz="2300" dirty="0">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fld id="{C1ADC48A-22C4-45AB-A0A2-FF6D31194B2B}" type="slidenum">
              <a:rPr lang="de-DE" smtClean="0"/>
              <a:pPr/>
              <a:t>22</a:t>
            </a:fld>
            <a:endParaRPr lang="de-DE"/>
          </a:p>
        </p:txBody>
      </p:sp>
      <p:sp>
        <p:nvSpPr>
          <p:cNvPr id="3" name="Textfeld 2"/>
          <p:cNvSpPr txBox="1"/>
          <p:nvPr/>
        </p:nvSpPr>
        <p:spPr>
          <a:xfrm>
            <a:off x="0" y="0"/>
            <a:ext cx="8786842" cy="1384995"/>
          </a:xfrm>
          <a:prstGeom prst="rect">
            <a:avLst/>
          </a:prstGeom>
          <a:noFill/>
        </p:spPr>
        <p:txBody>
          <a:bodyPr wrap="square" rtlCol="0">
            <a:spAutoFit/>
          </a:bodyPr>
          <a:lstStyle/>
          <a:p>
            <a:endParaRPr lang="sr-Latn-BA" sz="2000" dirty="0" smtClean="0">
              <a:latin typeface="Arial" pitchFamily="34" charset="0"/>
              <a:cs typeface="Arial" pitchFamily="34" charset="0"/>
            </a:endParaRPr>
          </a:p>
          <a:p>
            <a:pPr algn="ctr"/>
            <a:r>
              <a:rPr lang="sr-Latn-RS" sz="2200" dirty="0" smtClean="0">
                <a:latin typeface="Arial" pitchFamily="34" charset="0"/>
                <a:cs typeface="Arial" pitchFamily="34" charset="0"/>
              </a:rPr>
              <a:t>Frekventnost prevodilačkih tehnika</a:t>
            </a:r>
            <a:endParaRPr lang="de-DE" sz="2200" dirty="0" smtClean="0">
              <a:latin typeface="Arial" pitchFamily="34" charset="0"/>
              <a:cs typeface="Arial" pitchFamily="34" charset="0"/>
            </a:endParaRPr>
          </a:p>
          <a:p>
            <a:endParaRPr lang="de-DE" sz="2200" dirty="0" smtClean="0">
              <a:latin typeface="Arial" pitchFamily="34" charset="0"/>
              <a:cs typeface="Arial" pitchFamily="34" charset="0"/>
            </a:endParaRPr>
          </a:p>
          <a:p>
            <a:endParaRPr lang="de-DE" sz="2000" dirty="0">
              <a:latin typeface="Arial" pitchFamily="34" charset="0"/>
              <a:cs typeface="Arial" pitchFamily="34" charset="0"/>
            </a:endParaRPr>
          </a:p>
        </p:txBody>
      </p:sp>
      <p:graphicFrame>
        <p:nvGraphicFramePr>
          <p:cNvPr id="5" name="Diagramm 4"/>
          <p:cNvGraphicFramePr/>
          <p:nvPr/>
        </p:nvGraphicFramePr>
        <p:xfrm>
          <a:off x="571472" y="785794"/>
          <a:ext cx="8143932" cy="542928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fld id="{C1ADC48A-22C4-45AB-A0A2-FF6D31194B2B}" type="slidenum">
              <a:rPr lang="de-DE" smtClean="0"/>
              <a:pPr/>
              <a:t>23</a:t>
            </a:fld>
            <a:endParaRPr lang="de-DE"/>
          </a:p>
        </p:txBody>
      </p:sp>
      <p:graphicFrame>
        <p:nvGraphicFramePr>
          <p:cNvPr id="5" name="Diagramm 4"/>
          <p:cNvGraphicFramePr/>
          <p:nvPr/>
        </p:nvGraphicFramePr>
        <p:xfrm>
          <a:off x="1357290" y="1357298"/>
          <a:ext cx="6929486" cy="4429156"/>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feld 5"/>
          <p:cNvSpPr txBox="1"/>
          <p:nvPr/>
        </p:nvSpPr>
        <p:spPr>
          <a:xfrm>
            <a:off x="0" y="428604"/>
            <a:ext cx="9144000" cy="800219"/>
          </a:xfrm>
          <a:prstGeom prst="rect">
            <a:avLst/>
          </a:prstGeom>
          <a:noFill/>
        </p:spPr>
        <p:txBody>
          <a:bodyPr wrap="square" rtlCol="0">
            <a:spAutoFit/>
          </a:bodyPr>
          <a:lstStyle/>
          <a:p>
            <a:pPr algn="ctr"/>
            <a:r>
              <a:rPr lang="sr-Latn-RS" sz="2300" dirty="0" smtClean="0">
                <a:latin typeface="Arial" pitchFamily="34" charset="0"/>
                <a:cs typeface="Arial" pitchFamily="34" charset="0"/>
              </a:rPr>
              <a:t>Realizacija značenja deminutivnosti srpskih deminutiva </a:t>
            </a:r>
          </a:p>
          <a:p>
            <a:pPr algn="ctr"/>
            <a:r>
              <a:rPr lang="sr-Latn-RS" sz="2300" dirty="0" smtClean="0">
                <a:latin typeface="Arial" pitchFamily="34" charset="0"/>
                <a:cs typeface="Arial" pitchFamily="34" charset="0"/>
              </a:rPr>
              <a:t>u prevodu na engleski</a:t>
            </a:r>
            <a:endParaRPr lang="de-DE" sz="2300" dirty="0">
              <a:latin typeface="Arial" pitchFamily="34" charset="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fld id="{C1ADC48A-22C4-45AB-A0A2-FF6D31194B2B}" type="slidenum">
              <a:rPr lang="de-DE" smtClean="0"/>
              <a:pPr/>
              <a:t>24</a:t>
            </a:fld>
            <a:endParaRPr lang="de-DE"/>
          </a:p>
        </p:txBody>
      </p:sp>
      <p:sp>
        <p:nvSpPr>
          <p:cNvPr id="3" name="Textfeld 2"/>
          <p:cNvSpPr txBox="1"/>
          <p:nvPr/>
        </p:nvSpPr>
        <p:spPr>
          <a:xfrm>
            <a:off x="0" y="0"/>
            <a:ext cx="9144000" cy="5463034"/>
          </a:xfrm>
          <a:prstGeom prst="rect">
            <a:avLst/>
          </a:prstGeom>
          <a:noFill/>
        </p:spPr>
        <p:txBody>
          <a:bodyPr wrap="square" rtlCol="0">
            <a:spAutoFit/>
          </a:bodyPr>
          <a:lstStyle/>
          <a:p>
            <a:endParaRPr lang="sr-Latn-RS" sz="2300" dirty="0" smtClean="0">
              <a:latin typeface="Arial" pitchFamily="34" charset="0"/>
              <a:cs typeface="Arial" pitchFamily="34" charset="0"/>
            </a:endParaRPr>
          </a:p>
          <a:p>
            <a:pPr algn="ctr"/>
            <a:r>
              <a:rPr lang="sr-Latn-RS" sz="2300" dirty="0" smtClean="0">
                <a:latin typeface="Arial" pitchFamily="34" charset="0"/>
                <a:cs typeface="Arial" pitchFamily="34" charset="0"/>
              </a:rPr>
              <a:t>Izvori</a:t>
            </a:r>
          </a:p>
          <a:p>
            <a:endParaRPr lang="sr-Latn-RS" sz="2300" dirty="0" smtClean="0">
              <a:latin typeface="Arial" pitchFamily="34" charset="0"/>
              <a:cs typeface="Arial" pitchFamily="34" charset="0"/>
            </a:endParaRPr>
          </a:p>
          <a:p>
            <a:r>
              <a:rPr lang="sr-Latn-CS" sz="2000" dirty="0" smtClean="0">
                <a:latin typeface="Arial" pitchFamily="34" charset="0"/>
                <a:cs typeface="Arial" pitchFamily="34" charset="0"/>
              </a:rPr>
              <a:t>Andrić 1986</a:t>
            </a:r>
            <a:r>
              <a:rPr lang="sr-Latn-CS" sz="2000" baseline="30000" dirty="0" smtClean="0">
                <a:latin typeface="Arial" pitchFamily="34" charset="0"/>
                <a:cs typeface="Arial" pitchFamily="34" charset="0"/>
              </a:rPr>
              <a:t>4</a:t>
            </a:r>
            <a:r>
              <a:rPr lang="sr-Latn-CS" sz="2000" dirty="0" smtClean="0">
                <a:latin typeface="Arial" pitchFamily="34" charset="0"/>
                <a:cs typeface="Arial" pitchFamily="34" charset="0"/>
              </a:rPr>
              <a:t>: Andrić, Ivo. </a:t>
            </a:r>
            <a:r>
              <a:rPr lang="sr-Latn-CS" sz="2000" i="1" dirty="0" smtClean="0">
                <a:latin typeface="Arial" pitchFamily="34" charset="0"/>
                <a:cs typeface="Arial" pitchFamily="34" charset="0"/>
              </a:rPr>
              <a:t>Znakovi pored puta</a:t>
            </a:r>
            <a:r>
              <a:rPr lang="sr-Latn-CS" sz="2000" dirty="0" smtClean="0">
                <a:latin typeface="Arial" pitchFamily="34" charset="0"/>
                <a:cs typeface="Arial" pitchFamily="34" charset="0"/>
              </a:rPr>
              <a:t>. Sarajevo: Svjetlost.</a:t>
            </a:r>
            <a:endParaRPr lang="de-DE" sz="2000" dirty="0" smtClean="0">
              <a:latin typeface="Arial" pitchFamily="34" charset="0"/>
              <a:cs typeface="Arial" pitchFamily="34" charset="0"/>
            </a:endParaRPr>
          </a:p>
          <a:p>
            <a:r>
              <a:rPr lang="sr-Latn-CS" sz="2000" dirty="0" smtClean="0">
                <a:latin typeface="Arial" pitchFamily="34" charset="0"/>
                <a:cs typeface="Arial" pitchFamily="34" charset="0"/>
              </a:rPr>
              <a:t>Andrić 2015: Andrić, Ivo. </a:t>
            </a:r>
            <a:r>
              <a:rPr lang="sr-Latn-CS" sz="2000" i="1" dirty="0" smtClean="0">
                <a:latin typeface="Arial" pitchFamily="34" charset="0"/>
                <a:cs typeface="Arial" pitchFamily="34" charset="0"/>
              </a:rPr>
              <a:t>Signs by the Roadside</a:t>
            </a:r>
            <a:r>
              <a:rPr lang="sr-Latn-CS" sz="2000" dirty="0" smtClean="0">
                <a:latin typeface="Arial" pitchFamily="34" charset="0"/>
                <a:cs typeface="Arial" pitchFamily="34" charset="0"/>
              </a:rPr>
              <a:t> (translated by Stanislava Lazarević). Zrenjanin: Sezambook.</a:t>
            </a:r>
            <a:endParaRPr lang="de-DE" sz="2000" dirty="0" smtClean="0">
              <a:latin typeface="Arial" pitchFamily="34" charset="0"/>
              <a:cs typeface="Arial" pitchFamily="34" charset="0"/>
            </a:endParaRPr>
          </a:p>
          <a:p>
            <a:r>
              <a:rPr lang="sr-Latn-CS" sz="2000" dirty="0" smtClean="0">
                <a:latin typeface="Arial" pitchFamily="34" charset="0"/>
                <a:cs typeface="Arial" pitchFamily="34" charset="0"/>
              </a:rPr>
              <a:t>CD-www: </a:t>
            </a:r>
            <a:r>
              <a:rPr lang="sr-Latn-CS" sz="2000" i="1" dirty="0" smtClean="0">
                <a:latin typeface="Arial" pitchFamily="34" charset="0"/>
                <a:cs typeface="Arial" pitchFamily="34" charset="0"/>
              </a:rPr>
              <a:t>Cambridge Dictionary</a:t>
            </a:r>
            <a:r>
              <a:rPr lang="sr-Latn-CS" sz="2000" dirty="0" smtClean="0">
                <a:latin typeface="Arial" pitchFamily="34" charset="0"/>
                <a:cs typeface="Arial" pitchFamily="34" charset="0"/>
              </a:rPr>
              <a:t>. In:</a:t>
            </a:r>
            <a:r>
              <a:rPr lang="sr-Latn-RS" sz="2000" dirty="0" smtClean="0">
                <a:latin typeface="Arial" pitchFamily="34" charset="0"/>
                <a:cs typeface="Arial" pitchFamily="34" charset="0"/>
              </a:rPr>
              <a:t> </a:t>
            </a:r>
            <a:r>
              <a:rPr lang="en-US" sz="2000" dirty="0" smtClean="0">
                <a:latin typeface="Arial" pitchFamily="34" charset="0"/>
                <a:cs typeface="Arial" pitchFamily="34" charset="0"/>
              </a:rPr>
              <a:t>https://dictionary.cambridge.org/</a:t>
            </a:r>
            <a:r>
              <a:rPr lang="sr-Latn-CS" sz="2000" dirty="0" smtClean="0">
                <a:latin typeface="Arial" pitchFamily="34" charset="0"/>
                <a:cs typeface="Arial" pitchFamily="34" charset="0"/>
              </a:rPr>
              <a:t>. 29.8.2019.</a:t>
            </a:r>
            <a:endParaRPr lang="de-DE" sz="2000" dirty="0" smtClean="0">
              <a:latin typeface="Arial" pitchFamily="34" charset="0"/>
              <a:cs typeface="Arial" pitchFamily="34" charset="0"/>
            </a:endParaRPr>
          </a:p>
          <a:p>
            <a:r>
              <a:rPr lang="sr-Latn-CS" sz="2000" dirty="0" smtClean="0">
                <a:latin typeface="Arial" pitchFamily="34" charset="0"/>
                <a:cs typeface="Arial" pitchFamily="34" charset="0"/>
              </a:rPr>
              <a:t>Nikolić 2007: Nikolić, Miroslav (ur.). </a:t>
            </a:r>
            <a:r>
              <a:rPr lang="sr-Latn-CS" sz="2000" i="1" dirty="0" smtClean="0">
                <a:latin typeface="Arial" pitchFamily="34" charset="0"/>
                <a:cs typeface="Arial" pitchFamily="34" charset="0"/>
              </a:rPr>
              <a:t>Rečnik srpskoga jezika</a:t>
            </a:r>
            <a:r>
              <a:rPr lang="sr-Latn-CS" sz="2000" dirty="0" smtClean="0">
                <a:latin typeface="Arial" pitchFamily="34" charset="0"/>
                <a:cs typeface="Arial" pitchFamily="34" charset="0"/>
              </a:rPr>
              <a:t>. Novi Sad: Matica srpska.</a:t>
            </a:r>
            <a:endParaRPr lang="de-DE" sz="2000" dirty="0" smtClean="0">
              <a:latin typeface="Arial" pitchFamily="34" charset="0"/>
              <a:cs typeface="Arial" pitchFamily="34" charset="0"/>
            </a:endParaRPr>
          </a:p>
          <a:p>
            <a:r>
              <a:rPr lang="sr-Latn-CS" sz="2000" dirty="0" smtClean="0">
                <a:latin typeface="Arial" pitchFamily="34" charset="0"/>
                <a:cs typeface="Arial" pitchFamily="34" charset="0"/>
              </a:rPr>
              <a:t>OED-www: </a:t>
            </a:r>
            <a:r>
              <a:rPr lang="sr-Latn-CS" sz="2000" i="1" dirty="0" smtClean="0">
                <a:latin typeface="Arial" pitchFamily="34" charset="0"/>
                <a:cs typeface="Arial" pitchFamily="34" charset="0"/>
              </a:rPr>
              <a:t>Online Etymology Dictionary</a:t>
            </a:r>
            <a:r>
              <a:rPr lang="sr-Latn-CS" sz="2000" dirty="0" smtClean="0">
                <a:latin typeface="Arial" pitchFamily="34" charset="0"/>
                <a:cs typeface="Arial" pitchFamily="34" charset="0"/>
              </a:rPr>
              <a:t>.</a:t>
            </a:r>
            <a:r>
              <a:rPr lang="en-US" sz="2000" dirty="0" smtClean="0">
                <a:latin typeface="Arial" pitchFamily="34" charset="0"/>
                <a:cs typeface="Arial" pitchFamily="34" charset="0"/>
              </a:rPr>
              <a:t> In: https://www.etymonline.com/.</a:t>
            </a:r>
            <a:r>
              <a:rPr lang="sr-Latn-CS" sz="2000" dirty="0" smtClean="0">
                <a:latin typeface="Arial" pitchFamily="34" charset="0"/>
                <a:cs typeface="Arial" pitchFamily="34" charset="0"/>
              </a:rPr>
              <a:t> 29.8.2019.</a:t>
            </a:r>
            <a:endParaRPr lang="de-DE" sz="2000" dirty="0" smtClean="0">
              <a:latin typeface="Arial" pitchFamily="34" charset="0"/>
              <a:cs typeface="Arial" pitchFamily="34" charset="0"/>
            </a:endParaRPr>
          </a:p>
          <a:p>
            <a:r>
              <a:rPr lang="sr-Latn-CS" sz="2000" dirty="0" smtClean="0">
                <a:latin typeface="Arial" pitchFamily="34" charset="0"/>
                <a:cs typeface="Arial" pitchFamily="34" charset="0"/>
              </a:rPr>
              <a:t>RMS 1967–1976. </a:t>
            </a:r>
            <a:r>
              <a:rPr lang="sr-Latn-CS" sz="2000" i="1" dirty="0" smtClean="0">
                <a:latin typeface="Arial" pitchFamily="34" charset="0"/>
                <a:cs typeface="Arial" pitchFamily="34" charset="0"/>
              </a:rPr>
              <a:t>Rečnik srpskohrvatskog književnog jezika</a:t>
            </a:r>
            <a:r>
              <a:rPr lang="sr-Latn-CS" sz="2000" dirty="0" smtClean="0">
                <a:latin typeface="Arial" pitchFamily="34" charset="0"/>
                <a:cs typeface="Arial" pitchFamily="34" charset="0"/>
              </a:rPr>
              <a:t>. Novi Sad: Matica srpska.</a:t>
            </a:r>
            <a:endParaRPr lang="de-DE" sz="2000" dirty="0" smtClean="0">
              <a:latin typeface="Arial" pitchFamily="34" charset="0"/>
              <a:cs typeface="Arial" pitchFamily="34" charset="0"/>
            </a:endParaRPr>
          </a:p>
          <a:p>
            <a:r>
              <a:rPr lang="sr-Latn-CS" sz="2000" dirty="0" smtClean="0">
                <a:latin typeface="Arial" pitchFamily="34" charset="0"/>
                <a:cs typeface="Arial" pitchFamily="34" charset="0"/>
              </a:rPr>
              <a:t>RSANU 1959–: </a:t>
            </a:r>
            <a:r>
              <a:rPr lang="sr-Latn-CS" sz="2000" i="1" dirty="0" smtClean="0">
                <a:latin typeface="Arial" pitchFamily="34" charset="0"/>
                <a:cs typeface="Arial" pitchFamily="34" charset="0"/>
              </a:rPr>
              <a:t>Rečnik srpskohrvatskog književnog i narodnog jezika</a:t>
            </a:r>
            <a:r>
              <a:rPr lang="sr-Latn-CS" sz="2000" dirty="0" smtClean="0">
                <a:latin typeface="Arial" pitchFamily="34" charset="0"/>
                <a:cs typeface="Arial" pitchFamily="34" charset="0"/>
              </a:rPr>
              <a:t>. Beograd: Institut za srpski  jezik SANU.</a:t>
            </a:r>
            <a:endParaRPr lang="de-DE" sz="2000" dirty="0" smtClean="0">
              <a:latin typeface="Arial" pitchFamily="34" charset="0"/>
              <a:cs typeface="Arial" pitchFamily="34" charset="0"/>
            </a:endParaRPr>
          </a:p>
          <a:p>
            <a:r>
              <a:rPr lang="sr-Latn-CS" sz="2000" dirty="0" smtClean="0">
                <a:latin typeface="Arial" pitchFamily="34" charset="0"/>
                <a:cs typeface="Arial" pitchFamily="34" charset="0"/>
              </a:rPr>
              <a:t>RSJ 2011: </a:t>
            </a:r>
            <a:r>
              <a:rPr lang="sr-Latn-CS" sz="2000" i="1" dirty="0" smtClean="0">
                <a:latin typeface="Arial" pitchFamily="34" charset="0"/>
                <a:cs typeface="Arial" pitchFamily="34" charset="0"/>
              </a:rPr>
              <a:t>Rečnik srpskoga jezika</a:t>
            </a:r>
            <a:r>
              <a:rPr lang="sr-Latn-CS" sz="2000" dirty="0" smtClean="0">
                <a:latin typeface="Arial" pitchFamily="34" charset="0"/>
                <a:cs typeface="Arial" pitchFamily="34" charset="0"/>
              </a:rPr>
              <a:t>. Novi Sad: Matica srpska.</a:t>
            </a:r>
            <a:endParaRPr lang="de-DE" sz="2000" dirty="0" smtClean="0">
              <a:latin typeface="Arial" pitchFamily="34" charset="0"/>
              <a:cs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fld id="{C1ADC48A-22C4-45AB-A0A2-FF6D31194B2B}" type="slidenum">
              <a:rPr lang="de-DE" smtClean="0"/>
              <a:pPr/>
              <a:t>25</a:t>
            </a:fld>
            <a:endParaRPr lang="de-DE"/>
          </a:p>
        </p:txBody>
      </p:sp>
      <p:sp>
        <p:nvSpPr>
          <p:cNvPr id="3" name="Textfeld 2"/>
          <p:cNvSpPr txBox="1"/>
          <p:nvPr/>
        </p:nvSpPr>
        <p:spPr>
          <a:xfrm>
            <a:off x="0" y="0"/>
            <a:ext cx="9144000" cy="6817251"/>
          </a:xfrm>
          <a:prstGeom prst="rect">
            <a:avLst/>
          </a:prstGeom>
          <a:noFill/>
        </p:spPr>
        <p:txBody>
          <a:bodyPr wrap="square" rtlCol="0">
            <a:spAutoFit/>
          </a:bodyPr>
          <a:lstStyle/>
          <a:p>
            <a:endParaRPr lang="sr-Latn-BA" dirty="0" smtClean="0">
              <a:latin typeface="Arial" pitchFamily="34" charset="0"/>
              <a:cs typeface="Arial" pitchFamily="34" charset="0"/>
            </a:endParaRPr>
          </a:p>
          <a:p>
            <a:pPr algn="ctr"/>
            <a:r>
              <a:rPr lang="sr-Latn-RS" sz="2300" dirty="0" smtClean="0">
                <a:latin typeface="Arial" pitchFamily="34" charset="0"/>
                <a:cs typeface="Arial" pitchFamily="34" charset="0"/>
              </a:rPr>
              <a:t>Literatura</a:t>
            </a:r>
          </a:p>
          <a:p>
            <a:endParaRPr lang="sr-Latn-RS" dirty="0" smtClean="0">
              <a:latin typeface="Arial" pitchFamily="34" charset="0"/>
              <a:cs typeface="Arial" pitchFamily="34" charset="0"/>
            </a:endParaRPr>
          </a:p>
          <a:p>
            <a:r>
              <a:rPr lang="sr-Latn-CS" dirty="0" smtClean="0">
                <a:latin typeface="Arial" pitchFamily="34" charset="0"/>
                <a:cs typeface="Arial" pitchFamily="34" charset="0"/>
              </a:rPr>
              <a:t>Babić 1986: Babić, Stjepan. </a:t>
            </a:r>
            <a:r>
              <a:rPr lang="sr-Latn-CS" i="1" dirty="0" smtClean="0">
                <a:latin typeface="Arial" pitchFamily="34" charset="0"/>
                <a:cs typeface="Arial" pitchFamily="34" charset="0"/>
              </a:rPr>
              <a:t>Tvorba riječi u hrvatskom književnom jeziku</a:t>
            </a:r>
            <a:r>
              <a:rPr lang="sr-Latn-CS" dirty="0" smtClean="0">
                <a:latin typeface="Arial" pitchFamily="34" charset="0"/>
                <a:cs typeface="Arial" pitchFamily="34" charset="0"/>
              </a:rPr>
              <a:t>. </a:t>
            </a:r>
            <a:r>
              <a:rPr lang="sr-Latn-CS" i="1" dirty="0" smtClean="0">
                <a:latin typeface="Arial" pitchFamily="34" charset="0"/>
                <a:cs typeface="Arial" pitchFamily="34" charset="0"/>
              </a:rPr>
              <a:t>Nacrt za gramatiku</a:t>
            </a:r>
            <a:r>
              <a:rPr lang="sr-Latn-CS" dirty="0" smtClean="0">
                <a:latin typeface="Arial" pitchFamily="34" charset="0"/>
                <a:cs typeface="Arial" pitchFamily="34" charset="0"/>
              </a:rPr>
              <a:t>. Zagreb: JAZU.</a:t>
            </a:r>
            <a:endParaRPr lang="de-DE" dirty="0" smtClean="0">
              <a:latin typeface="Arial" pitchFamily="34" charset="0"/>
              <a:cs typeface="Arial" pitchFamily="34" charset="0"/>
            </a:endParaRPr>
          </a:p>
          <a:p>
            <a:r>
              <a:rPr lang="sr-Latn-CS" dirty="0" smtClean="0">
                <a:latin typeface="Arial" pitchFamily="34" charset="0"/>
                <a:cs typeface="Arial" pitchFamily="34" charset="0"/>
              </a:rPr>
              <a:t>Barić i dr. 1997. Barić, Eugenija i dr. </a:t>
            </a:r>
            <a:r>
              <a:rPr lang="de-DE" i="1" dirty="0" err="1" smtClean="0">
                <a:latin typeface="Arial" pitchFamily="34" charset="0"/>
                <a:cs typeface="Arial" pitchFamily="34" charset="0"/>
              </a:rPr>
              <a:t>Hrvatska</a:t>
            </a:r>
            <a:r>
              <a:rPr lang="de-DE" i="1" dirty="0" smtClean="0">
                <a:latin typeface="Arial" pitchFamily="34" charset="0"/>
                <a:cs typeface="Arial" pitchFamily="34" charset="0"/>
              </a:rPr>
              <a:t> </a:t>
            </a:r>
            <a:r>
              <a:rPr lang="de-DE" i="1" dirty="0" err="1" smtClean="0">
                <a:latin typeface="Arial" pitchFamily="34" charset="0"/>
                <a:cs typeface="Arial" pitchFamily="34" charset="0"/>
              </a:rPr>
              <a:t>gramatika</a:t>
            </a:r>
            <a:r>
              <a:rPr lang="de-DE" dirty="0" smtClean="0">
                <a:latin typeface="Arial" pitchFamily="34" charset="0"/>
                <a:cs typeface="Arial" pitchFamily="34" charset="0"/>
              </a:rPr>
              <a:t>. Zagreb: </a:t>
            </a:r>
            <a:r>
              <a:rPr lang="de-DE" dirty="0" err="1" smtClean="0">
                <a:latin typeface="Arial" pitchFamily="34" charset="0"/>
                <a:cs typeface="Arial" pitchFamily="34" charset="0"/>
              </a:rPr>
              <a:t>Školska</a:t>
            </a:r>
            <a:r>
              <a:rPr lang="de-DE" dirty="0" smtClean="0">
                <a:latin typeface="Arial" pitchFamily="34" charset="0"/>
                <a:cs typeface="Arial" pitchFamily="34" charset="0"/>
              </a:rPr>
              <a:t> </a:t>
            </a:r>
            <a:r>
              <a:rPr lang="de-DE" dirty="0" err="1" smtClean="0">
                <a:latin typeface="Arial" pitchFamily="34" charset="0"/>
                <a:cs typeface="Arial" pitchFamily="34" charset="0"/>
              </a:rPr>
              <a:t>knjiga</a:t>
            </a:r>
            <a:r>
              <a:rPr lang="de-DE" dirty="0" smtClean="0">
                <a:latin typeface="Arial" pitchFamily="34" charset="0"/>
                <a:cs typeface="Arial" pitchFamily="34" charset="0"/>
              </a:rPr>
              <a:t>.</a:t>
            </a:r>
          </a:p>
          <a:p>
            <a:r>
              <a:rPr lang="en-US" dirty="0" smtClean="0">
                <a:latin typeface="Arial" pitchFamily="34" charset="0"/>
                <a:cs typeface="Arial" pitchFamily="34" charset="0"/>
              </a:rPr>
              <a:t>Baker 1992: Baker, Mona. </a:t>
            </a:r>
            <a:r>
              <a:rPr lang="en-US" i="1" dirty="0" smtClean="0">
                <a:latin typeface="Arial" pitchFamily="34" charset="0"/>
                <a:cs typeface="Arial" pitchFamily="34" charset="0"/>
              </a:rPr>
              <a:t>In</a:t>
            </a:r>
            <a:r>
              <a:rPr lang="en-US" dirty="0" smtClean="0">
                <a:latin typeface="Arial" pitchFamily="34" charset="0"/>
                <a:cs typeface="Arial" pitchFamily="34" charset="0"/>
              </a:rPr>
              <a:t> </a:t>
            </a:r>
            <a:r>
              <a:rPr lang="en-US" i="1" dirty="0" smtClean="0">
                <a:latin typeface="Arial" pitchFamily="34" charset="0"/>
                <a:cs typeface="Arial" pitchFamily="34" charset="0"/>
              </a:rPr>
              <a:t>Other Words</a:t>
            </a:r>
            <a:r>
              <a:rPr lang="en-US" dirty="0" smtClean="0">
                <a:latin typeface="Arial" pitchFamily="34" charset="0"/>
                <a:cs typeface="Arial" pitchFamily="34" charset="0"/>
              </a:rPr>
              <a:t> (</a:t>
            </a:r>
            <a:r>
              <a:rPr lang="en-US" i="1" dirty="0" smtClean="0">
                <a:latin typeface="Arial" pitchFamily="34" charset="0"/>
                <a:cs typeface="Arial" pitchFamily="34" charset="0"/>
              </a:rPr>
              <a:t>A </a:t>
            </a:r>
            <a:r>
              <a:rPr lang="en-US" i="1" dirty="0" err="1" smtClean="0">
                <a:latin typeface="Arial" pitchFamily="34" charset="0"/>
                <a:cs typeface="Arial" pitchFamily="34" charset="0"/>
              </a:rPr>
              <a:t>coursebook</a:t>
            </a:r>
            <a:r>
              <a:rPr lang="en-US" i="1" dirty="0" smtClean="0">
                <a:latin typeface="Arial" pitchFamily="34" charset="0"/>
                <a:cs typeface="Arial" pitchFamily="34" charset="0"/>
              </a:rPr>
              <a:t> on translation</a:t>
            </a:r>
            <a:r>
              <a:rPr lang="en-US" dirty="0" smtClean="0">
                <a:latin typeface="Arial" pitchFamily="34" charset="0"/>
                <a:cs typeface="Arial" pitchFamily="34" charset="0"/>
              </a:rPr>
              <a:t>). London – New York: </a:t>
            </a:r>
            <a:r>
              <a:rPr lang="en-US" dirty="0" err="1" smtClean="0">
                <a:latin typeface="Arial" pitchFamily="34" charset="0"/>
                <a:cs typeface="Arial" pitchFamily="34" charset="0"/>
              </a:rPr>
              <a:t>Routledge</a:t>
            </a:r>
            <a:r>
              <a:rPr lang="en-US" dirty="0" smtClean="0">
                <a:latin typeface="Arial" pitchFamily="34" charset="0"/>
                <a:cs typeface="Arial" pitchFamily="34" charset="0"/>
              </a:rPr>
              <a:t>. </a:t>
            </a:r>
            <a:endParaRPr lang="de-DE" dirty="0" smtClean="0">
              <a:latin typeface="Arial" pitchFamily="34" charset="0"/>
              <a:cs typeface="Arial" pitchFamily="34" charset="0"/>
            </a:endParaRPr>
          </a:p>
          <a:p>
            <a:r>
              <a:rPr lang="sr-Latn-CS" dirty="0" smtClean="0">
                <a:latin typeface="Arial" pitchFamily="34" charset="0"/>
                <a:cs typeface="Arial" pitchFamily="34" charset="0"/>
              </a:rPr>
              <a:t>Bečeva 2000: Bečeva, Nička. O dubletnosti kod deminutiva i augmentativa u savremenom srpskom jeziku. In:</a:t>
            </a:r>
            <a:r>
              <a:rPr lang="sr-Latn-CS" i="1" dirty="0" smtClean="0">
                <a:latin typeface="Arial" pitchFamily="34" charset="0"/>
                <a:cs typeface="Arial" pitchFamily="34" charset="0"/>
              </a:rPr>
              <a:t> Naučni sastanak slavista u Vukove dane</a:t>
            </a:r>
            <a:r>
              <a:rPr lang="sr-Latn-CS" dirty="0" smtClean="0">
                <a:latin typeface="Arial" pitchFamily="34" charset="0"/>
                <a:cs typeface="Arial" pitchFamily="34" charset="0"/>
              </a:rPr>
              <a:t>. Beograd: Međunarodni slavistički centar. 29/1. S. 197–202.</a:t>
            </a:r>
            <a:endParaRPr lang="de-DE" dirty="0" smtClean="0">
              <a:latin typeface="Arial" pitchFamily="34" charset="0"/>
              <a:cs typeface="Arial" pitchFamily="34" charset="0"/>
            </a:endParaRPr>
          </a:p>
          <a:p>
            <a:r>
              <a:rPr lang="sr-Latn-CS" dirty="0" smtClean="0">
                <a:latin typeface="Arial" pitchFamily="34" charset="0"/>
                <a:cs typeface="Arial" pitchFamily="34" charset="0"/>
              </a:rPr>
              <a:t>Čedić 2007: Čedić, Ibrahim (ur.). </a:t>
            </a:r>
            <a:r>
              <a:rPr lang="sr-Latn-CS" i="1" dirty="0" smtClean="0">
                <a:latin typeface="Arial" pitchFamily="34" charset="0"/>
                <a:cs typeface="Arial" pitchFamily="34" charset="0"/>
              </a:rPr>
              <a:t>Rječnik bosanskog jezika</a:t>
            </a:r>
            <a:r>
              <a:rPr lang="sr-Latn-CS" dirty="0" smtClean="0">
                <a:latin typeface="Arial" pitchFamily="34" charset="0"/>
                <a:cs typeface="Arial" pitchFamily="34" charset="0"/>
              </a:rPr>
              <a:t>. Sarajevo: Institut za jezik.</a:t>
            </a:r>
            <a:endParaRPr lang="de-DE" dirty="0" smtClean="0">
              <a:latin typeface="Arial" pitchFamily="34" charset="0"/>
              <a:cs typeface="Arial" pitchFamily="34" charset="0"/>
            </a:endParaRPr>
          </a:p>
          <a:p>
            <a:r>
              <a:rPr lang="sr-Latn-CS" dirty="0" smtClean="0">
                <a:latin typeface="Arial" pitchFamily="34" charset="0"/>
                <a:cs typeface="Arial" pitchFamily="34" charset="0"/>
              </a:rPr>
              <a:t>Ćoralić/Šehić 2016: Ćoralić, Zrinka; Šehić Mersina. Inherentno ekspresivna leksika u Andrićevim </a:t>
            </a:r>
            <a:r>
              <a:rPr lang="sr-Latn-CS" i="1" dirty="0" smtClean="0">
                <a:latin typeface="Arial" pitchFamily="34" charset="0"/>
                <a:cs typeface="Arial" pitchFamily="34" charset="0"/>
              </a:rPr>
              <a:t>Znakovima</a:t>
            </a:r>
            <a:r>
              <a:rPr lang="sr-Latn-CS" dirty="0" smtClean="0">
                <a:latin typeface="Arial" pitchFamily="34" charset="0"/>
                <a:cs typeface="Arial" pitchFamily="34" charset="0"/>
              </a:rPr>
              <a:t>. In: Tošović, Branko. </a:t>
            </a:r>
            <a:r>
              <a:rPr lang="sr-Latn-CS" i="1" dirty="0" smtClean="0">
                <a:latin typeface="Arial" pitchFamily="34" charset="0"/>
                <a:cs typeface="Arial" pitchFamily="34" charset="0"/>
              </a:rPr>
              <a:t>Andrićevi Znakovi.</a:t>
            </a:r>
            <a:r>
              <a:rPr lang="sr-Latn-CS" dirty="0" smtClean="0">
                <a:latin typeface="Arial" pitchFamily="34" charset="0"/>
                <a:cs typeface="Arial" pitchFamily="34" charset="0"/>
              </a:rPr>
              <a:t> Grac – Banjaluka: Institut für Slawistik der Karl-Franzens-Universität Graz – Narodna i univerzitetska biblioteka Republike Srpske – Svet knjige – nmlibris. S. 573–590. </a:t>
            </a:r>
            <a:endParaRPr lang="de-DE" dirty="0" smtClean="0">
              <a:latin typeface="Arial" pitchFamily="34" charset="0"/>
              <a:cs typeface="Arial" pitchFamily="34" charset="0"/>
            </a:endParaRPr>
          </a:p>
          <a:p>
            <a:r>
              <a:rPr lang="sr-Latn-CS" dirty="0" smtClean="0">
                <a:latin typeface="Arial" pitchFamily="34" charset="0"/>
                <a:cs typeface="Arial" pitchFamily="34" charset="0"/>
              </a:rPr>
              <a:t>Ćoralić/Dedić 2018: Ćoralić, Zrinka; Dedić, Gorana. Kontrastivna analiza stilsko obilježene leksikei njezinih prijevodnih ekvivalenata u Ćopićevom djelu Doživljaji Nikoletine Bursaća. In: Tošović, Branko (ur.). </a:t>
            </a:r>
            <a:r>
              <a:rPr lang="sr-Latn-CS" i="1" dirty="0" smtClean="0">
                <a:latin typeface="Arial" pitchFamily="34" charset="0"/>
                <a:cs typeface="Arial" pitchFamily="34" charset="0"/>
              </a:rPr>
              <a:t>Ćopićeva poetika zavičaja</a:t>
            </a:r>
            <a:r>
              <a:rPr lang="sr-Latn-CS" dirty="0" smtClean="0">
                <a:latin typeface="Arial" pitchFamily="34" charset="0"/>
                <a:cs typeface="Arial" pitchFamily="34" charset="0"/>
              </a:rPr>
              <a:t>. Grac – Bihać: Institut für Slawistik der Karl-Franzens-Universität Graz – Kantonalna i univerzitetska biblioteka Bihać. S. 257–274. </a:t>
            </a:r>
            <a:endParaRPr lang="de-DE" dirty="0" smtClean="0">
              <a:latin typeface="Arial" pitchFamily="34" charset="0"/>
              <a:cs typeface="Arial" pitchFamily="34" charset="0"/>
            </a:endParaRPr>
          </a:p>
          <a:p>
            <a:r>
              <a:rPr lang="sr-Latn-CS" dirty="0" smtClean="0">
                <a:latin typeface="Arial" pitchFamily="34" charset="0"/>
                <a:cs typeface="Arial" pitchFamily="34" charset="0"/>
              </a:rPr>
              <a:t>Ćorić 2008: Ćorić, Božo.</a:t>
            </a:r>
            <a:r>
              <a:rPr lang="sr-Latn-CS" i="1" dirty="0" smtClean="0">
                <a:latin typeface="Arial" pitchFamily="34" charset="0"/>
                <a:cs typeface="Arial" pitchFamily="34" charset="0"/>
              </a:rPr>
              <a:t> Tvorba imenica u srpskom jeziku</a:t>
            </a:r>
            <a:r>
              <a:rPr lang="sr-Latn-CS" dirty="0" smtClean="0">
                <a:latin typeface="Arial" pitchFamily="34" charset="0"/>
                <a:cs typeface="Arial" pitchFamily="34" charset="0"/>
              </a:rPr>
              <a:t> (</a:t>
            </a:r>
            <a:r>
              <a:rPr lang="sr-Latn-CS" i="1" dirty="0" smtClean="0">
                <a:latin typeface="Arial" pitchFamily="34" charset="0"/>
                <a:cs typeface="Arial" pitchFamily="34" charset="0"/>
              </a:rPr>
              <a:t>odabrane teme</a:t>
            </a:r>
            <a:r>
              <a:rPr lang="sr-Latn-CS" dirty="0" smtClean="0">
                <a:latin typeface="Arial" pitchFamily="34" charset="0"/>
                <a:cs typeface="Arial" pitchFamily="34" charset="0"/>
              </a:rPr>
              <a:t>). Beograd: Društvo za srpski </a:t>
            </a:r>
            <a:r>
              <a:rPr lang="sr-Latn-CS" i="1" dirty="0" smtClean="0">
                <a:latin typeface="Arial" pitchFamily="34" charset="0"/>
                <a:cs typeface="Arial" pitchFamily="34" charset="0"/>
              </a:rPr>
              <a:t>jezik i književnost Srbije.</a:t>
            </a:r>
            <a:endParaRPr lang="de-DE" dirty="0" smtClean="0">
              <a:latin typeface="Arial" pitchFamily="34" charset="0"/>
              <a:cs typeface="Arial" pitchFamily="34" charset="0"/>
            </a:endParaRPr>
          </a:p>
          <a:p>
            <a:endParaRPr lang="sr-Latn-RS" dirty="0" smtClean="0">
              <a:latin typeface="Arial" pitchFamily="34" charset="0"/>
              <a:cs typeface="Arial"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fld id="{C1ADC48A-22C4-45AB-A0A2-FF6D31194B2B}" type="slidenum">
              <a:rPr lang="de-DE" smtClean="0"/>
              <a:pPr/>
              <a:t>26</a:t>
            </a:fld>
            <a:endParaRPr lang="de-DE"/>
          </a:p>
        </p:txBody>
      </p:sp>
      <p:sp>
        <p:nvSpPr>
          <p:cNvPr id="3" name="Textfeld 2"/>
          <p:cNvSpPr txBox="1"/>
          <p:nvPr/>
        </p:nvSpPr>
        <p:spPr>
          <a:xfrm>
            <a:off x="0" y="1"/>
            <a:ext cx="9144000" cy="6817251"/>
          </a:xfrm>
          <a:prstGeom prst="rect">
            <a:avLst/>
          </a:prstGeom>
          <a:noFill/>
        </p:spPr>
        <p:txBody>
          <a:bodyPr wrap="square" rtlCol="0">
            <a:spAutoFit/>
          </a:bodyPr>
          <a:lstStyle/>
          <a:p>
            <a:endParaRPr lang="sr-Latn-BA" dirty="0" smtClean="0">
              <a:latin typeface="Arial" pitchFamily="34" charset="0"/>
              <a:cs typeface="Arial" pitchFamily="34" charset="0"/>
            </a:endParaRPr>
          </a:p>
          <a:p>
            <a:pPr algn="ctr"/>
            <a:r>
              <a:rPr lang="sr-Latn-RS" sz="2300" dirty="0" smtClean="0">
                <a:latin typeface="Arial" pitchFamily="34" charset="0"/>
                <a:cs typeface="Arial" pitchFamily="34" charset="0"/>
              </a:rPr>
              <a:t>Literatura</a:t>
            </a:r>
          </a:p>
          <a:p>
            <a:endParaRPr lang="sr-Latn-RS" dirty="0" smtClean="0">
              <a:latin typeface="Arial" pitchFamily="34" charset="0"/>
              <a:cs typeface="Arial" pitchFamily="34" charset="0"/>
            </a:endParaRPr>
          </a:p>
          <a:p>
            <a:r>
              <a:rPr lang="de-DE" dirty="0" err="1" smtClean="0">
                <a:latin typeface="Arial" pitchFamily="34" charset="0"/>
                <a:cs typeface="Arial" pitchFamily="34" charset="0"/>
              </a:rPr>
              <a:t>Dragićević</a:t>
            </a:r>
            <a:r>
              <a:rPr lang="de-DE" dirty="0" smtClean="0">
                <a:latin typeface="Arial" pitchFamily="34" charset="0"/>
                <a:cs typeface="Arial" pitchFamily="34" charset="0"/>
              </a:rPr>
              <a:t> 2010</a:t>
            </a:r>
            <a:r>
              <a:rPr lang="de-DE" baseline="30000" dirty="0" smtClean="0">
                <a:latin typeface="Arial" pitchFamily="34" charset="0"/>
                <a:cs typeface="Arial" pitchFamily="34" charset="0"/>
              </a:rPr>
              <a:t>2</a:t>
            </a:r>
            <a:r>
              <a:rPr lang="de-DE" dirty="0" smtClean="0">
                <a:latin typeface="Arial" pitchFamily="34" charset="0"/>
                <a:cs typeface="Arial" pitchFamily="34" charset="0"/>
              </a:rPr>
              <a:t>: </a:t>
            </a:r>
            <a:r>
              <a:rPr lang="de-DE" dirty="0" err="1" smtClean="0">
                <a:latin typeface="Arial" pitchFamily="34" charset="0"/>
                <a:cs typeface="Arial" pitchFamily="34" charset="0"/>
              </a:rPr>
              <a:t>Dragićević</a:t>
            </a:r>
            <a:r>
              <a:rPr lang="de-DE" dirty="0" smtClean="0">
                <a:latin typeface="Arial" pitchFamily="34" charset="0"/>
                <a:cs typeface="Arial" pitchFamily="34" charset="0"/>
              </a:rPr>
              <a:t>, </a:t>
            </a:r>
            <a:r>
              <a:rPr lang="de-DE" dirty="0" err="1" smtClean="0">
                <a:latin typeface="Arial" pitchFamily="34" charset="0"/>
                <a:cs typeface="Arial" pitchFamily="34" charset="0"/>
              </a:rPr>
              <a:t>Rajna</a:t>
            </a:r>
            <a:r>
              <a:rPr lang="de-DE" dirty="0" smtClean="0">
                <a:latin typeface="Arial" pitchFamily="34" charset="0"/>
                <a:cs typeface="Arial" pitchFamily="34" charset="0"/>
              </a:rPr>
              <a:t>. </a:t>
            </a:r>
            <a:r>
              <a:rPr lang="de-DE" i="1" dirty="0" err="1" smtClean="0">
                <a:latin typeface="Arial" pitchFamily="34" charset="0"/>
                <a:cs typeface="Arial" pitchFamily="34" charset="0"/>
              </a:rPr>
              <a:t>Leksikologija</a:t>
            </a:r>
            <a:r>
              <a:rPr lang="de-DE" i="1" dirty="0" smtClean="0">
                <a:latin typeface="Arial" pitchFamily="34" charset="0"/>
                <a:cs typeface="Arial" pitchFamily="34" charset="0"/>
              </a:rPr>
              <a:t> </a:t>
            </a:r>
            <a:r>
              <a:rPr lang="de-DE" i="1" dirty="0" err="1" smtClean="0">
                <a:latin typeface="Arial" pitchFamily="34" charset="0"/>
                <a:cs typeface="Arial" pitchFamily="34" charset="0"/>
              </a:rPr>
              <a:t>srpskog</a:t>
            </a:r>
            <a:r>
              <a:rPr lang="de-DE" i="1" dirty="0" smtClean="0">
                <a:latin typeface="Arial" pitchFamily="34" charset="0"/>
                <a:cs typeface="Arial" pitchFamily="34" charset="0"/>
              </a:rPr>
              <a:t> </a:t>
            </a:r>
            <a:r>
              <a:rPr lang="de-DE" i="1" dirty="0" err="1" smtClean="0">
                <a:latin typeface="Arial" pitchFamily="34" charset="0"/>
                <a:cs typeface="Arial" pitchFamily="34" charset="0"/>
              </a:rPr>
              <a:t>jezika</a:t>
            </a:r>
            <a:r>
              <a:rPr lang="de-DE" dirty="0" smtClean="0">
                <a:latin typeface="Arial" pitchFamily="34" charset="0"/>
                <a:cs typeface="Arial" pitchFamily="34" charset="0"/>
              </a:rPr>
              <a:t>. Beograd: </a:t>
            </a:r>
            <a:r>
              <a:rPr lang="de-DE" dirty="0" err="1" smtClean="0">
                <a:latin typeface="Arial" pitchFamily="34" charset="0"/>
                <a:cs typeface="Arial" pitchFamily="34" charset="0"/>
              </a:rPr>
              <a:t>Zavod</a:t>
            </a:r>
            <a:r>
              <a:rPr lang="de-DE" dirty="0" smtClean="0">
                <a:latin typeface="Arial" pitchFamily="34" charset="0"/>
                <a:cs typeface="Arial" pitchFamily="34" charset="0"/>
              </a:rPr>
              <a:t> </a:t>
            </a:r>
            <a:r>
              <a:rPr lang="de-DE" dirty="0" err="1" smtClean="0">
                <a:latin typeface="Arial" pitchFamily="34" charset="0"/>
                <a:cs typeface="Arial" pitchFamily="34" charset="0"/>
              </a:rPr>
              <a:t>za</a:t>
            </a:r>
            <a:r>
              <a:rPr lang="de-DE" dirty="0" smtClean="0">
                <a:latin typeface="Arial" pitchFamily="34" charset="0"/>
                <a:cs typeface="Arial" pitchFamily="34" charset="0"/>
              </a:rPr>
              <a:t> </a:t>
            </a:r>
            <a:r>
              <a:rPr lang="de-DE" dirty="0" err="1" smtClean="0">
                <a:latin typeface="Arial" pitchFamily="34" charset="0"/>
                <a:cs typeface="Arial" pitchFamily="34" charset="0"/>
              </a:rPr>
              <a:t>udžbenike</a:t>
            </a:r>
            <a:r>
              <a:rPr lang="de-DE" dirty="0" smtClean="0">
                <a:latin typeface="Arial" pitchFamily="34" charset="0"/>
                <a:cs typeface="Arial" pitchFamily="34" charset="0"/>
              </a:rPr>
              <a:t>.</a:t>
            </a:r>
          </a:p>
          <a:p>
            <a:r>
              <a:rPr lang="sr-Latn-CS" dirty="0" smtClean="0">
                <a:latin typeface="Arial" pitchFamily="34" charset="0"/>
                <a:cs typeface="Arial" pitchFamily="34" charset="0"/>
              </a:rPr>
              <a:t>Dragićević 2016: Dragićević, Rajna. Polisemija imeničkih deminutiva u srpskom jeziku. In:</a:t>
            </a:r>
            <a:r>
              <a:rPr lang="sr-Latn-CS" i="1" dirty="0" smtClean="0">
                <a:latin typeface="Arial" pitchFamily="34" charset="0"/>
                <a:cs typeface="Arial" pitchFamily="34" charset="0"/>
              </a:rPr>
              <a:t> Naučni sastanak slavista u Vukove dane</a:t>
            </a:r>
            <a:r>
              <a:rPr lang="sr-Latn-CS" dirty="0" smtClean="0">
                <a:latin typeface="Arial" pitchFamily="34" charset="0"/>
                <a:cs typeface="Arial" pitchFamily="34" charset="0"/>
              </a:rPr>
              <a:t>. Beograd: Međunarodni slavistički centar. 45/3. S. 75–85.</a:t>
            </a:r>
            <a:endParaRPr lang="de-DE" dirty="0" smtClean="0">
              <a:latin typeface="Arial" pitchFamily="34" charset="0"/>
              <a:cs typeface="Arial" pitchFamily="34" charset="0"/>
            </a:endParaRPr>
          </a:p>
          <a:p>
            <a:r>
              <a:rPr lang="en-US" dirty="0" err="1" smtClean="0">
                <a:latin typeface="Arial" pitchFamily="34" charset="0"/>
                <a:cs typeface="Arial" pitchFamily="34" charset="0"/>
              </a:rPr>
              <a:t>Đurić</a:t>
            </a:r>
            <a:r>
              <a:rPr lang="en-US" dirty="0" smtClean="0">
                <a:latin typeface="Arial" pitchFamily="34" charset="0"/>
                <a:cs typeface="Arial" pitchFamily="34" charset="0"/>
              </a:rPr>
              <a:t> 2004: </a:t>
            </a:r>
            <a:r>
              <a:rPr lang="en-US" dirty="0" err="1" smtClean="0">
                <a:latin typeface="Arial" pitchFamily="34" charset="0"/>
                <a:cs typeface="Arial" pitchFamily="34" charset="0"/>
              </a:rPr>
              <a:t>Đurić</a:t>
            </a:r>
            <a:r>
              <a:rPr lang="en-US" dirty="0" smtClean="0">
                <a:latin typeface="Arial" pitchFamily="34" charset="0"/>
                <a:cs typeface="Arial" pitchFamily="34" charset="0"/>
              </a:rPr>
              <a:t>, </a:t>
            </a:r>
            <a:r>
              <a:rPr lang="en-US" dirty="0" err="1" smtClean="0">
                <a:latin typeface="Arial" pitchFamily="34" charset="0"/>
                <a:cs typeface="Arial" pitchFamily="34" charset="0"/>
              </a:rPr>
              <a:t>Radmila</a:t>
            </a:r>
            <a:r>
              <a:rPr lang="en-US" dirty="0" smtClean="0">
                <a:latin typeface="Arial" pitchFamily="34" charset="0"/>
                <a:cs typeface="Arial" pitchFamily="34" charset="0"/>
              </a:rPr>
              <a:t>. </a:t>
            </a:r>
            <a:r>
              <a:rPr lang="en-US" dirty="0" err="1" smtClean="0">
                <a:latin typeface="Arial" pitchFamily="34" charset="0"/>
                <a:cs typeface="Arial" pitchFamily="34" charset="0"/>
              </a:rPr>
              <a:t>Deminutivni</a:t>
            </a:r>
            <a:r>
              <a:rPr lang="en-US" dirty="0" smtClean="0">
                <a:latin typeface="Arial" pitchFamily="34" charset="0"/>
                <a:cs typeface="Arial" pitchFamily="34" charset="0"/>
              </a:rPr>
              <a:t> </a:t>
            </a:r>
            <a:r>
              <a:rPr lang="en-US" dirty="0" err="1" smtClean="0">
                <a:latin typeface="Arial" pitchFamily="34" charset="0"/>
                <a:cs typeface="Arial" pitchFamily="34" charset="0"/>
              </a:rPr>
              <a:t>sufiksi</a:t>
            </a:r>
            <a:r>
              <a:rPr lang="en-US" dirty="0" smtClean="0">
                <a:latin typeface="Arial" pitchFamily="34" charset="0"/>
                <a:cs typeface="Arial" pitchFamily="34" charset="0"/>
              </a:rPr>
              <a:t> u </a:t>
            </a:r>
            <a:r>
              <a:rPr lang="en-US" dirty="0" err="1" smtClean="0">
                <a:latin typeface="Arial" pitchFamily="34" charset="0"/>
                <a:cs typeface="Arial" pitchFamily="34" charset="0"/>
              </a:rPr>
              <a:t>srpskom</a:t>
            </a:r>
            <a:r>
              <a:rPr lang="en-US" dirty="0" smtClean="0">
                <a:latin typeface="Arial" pitchFamily="34" charset="0"/>
                <a:cs typeface="Arial" pitchFamily="34" charset="0"/>
              </a:rPr>
              <a:t> </a:t>
            </a:r>
            <a:r>
              <a:rPr lang="en-US" dirty="0" err="1" smtClean="0">
                <a:latin typeface="Arial" pitchFamily="34" charset="0"/>
                <a:cs typeface="Arial" pitchFamily="34" charset="0"/>
              </a:rPr>
              <a:t>i</a:t>
            </a:r>
            <a:r>
              <a:rPr lang="en-US" dirty="0" smtClean="0">
                <a:latin typeface="Arial" pitchFamily="34" charset="0"/>
                <a:cs typeface="Arial" pitchFamily="34" charset="0"/>
              </a:rPr>
              <a:t> </a:t>
            </a:r>
            <a:r>
              <a:rPr lang="en-US" dirty="0" err="1" smtClean="0">
                <a:latin typeface="Arial" pitchFamily="34" charset="0"/>
                <a:cs typeface="Arial" pitchFamily="34" charset="0"/>
              </a:rPr>
              <a:t>njihovi</a:t>
            </a:r>
            <a:r>
              <a:rPr lang="en-US" dirty="0" smtClean="0">
                <a:latin typeface="Arial" pitchFamily="34" charset="0"/>
                <a:cs typeface="Arial" pitchFamily="34" charset="0"/>
              </a:rPr>
              <a:t> </a:t>
            </a:r>
            <a:r>
              <a:rPr lang="en-US" dirty="0" err="1" smtClean="0">
                <a:latin typeface="Arial" pitchFamily="34" charset="0"/>
                <a:cs typeface="Arial" pitchFamily="34" charset="0"/>
              </a:rPr>
              <a:t>prevodni</a:t>
            </a:r>
            <a:r>
              <a:rPr lang="en-US" dirty="0" smtClean="0">
                <a:latin typeface="Arial" pitchFamily="34" charset="0"/>
                <a:cs typeface="Arial" pitchFamily="34" charset="0"/>
              </a:rPr>
              <a:t> </a:t>
            </a:r>
            <a:r>
              <a:rPr lang="en-US" dirty="0" err="1" smtClean="0">
                <a:latin typeface="Arial" pitchFamily="34" charset="0"/>
                <a:cs typeface="Arial" pitchFamily="34" charset="0"/>
              </a:rPr>
              <a:t>ekvivalenti</a:t>
            </a:r>
            <a:r>
              <a:rPr lang="en-US" dirty="0" smtClean="0">
                <a:latin typeface="Arial" pitchFamily="34" charset="0"/>
                <a:cs typeface="Arial" pitchFamily="34" charset="0"/>
              </a:rPr>
              <a:t> u </a:t>
            </a:r>
            <a:r>
              <a:rPr lang="en-US" dirty="0" err="1" smtClean="0">
                <a:latin typeface="Arial" pitchFamily="34" charset="0"/>
                <a:cs typeface="Arial" pitchFamily="34" charset="0"/>
              </a:rPr>
              <a:t>engleskom</a:t>
            </a:r>
            <a:r>
              <a:rPr lang="en-US" dirty="0" smtClean="0">
                <a:latin typeface="Arial" pitchFamily="34" charset="0"/>
                <a:cs typeface="Arial" pitchFamily="34" charset="0"/>
              </a:rPr>
              <a:t>. In: </a:t>
            </a:r>
            <a:r>
              <a:rPr lang="en-US" i="1" dirty="0" err="1" smtClean="0">
                <a:latin typeface="Arial" pitchFamily="34" charset="0"/>
                <a:cs typeface="Arial" pitchFamily="34" charset="0"/>
              </a:rPr>
              <a:t>Zbornik</a:t>
            </a:r>
            <a:r>
              <a:rPr lang="en-US" i="1" dirty="0" smtClean="0">
                <a:latin typeface="Arial" pitchFamily="34" charset="0"/>
                <a:cs typeface="Arial" pitchFamily="34" charset="0"/>
              </a:rPr>
              <a:t> </a:t>
            </a:r>
            <a:r>
              <a:rPr lang="en-US" i="1" dirty="0" err="1" smtClean="0">
                <a:latin typeface="Arial" pitchFamily="34" charset="0"/>
                <a:cs typeface="Arial" pitchFamily="34" charset="0"/>
              </a:rPr>
              <a:t>Matice</a:t>
            </a:r>
            <a:r>
              <a:rPr lang="en-US" i="1" dirty="0" smtClean="0">
                <a:latin typeface="Arial" pitchFamily="34" charset="0"/>
                <a:cs typeface="Arial" pitchFamily="34" charset="0"/>
              </a:rPr>
              <a:t> </a:t>
            </a:r>
            <a:r>
              <a:rPr lang="en-US" i="1" dirty="0" err="1" smtClean="0">
                <a:latin typeface="Arial" pitchFamily="34" charset="0"/>
                <a:cs typeface="Arial" pitchFamily="34" charset="0"/>
              </a:rPr>
              <a:t>srpske</a:t>
            </a:r>
            <a:r>
              <a:rPr lang="en-US" i="1" dirty="0" smtClean="0">
                <a:latin typeface="Arial" pitchFamily="34" charset="0"/>
                <a:cs typeface="Arial" pitchFamily="34" charset="0"/>
              </a:rPr>
              <a:t> </a:t>
            </a:r>
            <a:r>
              <a:rPr lang="en-US" i="1" dirty="0" err="1" smtClean="0">
                <a:latin typeface="Arial" pitchFamily="34" charset="0"/>
                <a:cs typeface="Arial" pitchFamily="34" charset="0"/>
              </a:rPr>
              <a:t>za</a:t>
            </a:r>
            <a:r>
              <a:rPr lang="en-US" i="1" dirty="0" smtClean="0">
                <a:latin typeface="Arial" pitchFamily="34" charset="0"/>
                <a:cs typeface="Arial" pitchFamily="34" charset="0"/>
              </a:rPr>
              <a:t> </a:t>
            </a:r>
            <a:r>
              <a:rPr lang="en-US" i="1" dirty="0" err="1" smtClean="0">
                <a:latin typeface="Arial" pitchFamily="34" charset="0"/>
                <a:cs typeface="Arial" pitchFamily="34" charset="0"/>
              </a:rPr>
              <a:t>filologiju</a:t>
            </a:r>
            <a:r>
              <a:rPr lang="en-US" i="1" dirty="0" smtClean="0">
                <a:latin typeface="Arial" pitchFamily="34" charset="0"/>
                <a:cs typeface="Arial" pitchFamily="34" charset="0"/>
              </a:rPr>
              <a:t> </a:t>
            </a:r>
            <a:r>
              <a:rPr lang="en-US" i="1" dirty="0" err="1" smtClean="0">
                <a:latin typeface="Arial" pitchFamily="34" charset="0"/>
                <a:cs typeface="Arial" pitchFamily="34" charset="0"/>
              </a:rPr>
              <a:t>i</a:t>
            </a:r>
            <a:r>
              <a:rPr lang="en-US" i="1" dirty="0" smtClean="0">
                <a:latin typeface="Arial" pitchFamily="34" charset="0"/>
                <a:cs typeface="Arial" pitchFamily="34" charset="0"/>
              </a:rPr>
              <a:t> </a:t>
            </a:r>
            <a:r>
              <a:rPr lang="en-US" i="1" dirty="0" err="1" smtClean="0">
                <a:latin typeface="Arial" pitchFamily="34" charset="0"/>
                <a:cs typeface="Arial" pitchFamily="34" charset="0"/>
              </a:rPr>
              <a:t>lingvistiku</a:t>
            </a:r>
            <a:r>
              <a:rPr lang="en-US" dirty="0" smtClean="0">
                <a:latin typeface="Arial" pitchFamily="34" charset="0"/>
                <a:cs typeface="Arial" pitchFamily="34" charset="0"/>
              </a:rPr>
              <a:t>. Novi Sad: </a:t>
            </a:r>
            <a:r>
              <a:rPr lang="en-US" dirty="0" err="1" smtClean="0">
                <a:latin typeface="Arial" pitchFamily="34" charset="0"/>
                <a:cs typeface="Arial" pitchFamily="34" charset="0"/>
              </a:rPr>
              <a:t>Matica</a:t>
            </a:r>
            <a:r>
              <a:rPr lang="en-US" dirty="0" smtClean="0">
                <a:latin typeface="Arial" pitchFamily="34" charset="0"/>
                <a:cs typeface="Arial" pitchFamily="34" charset="0"/>
              </a:rPr>
              <a:t> </a:t>
            </a:r>
            <a:r>
              <a:rPr lang="en-US" dirty="0" err="1" smtClean="0">
                <a:latin typeface="Arial" pitchFamily="34" charset="0"/>
                <a:cs typeface="Arial" pitchFamily="34" charset="0"/>
              </a:rPr>
              <a:t>srpska</a:t>
            </a:r>
            <a:r>
              <a:rPr lang="en-US" dirty="0" smtClean="0">
                <a:latin typeface="Arial" pitchFamily="34" charset="0"/>
                <a:cs typeface="Arial" pitchFamily="34" charset="0"/>
              </a:rPr>
              <a:t>. HLVII/1–2. S. 147–164.</a:t>
            </a:r>
            <a:endParaRPr lang="de-DE" dirty="0" smtClean="0">
              <a:latin typeface="Arial" pitchFamily="34" charset="0"/>
              <a:cs typeface="Arial" pitchFamily="34" charset="0"/>
            </a:endParaRPr>
          </a:p>
          <a:p>
            <a:r>
              <a:rPr lang="en-US" dirty="0" err="1" smtClean="0">
                <a:latin typeface="Arial" pitchFamily="34" charset="0"/>
                <a:cs typeface="Arial" pitchFamily="34" charset="0"/>
              </a:rPr>
              <a:t>Eko</a:t>
            </a:r>
            <a:r>
              <a:rPr lang="en-US" dirty="0" smtClean="0">
                <a:latin typeface="Arial" pitchFamily="34" charset="0"/>
                <a:cs typeface="Arial" pitchFamily="34" charset="0"/>
              </a:rPr>
              <a:t> 2006: Umberto, </a:t>
            </a:r>
            <a:r>
              <a:rPr lang="en-US" dirty="0" err="1" smtClean="0">
                <a:latin typeface="Arial" pitchFamily="34" charset="0"/>
                <a:cs typeface="Arial" pitchFamily="34" charset="0"/>
              </a:rPr>
              <a:t>Eko</a:t>
            </a:r>
            <a:r>
              <a:rPr lang="en-US" dirty="0" smtClean="0">
                <a:latin typeface="Arial" pitchFamily="34" charset="0"/>
                <a:cs typeface="Arial" pitchFamily="34" charset="0"/>
              </a:rPr>
              <a:t>. </a:t>
            </a:r>
            <a:r>
              <a:rPr lang="hr-HR" i="1" dirty="0" smtClean="0">
                <a:latin typeface="Arial" pitchFamily="34" charset="0"/>
                <a:cs typeface="Arial" pitchFamily="34" charset="0"/>
              </a:rPr>
              <a:t>Otprilike isto</a:t>
            </a:r>
            <a:r>
              <a:rPr lang="hr-HR" dirty="0" smtClean="0">
                <a:latin typeface="Arial" pitchFamily="34" charset="0"/>
                <a:cs typeface="Arial" pitchFamily="34" charset="0"/>
              </a:rPr>
              <a:t>:</a:t>
            </a:r>
            <a:r>
              <a:rPr lang="hr-HR" i="1" dirty="0" smtClean="0">
                <a:latin typeface="Arial" pitchFamily="34" charset="0"/>
                <a:cs typeface="Arial" pitchFamily="34" charset="0"/>
              </a:rPr>
              <a:t> iskustva prevođenja</a:t>
            </a:r>
            <a:r>
              <a:rPr lang="hr-HR" dirty="0" smtClean="0">
                <a:latin typeface="Arial" pitchFamily="34" charset="0"/>
                <a:cs typeface="Arial" pitchFamily="34" charset="0"/>
              </a:rPr>
              <a:t> (prev. Nino Raspudić). Zagreb: Algoritam.</a:t>
            </a:r>
            <a:endParaRPr lang="de-DE" dirty="0" smtClean="0">
              <a:latin typeface="Arial" pitchFamily="34" charset="0"/>
              <a:cs typeface="Arial" pitchFamily="34" charset="0"/>
            </a:endParaRPr>
          </a:p>
          <a:p>
            <a:r>
              <a:rPr lang="en-GB" dirty="0" smtClean="0">
                <a:latin typeface="Arial" pitchFamily="34" charset="0"/>
                <a:cs typeface="Arial" pitchFamily="34" charset="0"/>
              </a:rPr>
              <a:t>Huddleston/ </a:t>
            </a:r>
            <a:r>
              <a:rPr lang="en-GB" dirty="0" err="1" smtClean="0">
                <a:latin typeface="Arial" pitchFamily="34" charset="0"/>
                <a:cs typeface="Arial" pitchFamily="34" charset="0"/>
              </a:rPr>
              <a:t>Pullum</a:t>
            </a:r>
            <a:r>
              <a:rPr lang="en-GB" dirty="0" smtClean="0">
                <a:latin typeface="Arial" pitchFamily="34" charset="0"/>
                <a:cs typeface="Arial" pitchFamily="34" charset="0"/>
              </a:rPr>
              <a:t> 2002: Huddleston, Rodney; </a:t>
            </a:r>
            <a:r>
              <a:rPr lang="en-GB" dirty="0" err="1" smtClean="0">
                <a:latin typeface="Arial" pitchFamily="34" charset="0"/>
                <a:cs typeface="Arial" pitchFamily="34" charset="0"/>
              </a:rPr>
              <a:t>Pullum</a:t>
            </a:r>
            <a:r>
              <a:rPr lang="en-GB" dirty="0" smtClean="0">
                <a:latin typeface="Arial" pitchFamily="34" charset="0"/>
                <a:cs typeface="Arial" pitchFamily="34" charset="0"/>
              </a:rPr>
              <a:t>, Geoffrey Keith. </a:t>
            </a:r>
            <a:r>
              <a:rPr lang="en-GB" i="1" dirty="0" smtClean="0">
                <a:latin typeface="Arial" pitchFamily="34" charset="0"/>
                <a:cs typeface="Arial" pitchFamily="34" charset="0"/>
              </a:rPr>
              <a:t>The Cambridge Grammar of the English Language</a:t>
            </a:r>
            <a:r>
              <a:rPr lang="en-GB" dirty="0" smtClean="0">
                <a:latin typeface="Arial" pitchFamily="34" charset="0"/>
                <a:cs typeface="Arial" pitchFamily="34" charset="0"/>
              </a:rPr>
              <a:t>. Cambridge: Cambridge University Press. </a:t>
            </a:r>
            <a:endParaRPr lang="de-DE" dirty="0" smtClean="0">
              <a:latin typeface="Arial" pitchFamily="34" charset="0"/>
              <a:cs typeface="Arial" pitchFamily="34" charset="0"/>
            </a:endParaRPr>
          </a:p>
          <a:p>
            <a:r>
              <a:rPr lang="vi-VN" dirty="0" smtClean="0">
                <a:latin typeface="Arial" pitchFamily="34" charset="0"/>
                <a:cs typeface="Arial" pitchFamily="34" charset="0"/>
              </a:rPr>
              <a:t>Ivir 19</a:t>
            </a:r>
            <a:r>
              <a:rPr lang="en-US" dirty="0" smtClean="0">
                <a:latin typeface="Arial" pitchFamily="34" charset="0"/>
                <a:cs typeface="Arial" pitchFamily="34" charset="0"/>
              </a:rPr>
              <a:t>7</a:t>
            </a:r>
            <a:r>
              <a:rPr lang="vi-VN" dirty="0" smtClean="0">
                <a:latin typeface="Arial" pitchFamily="34" charset="0"/>
                <a:cs typeface="Arial" pitchFamily="34" charset="0"/>
              </a:rPr>
              <a:t>8: Ivir, Vladimir. </a:t>
            </a:r>
            <a:r>
              <a:rPr lang="vi-VN" i="1" dirty="0" smtClean="0">
                <a:latin typeface="Arial" pitchFamily="34" charset="0"/>
                <a:cs typeface="Arial" pitchFamily="34" charset="0"/>
              </a:rPr>
              <a:t>Teorija i tehnika prevođenja</a:t>
            </a:r>
            <a:r>
              <a:rPr lang="vi-VN" dirty="0" smtClean="0">
                <a:latin typeface="Arial" pitchFamily="34" charset="0"/>
                <a:cs typeface="Arial" pitchFamily="34" charset="0"/>
              </a:rPr>
              <a:t> </a:t>
            </a:r>
            <a:r>
              <a:rPr lang="en-US" dirty="0" smtClean="0">
                <a:latin typeface="Arial" pitchFamily="34" charset="0"/>
                <a:cs typeface="Arial" pitchFamily="34" charset="0"/>
              </a:rPr>
              <a:t>(</a:t>
            </a:r>
            <a:r>
              <a:rPr lang="vi-VN" i="1" dirty="0" smtClean="0">
                <a:latin typeface="Arial" pitchFamily="34" charset="0"/>
                <a:cs typeface="Arial" pitchFamily="34" charset="0"/>
              </a:rPr>
              <a:t>udžbenik za </a:t>
            </a:r>
            <a:r>
              <a:rPr lang="en-US" i="1" dirty="0" smtClean="0">
                <a:latin typeface="Arial" pitchFamily="34" charset="0"/>
                <a:cs typeface="Arial" pitchFamily="34" charset="0"/>
              </a:rPr>
              <a:t>I</a:t>
            </a:r>
            <a:r>
              <a:rPr lang="vi-VN" i="1" dirty="0" smtClean="0">
                <a:latin typeface="Arial" pitchFamily="34" charset="0"/>
                <a:cs typeface="Arial" pitchFamily="34" charset="0"/>
              </a:rPr>
              <a:t> god. pozivnousmerenog obrazovanja i vaspitanja srednjeg stupnja prevodilačke struke</a:t>
            </a:r>
            <a:r>
              <a:rPr lang="en-US" dirty="0" smtClean="0">
                <a:latin typeface="Arial" pitchFamily="34" charset="0"/>
                <a:cs typeface="Arial" pitchFamily="34" charset="0"/>
              </a:rPr>
              <a:t>). </a:t>
            </a:r>
            <a:r>
              <a:rPr lang="vi-VN" dirty="0" smtClean="0">
                <a:latin typeface="Arial" pitchFamily="34" charset="0"/>
                <a:cs typeface="Arial" pitchFamily="34" charset="0"/>
              </a:rPr>
              <a:t>Sremski Karlovci: Centar „Karlovačka gimnazija“.</a:t>
            </a:r>
            <a:endParaRPr lang="de-DE" dirty="0" smtClean="0">
              <a:latin typeface="Arial" pitchFamily="34" charset="0"/>
              <a:cs typeface="Arial" pitchFamily="34" charset="0"/>
            </a:endParaRPr>
          </a:p>
          <a:p>
            <a:r>
              <a:rPr lang="vi-VN" dirty="0" smtClean="0">
                <a:latin typeface="Arial" pitchFamily="34" charset="0"/>
                <a:cs typeface="Arial" pitchFamily="34" charset="0"/>
              </a:rPr>
              <a:t>Ivir 1984: Ivir, Vladimir. </a:t>
            </a:r>
            <a:r>
              <a:rPr lang="vi-VN" i="1" dirty="0" smtClean="0">
                <a:latin typeface="Arial" pitchFamily="34" charset="0"/>
                <a:cs typeface="Arial" pitchFamily="34" charset="0"/>
              </a:rPr>
              <a:t>Teorija i tehnika prevođenja</a:t>
            </a:r>
            <a:r>
              <a:rPr lang="vi-VN" dirty="0" smtClean="0">
                <a:latin typeface="Arial" pitchFamily="34" charset="0"/>
                <a:cs typeface="Arial" pitchFamily="34" charset="0"/>
              </a:rPr>
              <a:t> (</a:t>
            </a:r>
            <a:r>
              <a:rPr lang="vi-VN" i="1" dirty="0" smtClean="0">
                <a:latin typeface="Arial" pitchFamily="34" charset="0"/>
                <a:cs typeface="Arial" pitchFamily="34" charset="0"/>
              </a:rPr>
              <a:t>udžbenik za III i IV razred srednjeg obrazovanja prevodilačke struke</a:t>
            </a:r>
            <a:r>
              <a:rPr lang="vi-VN" dirty="0" smtClean="0">
                <a:latin typeface="Arial" pitchFamily="34" charset="0"/>
                <a:cs typeface="Arial" pitchFamily="34" charset="0"/>
              </a:rPr>
              <a:t>). Novi Sad: Zavod za izdavanje udžbenika u Novom Sadu.</a:t>
            </a:r>
            <a:endParaRPr lang="sr-Latn-RS" dirty="0" smtClean="0">
              <a:latin typeface="Arial" pitchFamily="34" charset="0"/>
              <a:cs typeface="Arial" pitchFamily="34" charset="0"/>
            </a:endParaRPr>
          </a:p>
          <a:p>
            <a:r>
              <a:rPr lang="sr-Latn-CS" dirty="0" smtClean="0">
                <a:latin typeface="Arial" pitchFamily="34" charset="0"/>
                <a:cs typeface="Arial" pitchFamily="34" charset="0"/>
              </a:rPr>
              <a:t>Janić 2012: Janić, Aleksandra. Kriterijumi za identifikaciju leksikalizovanih deminutiva u srpskome jeziku. In: </a:t>
            </a:r>
            <a:r>
              <a:rPr lang="sr-Latn-CS" i="1" dirty="0" smtClean="0">
                <a:latin typeface="Arial" pitchFamily="34" charset="0"/>
                <a:cs typeface="Arial" pitchFamily="34" charset="0"/>
              </a:rPr>
              <a:t>Godišnjak za srpski jezik</a:t>
            </a:r>
            <a:r>
              <a:rPr lang="sr-Latn-CS" dirty="0" smtClean="0">
                <a:latin typeface="Arial" pitchFamily="34" charset="0"/>
                <a:cs typeface="Arial" pitchFamily="34" charset="0"/>
              </a:rPr>
              <a:t>. Niš: Filozofski fakultet Univerziteta u Nišu. XXV/12. S. 79–88.</a:t>
            </a:r>
            <a:endParaRPr lang="de-DE" dirty="0" smtClean="0">
              <a:latin typeface="Arial" pitchFamily="34" charset="0"/>
              <a:cs typeface="Arial"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fld id="{C1ADC48A-22C4-45AB-A0A2-FF6D31194B2B}" type="slidenum">
              <a:rPr lang="de-DE" smtClean="0"/>
              <a:pPr/>
              <a:t>27</a:t>
            </a:fld>
            <a:endParaRPr lang="de-DE"/>
          </a:p>
        </p:txBody>
      </p:sp>
      <p:sp>
        <p:nvSpPr>
          <p:cNvPr id="3" name="Textfeld 2"/>
          <p:cNvSpPr txBox="1"/>
          <p:nvPr/>
        </p:nvSpPr>
        <p:spPr>
          <a:xfrm>
            <a:off x="0" y="1"/>
            <a:ext cx="9144000" cy="6817251"/>
          </a:xfrm>
          <a:prstGeom prst="rect">
            <a:avLst/>
          </a:prstGeom>
          <a:noFill/>
        </p:spPr>
        <p:txBody>
          <a:bodyPr wrap="square" rtlCol="0">
            <a:spAutoFit/>
          </a:bodyPr>
          <a:lstStyle/>
          <a:p>
            <a:endParaRPr lang="sr-Latn-CS" dirty="0" smtClean="0">
              <a:latin typeface="Arial" pitchFamily="34" charset="0"/>
              <a:cs typeface="Arial" pitchFamily="34" charset="0"/>
            </a:endParaRPr>
          </a:p>
          <a:p>
            <a:pPr algn="ctr"/>
            <a:r>
              <a:rPr lang="sr-Latn-CS" sz="2300" dirty="0" smtClean="0">
                <a:latin typeface="Arial" pitchFamily="34" charset="0"/>
                <a:cs typeface="Arial" pitchFamily="34" charset="0"/>
              </a:rPr>
              <a:t>Literatura</a:t>
            </a:r>
          </a:p>
          <a:p>
            <a:endParaRPr lang="sr-Latn-CS" dirty="0" smtClean="0">
              <a:latin typeface="Arial" pitchFamily="34" charset="0"/>
              <a:cs typeface="Arial" pitchFamily="34" charset="0"/>
            </a:endParaRPr>
          </a:p>
          <a:p>
            <a:r>
              <a:rPr lang="sr-Latn-CS" dirty="0" smtClean="0">
                <a:latin typeface="Arial" pitchFamily="34" charset="0"/>
                <a:cs typeface="Arial" pitchFamily="34" charset="0"/>
              </a:rPr>
              <a:t>Janić 2013: Janić, Aleksandra. Leksikalizacija imeničkih deminutiva u srpskome jeziku. </a:t>
            </a:r>
            <a:r>
              <a:rPr lang="de-DE" dirty="0" smtClean="0">
                <a:latin typeface="Arial" pitchFamily="34" charset="0"/>
                <a:cs typeface="Arial" pitchFamily="34" charset="0"/>
              </a:rPr>
              <a:t>In: </a:t>
            </a:r>
            <a:r>
              <a:rPr lang="de-DE" i="1" dirty="0" err="1" smtClean="0">
                <a:latin typeface="Arial" pitchFamily="34" charset="0"/>
                <a:cs typeface="Arial" pitchFamily="34" charset="0"/>
              </a:rPr>
              <a:t>Philologia</a:t>
            </a:r>
            <a:r>
              <a:rPr lang="de-DE" i="1" dirty="0" smtClean="0">
                <a:latin typeface="Arial" pitchFamily="34" charset="0"/>
                <a:cs typeface="Arial" pitchFamily="34" charset="0"/>
              </a:rPr>
              <a:t> </a:t>
            </a:r>
            <a:r>
              <a:rPr lang="de-DE" i="1" dirty="0" err="1" smtClean="0">
                <a:latin typeface="Arial" pitchFamily="34" charset="0"/>
                <a:cs typeface="Arial" pitchFamily="34" charset="0"/>
              </a:rPr>
              <a:t>Mediana</a:t>
            </a:r>
            <a:r>
              <a:rPr lang="de-DE" dirty="0" smtClean="0">
                <a:latin typeface="Arial" pitchFamily="34" charset="0"/>
                <a:cs typeface="Arial" pitchFamily="34" charset="0"/>
              </a:rPr>
              <a:t>. Niš: </a:t>
            </a:r>
            <a:r>
              <a:rPr lang="de-DE" dirty="0" err="1" smtClean="0">
                <a:latin typeface="Arial" pitchFamily="34" charset="0"/>
                <a:cs typeface="Arial" pitchFamily="34" charset="0"/>
              </a:rPr>
              <a:t>Filozofski</a:t>
            </a:r>
            <a:r>
              <a:rPr lang="de-DE" dirty="0" smtClean="0">
                <a:latin typeface="Arial" pitchFamily="34" charset="0"/>
                <a:cs typeface="Arial" pitchFamily="34" charset="0"/>
              </a:rPr>
              <a:t> </a:t>
            </a:r>
            <a:r>
              <a:rPr lang="de-DE" dirty="0" err="1" smtClean="0">
                <a:latin typeface="Arial" pitchFamily="34" charset="0"/>
                <a:cs typeface="Arial" pitchFamily="34" charset="0"/>
              </a:rPr>
              <a:t>fakultet</a:t>
            </a:r>
            <a:r>
              <a:rPr lang="de-DE" dirty="0" smtClean="0">
                <a:latin typeface="Arial" pitchFamily="34" charset="0"/>
                <a:cs typeface="Arial" pitchFamily="34" charset="0"/>
              </a:rPr>
              <a:t> </a:t>
            </a:r>
            <a:r>
              <a:rPr lang="de-DE" dirty="0" err="1" smtClean="0">
                <a:latin typeface="Arial" pitchFamily="34" charset="0"/>
                <a:cs typeface="Arial" pitchFamily="34" charset="0"/>
              </a:rPr>
              <a:t>Univerziteta</a:t>
            </a:r>
            <a:r>
              <a:rPr lang="de-DE" dirty="0" smtClean="0">
                <a:latin typeface="Arial" pitchFamily="34" charset="0"/>
                <a:cs typeface="Arial" pitchFamily="34" charset="0"/>
              </a:rPr>
              <a:t> u </a:t>
            </a:r>
            <a:r>
              <a:rPr lang="de-DE" dirty="0" err="1" smtClean="0">
                <a:latin typeface="Arial" pitchFamily="34" charset="0"/>
                <a:cs typeface="Arial" pitchFamily="34" charset="0"/>
              </a:rPr>
              <a:t>Nišu</a:t>
            </a:r>
            <a:r>
              <a:rPr lang="de-DE" dirty="0" smtClean="0">
                <a:latin typeface="Arial" pitchFamily="34" charset="0"/>
                <a:cs typeface="Arial" pitchFamily="34" charset="0"/>
              </a:rPr>
              <a:t>. V/5. S. 367–380.</a:t>
            </a:r>
          </a:p>
          <a:p>
            <a:r>
              <a:rPr lang="vi-VN" dirty="0" smtClean="0">
                <a:latin typeface="Arial" pitchFamily="34" charset="0"/>
                <a:cs typeface="Arial" pitchFamily="34" charset="0"/>
              </a:rPr>
              <a:t>Jovanović 2010: Jovanović</a:t>
            </a:r>
            <a:r>
              <a:rPr lang="de-DE" dirty="0" smtClean="0">
                <a:latin typeface="Arial" pitchFamily="34" charset="0"/>
                <a:cs typeface="Arial" pitchFamily="34" charset="0"/>
              </a:rPr>
              <a:t>, </a:t>
            </a:r>
            <a:r>
              <a:rPr lang="vi-VN" dirty="0" smtClean="0">
                <a:latin typeface="Arial" pitchFamily="34" charset="0"/>
                <a:cs typeface="Arial" pitchFamily="34" charset="0"/>
              </a:rPr>
              <a:t>Vladan</a:t>
            </a:r>
            <a:r>
              <a:rPr lang="de-DE" dirty="0" smtClean="0">
                <a:latin typeface="Arial" pitchFamily="34" charset="0"/>
                <a:cs typeface="Arial" pitchFamily="34" charset="0"/>
              </a:rPr>
              <a:t>. </a:t>
            </a:r>
            <a:r>
              <a:rPr lang="vi-VN" i="1" dirty="0" smtClean="0">
                <a:latin typeface="Arial" pitchFamily="34" charset="0"/>
                <a:cs typeface="Arial" pitchFamily="34" charset="0"/>
              </a:rPr>
              <a:t>Deminutivne i augmentativne imenice u srpskom jeziku</a:t>
            </a:r>
            <a:r>
              <a:rPr lang="vi-VN" dirty="0" smtClean="0">
                <a:latin typeface="Arial" pitchFamily="34" charset="0"/>
                <a:cs typeface="Arial" pitchFamily="34" charset="0"/>
              </a:rPr>
              <a:t>. Beograd: Institut za srpski jezik SANU.</a:t>
            </a:r>
            <a:endParaRPr lang="de-DE" dirty="0" smtClean="0">
              <a:latin typeface="Arial" pitchFamily="34" charset="0"/>
              <a:cs typeface="Arial" pitchFamily="34" charset="0"/>
            </a:endParaRPr>
          </a:p>
          <a:p>
            <a:r>
              <a:rPr lang="vi-VN" dirty="0" smtClean="0">
                <a:latin typeface="Arial" pitchFamily="34" charset="0"/>
                <a:cs typeface="Arial" pitchFamily="34" charset="0"/>
              </a:rPr>
              <a:t>Jurišić Roljić 2015: Jurišić Roljić, Jasna. Realizacija deminutiva u prevodu Ježeve Kućice Branka Ćopića na engleski jezik. In: </a:t>
            </a:r>
            <a:r>
              <a:rPr lang="vi-VN" i="1" dirty="0" smtClean="0">
                <a:latin typeface="Arial" pitchFamily="34" charset="0"/>
                <a:cs typeface="Arial" pitchFamily="34" charset="0"/>
              </a:rPr>
              <a:t>Filolog</a:t>
            </a:r>
            <a:r>
              <a:rPr lang="vi-VN" dirty="0" smtClean="0">
                <a:latin typeface="Arial" pitchFamily="34" charset="0"/>
                <a:cs typeface="Arial" pitchFamily="34" charset="0"/>
              </a:rPr>
              <a:t> – </a:t>
            </a:r>
            <a:r>
              <a:rPr lang="vi-VN" i="1" dirty="0" smtClean="0">
                <a:latin typeface="Arial" pitchFamily="34" charset="0"/>
                <a:cs typeface="Arial" pitchFamily="34" charset="0"/>
              </a:rPr>
              <a:t>časopis za jezik</a:t>
            </a:r>
            <a:r>
              <a:rPr lang="vi-VN" dirty="0" smtClean="0">
                <a:latin typeface="Arial" pitchFamily="34" charset="0"/>
                <a:cs typeface="Arial" pitchFamily="34" charset="0"/>
              </a:rPr>
              <a:t>, </a:t>
            </a:r>
            <a:r>
              <a:rPr lang="vi-VN" i="1" dirty="0" smtClean="0">
                <a:latin typeface="Arial" pitchFamily="34" charset="0"/>
                <a:cs typeface="Arial" pitchFamily="34" charset="0"/>
              </a:rPr>
              <a:t>književnost i</a:t>
            </a:r>
            <a:r>
              <a:rPr lang="vi-VN" dirty="0" smtClean="0">
                <a:latin typeface="Arial" pitchFamily="34" charset="0"/>
                <a:cs typeface="Arial" pitchFamily="34" charset="0"/>
              </a:rPr>
              <a:t> </a:t>
            </a:r>
            <a:r>
              <a:rPr lang="vi-VN" i="1" dirty="0" smtClean="0">
                <a:latin typeface="Arial" pitchFamily="34" charset="0"/>
                <a:cs typeface="Arial" pitchFamily="34" charset="0"/>
              </a:rPr>
              <a:t>kulturu</a:t>
            </a:r>
            <a:r>
              <a:rPr lang="vi-VN" dirty="0" smtClean="0">
                <a:latin typeface="Arial" pitchFamily="34" charset="0"/>
                <a:cs typeface="Arial" pitchFamily="34" charset="0"/>
              </a:rPr>
              <a:t>. Banja Luka: Filološki fakultet. VI. </a:t>
            </a:r>
            <a:r>
              <a:rPr lang="en-GB" dirty="0" smtClean="0">
                <a:latin typeface="Arial" pitchFamily="34" charset="0"/>
                <a:cs typeface="Arial" pitchFamily="34" charset="0"/>
              </a:rPr>
              <a:t>S. 69–78.</a:t>
            </a:r>
            <a:endParaRPr lang="de-DE" dirty="0" smtClean="0">
              <a:latin typeface="Arial" pitchFamily="34" charset="0"/>
              <a:cs typeface="Arial" pitchFamily="34" charset="0"/>
            </a:endParaRPr>
          </a:p>
          <a:p>
            <a:r>
              <a:rPr lang="de-DE" dirty="0" err="1" smtClean="0">
                <a:latin typeface="Arial" pitchFamily="34" charset="0"/>
                <a:cs typeface="Arial" pitchFamily="34" charset="0"/>
              </a:rPr>
              <a:t>Klajn</a:t>
            </a:r>
            <a:r>
              <a:rPr lang="de-DE" dirty="0" smtClean="0">
                <a:latin typeface="Arial" pitchFamily="34" charset="0"/>
                <a:cs typeface="Arial" pitchFamily="34" charset="0"/>
              </a:rPr>
              <a:t> 2002: </a:t>
            </a:r>
            <a:r>
              <a:rPr lang="de-DE" dirty="0" err="1" smtClean="0">
                <a:latin typeface="Arial" pitchFamily="34" charset="0"/>
                <a:cs typeface="Arial" pitchFamily="34" charset="0"/>
              </a:rPr>
              <a:t>Klajn</a:t>
            </a:r>
            <a:r>
              <a:rPr lang="de-DE" dirty="0" smtClean="0">
                <a:latin typeface="Arial" pitchFamily="34" charset="0"/>
                <a:cs typeface="Arial" pitchFamily="34" charset="0"/>
              </a:rPr>
              <a:t>, Ivan. </a:t>
            </a:r>
            <a:r>
              <a:rPr lang="de-DE" i="1" dirty="0" err="1" smtClean="0">
                <a:latin typeface="Arial" pitchFamily="34" charset="0"/>
                <a:cs typeface="Arial" pitchFamily="34" charset="0"/>
              </a:rPr>
              <a:t>Tvorba</a:t>
            </a:r>
            <a:r>
              <a:rPr lang="de-DE" i="1" dirty="0" smtClean="0">
                <a:latin typeface="Arial" pitchFamily="34" charset="0"/>
                <a:cs typeface="Arial" pitchFamily="34" charset="0"/>
              </a:rPr>
              <a:t> </a:t>
            </a:r>
            <a:r>
              <a:rPr lang="de-DE" i="1" dirty="0" err="1" smtClean="0">
                <a:latin typeface="Arial" pitchFamily="34" charset="0"/>
                <a:cs typeface="Arial" pitchFamily="34" charset="0"/>
              </a:rPr>
              <a:t>reči</a:t>
            </a:r>
            <a:r>
              <a:rPr lang="de-DE" i="1" dirty="0" smtClean="0">
                <a:latin typeface="Arial" pitchFamily="34" charset="0"/>
                <a:cs typeface="Arial" pitchFamily="34" charset="0"/>
              </a:rPr>
              <a:t> u </a:t>
            </a:r>
            <a:r>
              <a:rPr lang="de-DE" i="1" dirty="0" err="1" smtClean="0">
                <a:latin typeface="Arial" pitchFamily="34" charset="0"/>
                <a:cs typeface="Arial" pitchFamily="34" charset="0"/>
              </a:rPr>
              <a:t>savremenom</a:t>
            </a:r>
            <a:r>
              <a:rPr lang="de-DE" i="1" dirty="0" smtClean="0">
                <a:latin typeface="Arial" pitchFamily="34" charset="0"/>
                <a:cs typeface="Arial" pitchFamily="34" charset="0"/>
              </a:rPr>
              <a:t> </a:t>
            </a:r>
            <a:r>
              <a:rPr lang="de-DE" i="1" dirty="0" err="1" smtClean="0">
                <a:latin typeface="Arial" pitchFamily="34" charset="0"/>
                <a:cs typeface="Arial" pitchFamily="34" charset="0"/>
              </a:rPr>
              <a:t>srskom</a:t>
            </a:r>
            <a:r>
              <a:rPr lang="de-DE" i="1" dirty="0" smtClean="0">
                <a:latin typeface="Arial" pitchFamily="34" charset="0"/>
                <a:cs typeface="Arial" pitchFamily="34" charset="0"/>
              </a:rPr>
              <a:t> </a:t>
            </a:r>
            <a:r>
              <a:rPr lang="de-DE" i="1" dirty="0" err="1" smtClean="0">
                <a:latin typeface="Arial" pitchFamily="34" charset="0"/>
                <a:cs typeface="Arial" pitchFamily="34" charset="0"/>
              </a:rPr>
              <a:t>jeziku</a:t>
            </a:r>
            <a:r>
              <a:rPr lang="de-DE" dirty="0" smtClean="0">
                <a:latin typeface="Arial" pitchFamily="34" charset="0"/>
                <a:cs typeface="Arial" pitchFamily="34" charset="0"/>
              </a:rPr>
              <a:t>: </a:t>
            </a:r>
            <a:r>
              <a:rPr lang="de-DE" i="1" dirty="0" err="1" smtClean="0">
                <a:latin typeface="Arial" pitchFamily="34" charset="0"/>
                <a:cs typeface="Arial" pitchFamily="34" charset="0"/>
              </a:rPr>
              <a:t>prvi</a:t>
            </a:r>
            <a:r>
              <a:rPr lang="de-DE" i="1" dirty="0" smtClean="0">
                <a:latin typeface="Arial" pitchFamily="34" charset="0"/>
                <a:cs typeface="Arial" pitchFamily="34" charset="0"/>
              </a:rPr>
              <a:t> </a:t>
            </a:r>
            <a:r>
              <a:rPr lang="de-DE" i="1" dirty="0" err="1" smtClean="0">
                <a:latin typeface="Arial" pitchFamily="34" charset="0"/>
                <a:cs typeface="Arial" pitchFamily="34" charset="0"/>
              </a:rPr>
              <a:t>deo</a:t>
            </a:r>
            <a:r>
              <a:rPr lang="de-DE" dirty="0" smtClean="0">
                <a:latin typeface="Arial" pitchFamily="34" charset="0"/>
                <a:cs typeface="Arial" pitchFamily="34" charset="0"/>
              </a:rPr>
              <a:t> (</a:t>
            </a:r>
            <a:r>
              <a:rPr lang="de-DE" i="1" dirty="0" err="1" smtClean="0">
                <a:latin typeface="Arial" pitchFamily="34" charset="0"/>
                <a:cs typeface="Arial" pitchFamily="34" charset="0"/>
              </a:rPr>
              <a:t>slaganje</a:t>
            </a:r>
            <a:r>
              <a:rPr lang="de-DE" i="1" dirty="0" smtClean="0">
                <a:latin typeface="Arial" pitchFamily="34" charset="0"/>
                <a:cs typeface="Arial" pitchFamily="34" charset="0"/>
              </a:rPr>
              <a:t> i </a:t>
            </a:r>
            <a:r>
              <a:rPr lang="de-DE" i="1" dirty="0" err="1" smtClean="0">
                <a:latin typeface="Arial" pitchFamily="34" charset="0"/>
                <a:cs typeface="Arial" pitchFamily="34" charset="0"/>
              </a:rPr>
              <a:t>prefiksacija</a:t>
            </a:r>
            <a:r>
              <a:rPr lang="de-DE" dirty="0" smtClean="0">
                <a:latin typeface="Arial" pitchFamily="34" charset="0"/>
                <a:cs typeface="Arial" pitchFamily="34" charset="0"/>
              </a:rPr>
              <a:t>). Beograd: </a:t>
            </a:r>
            <a:r>
              <a:rPr lang="de-DE" dirty="0" err="1" smtClean="0">
                <a:latin typeface="Arial" pitchFamily="34" charset="0"/>
                <a:cs typeface="Arial" pitchFamily="34" charset="0"/>
              </a:rPr>
              <a:t>Zavod</a:t>
            </a:r>
            <a:r>
              <a:rPr lang="de-DE" dirty="0" smtClean="0">
                <a:latin typeface="Arial" pitchFamily="34" charset="0"/>
                <a:cs typeface="Arial" pitchFamily="34" charset="0"/>
              </a:rPr>
              <a:t> </a:t>
            </a:r>
            <a:r>
              <a:rPr lang="de-DE" dirty="0" err="1" smtClean="0">
                <a:latin typeface="Arial" pitchFamily="34" charset="0"/>
                <a:cs typeface="Arial" pitchFamily="34" charset="0"/>
              </a:rPr>
              <a:t>za</a:t>
            </a:r>
            <a:r>
              <a:rPr lang="de-DE" dirty="0" smtClean="0">
                <a:latin typeface="Arial" pitchFamily="34" charset="0"/>
                <a:cs typeface="Arial" pitchFamily="34" charset="0"/>
              </a:rPr>
              <a:t> </a:t>
            </a:r>
            <a:r>
              <a:rPr lang="de-DE" dirty="0" err="1" smtClean="0">
                <a:latin typeface="Arial" pitchFamily="34" charset="0"/>
                <a:cs typeface="Arial" pitchFamily="34" charset="0"/>
              </a:rPr>
              <a:t>udžbenike</a:t>
            </a:r>
            <a:r>
              <a:rPr lang="de-DE" dirty="0" smtClean="0">
                <a:latin typeface="Arial" pitchFamily="34" charset="0"/>
                <a:cs typeface="Arial" pitchFamily="34" charset="0"/>
              </a:rPr>
              <a:t> i </a:t>
            </a:r>
            <a:r>
              <a:rPr lang="de-DE" dirty="0" err="1" smtClean="0">
                <a:latin typeface="Arial" pitchFamily="34" charset="0"/>
                <a:cs typeface="Arial" pitchFamily="34" charset="0"/>
              </a:rPr>
              <a:t>nastavna</a:t>
            </a:r>
            <a:r>
              <a:rPr lang="de-DE" dirty="0" smtClean="0">
                <a:latin typeface="Arial" pitchFamily="34" charset="0"/>
                <a:cs typeface="Arial" pitchFamily="34" charset="0"/>
              </a:rPr>
              <a:t> </a:t>
            </a:r>
            <a:r>
              <a:rPr lang="de-DE" dirty="0" err="1" smtClean="0">
                <a:latin typeface="Arial" pitchFamily="34" charset="0"/>
                <a:cs typeface="Arial" pitchFamily="34" charset="0"/>
              </a:rPr>
              <a:t>sredstva</a:t>
            </a:r>
            <a:r>
              <a:rPr lang="de-DE" dirty="0" smtClean="0">
                <a:latin typeface="Arial" pitchFamily="34" charset="0"/>
                <a:cs typeface="Arial" pitchFamily="34" charset="0"/>
              </a:rPr>
              <a:t>.</a:t>
            </a:r>
          </a:p>
          <a:p>
            <a:r>
              <a:rPr lang="de-DE" dirty="0" err="1" smtClean="0">
                <a:latin typeface="Arial" pitchFamily="34" charset="0"/>
                <a:cs typeface="Arial" pitchFamily="34" charset="0"/>
              </a:rPr>
              <a:t>Klajn</a:t>
            </a:r>
            <a:r>
              <a:rPr lang="de-DE" dirty="0" smtClean="0">
                <a:latin typeface="Arial" pitchFamily="34" charset="0"/>
                <a:cs typeface="Arial" pitchFamily="34" charset="0"/>
              </a:rPr>
              <a:t> 2003: </a:t>
            </a:r>
            <a:r>
              <a:rPr lang="de-DE" dirty="0" err="1" smtClean="0">
                <a:latin typeface="Arial" pitchFamily="34" charset="0"/>
                <a:cs typeface="Arial" pitchFamily="34" charset="0"/>
              </a:rPr>
              <a:t>Klajn</a:t>
            </a:r>
            <a:r>
              <a:rPr lang="de-DE" dirty="0" smtClean="0">
                <a:latin typeface="Arial" pitchFamily="34" charset="0"/>
                <a:cs typeface="Arial" pitchFamily="34" charset="0"/>
              </a:rPr>
              <a:t>, Ivan. </a:t>
            </a:r>
            <a:r>
              <a:rPr lang="de-DE" i="1" dirty="0" err="1" smtClean="0">
                <a:latin typeface="Arial" pitchFamily="34" charset="0"/>
                <a:cs typeface="Arial" pitchFamily="34" charset="0"/>
              </a:rPr>
              <a:t>Tvorba</a:t>
            </a:r>
            <a:r>
              <a:rPr lang="de-DE" i="1" dirty="0" smtClean="0">
                <a:latin typeface="Arial" pitchFamily="34" charset="0"/>
                <a:cs typeface="Arial" pitchFamily="34" charset="0"/>
              </a:rPr>
              <a:t> </a:t>
            </a:r>
            <a:r>
              <a:rPr lang="de-DE" i="1" dirty="0" err="1" smtClean="0">
                <a:latin typeface="Arial" pitchFamily="34" charset="0"/>
                <a:cs typeface="Arial" pitchFamily="34" charset="0"/>
              </a:rPr>
              <a:t>reči</a:t>
            </a:r>
            <a:r>
              <a:rPr lang="de-DE" i="1" dirty="0" smtClean="0">
                <a:latin typeface="Arial" pitchFamily="34" charset="0"/>
                <a:cs typeface="Arial" pitchFamily="34" charset="0"/>
              </a:rPr>
              <a:t> u </a:t>
            </a:r>
            <a:r>
              <a:rPr lang="de-DE" i="1" dirty="0" err="1" smtClean="0">
                <a:latin typeface="Arial" pitchFamily="34" charset="0"/>
                <a:cs typeface="Arial" pitchFamily="34" charset="0"/>
              </a:rPr>
              <a:t>savremenom</a:t>
            </a:r>
            <a:r>
              <a:rPr lang="de-DE" i="1" dirty="0" smtClean="0">
                <a:latin typeface="Arial" pitchFamily="34" charset="0"/>
                <a:cs typeface="Arial" pitchFamily="34" charset="0"/>
              </a:rPr>
              <a:t> </a:t>
            </a:r>
            <a:r>
              <a:rPr lang="de-DE" i="1" dirty="0" err="1" smtClean="0">
                <a:latin typeface="Arial" pitchFamily="34" charset="0"/>
                <a:cs typeface="Arial" pitchFamily="34" charset="0"/>
              </a:rPr>
              <a:t>srskom</a:t>
            </a:r>
            <a:r>
              <a:rPr lang="de-DE" i="1" dirty="0" smtClean="0">
                <a:latin typeface="Arial" pitchFamily="34" charset="0"/>
                <a:cs typeface="Arial" pitchFamily="34" charset="0"/>
              </a:rPr>
              <a:t> </a:t>
            </a:r>
            <a:r>
              <a:rPr lang="de-DE" i="1" dirty="0" err="1" smtClean="0">
                <a:latin typeface="Arial" pitchFamily="34" charset="0"/>
                <a:cs typeface="Arial" pitchFamily="34" charset="0"/>
              </a:rPr>
              <a:t>jeziku</a:t>
            </a:r>
            <a:r>
              <a:rPr lang="de-DE" dirty="0" smtClean="0">
                <a:latin typeface="Arial" pitchFamily="34" charset="0"/>
                <a:cs typeface="Arial" pitchFamily="34" charset="0"/>
              </a:rPr>
              <a:t>: </a:t>
            </a:r>
            <a:r>
              <a:rPr lang="de-DE" i="1" dirty="0" err="1" smtClean="0">
                <a:latin typeface="Arial" pitchFamily="34" charset="0"/>
                <a:cs typeface="Arial" pitchFamily="34" charset="0"/>
              </a:rPr>
              <a:t>drugi</a:t>
            </a:r>
            <a:r>
              <a:rPr lang="de-DE" i="1" dirty="0" smtClean="0">
                <a:latin typeface="Arial" pitchFamily="34" charset="0"/>
                <a:cs typeface="Arial" pitchFamily="34" charset="0"/>
              </a:rPr>
              <a:t> </a:t>
            </a:r>
            <a:r>
              <a:rPr lang="de-DE" i="1" dirty="0" err="1" smtClean="0">
                <a:latin typeface="Arial" pitchFamily="34" charset="0"/>
                <a:cs typeface="Arial" pitchFamily="34" charset="0"/>
              </a:rPr>
              <a:t>deo</a:t>
            </a:r>
            <a:r>
              <a:rPr lang="de-DE" dirty="0" smtClean="0">
                <a:latin typeface="Arial" pitchFamily="34" charset="0"/>
                <a:cs typeface="Arial" pitchFamily="34" charset="0"/>
              </a:rPr>
              <a:t> (</a:t>
            </a:r>
            <a:r>
              <a:rPr lang="de-DE" i="1" dirty="0" err="1" smtClean="0">
                <a:latin typeface="Arial" pitchFamily="34" charset="0"/>
                <a:cs typeface="Arial" pitchFamily="34" charset="0"/>
              </a:rPr>
              <a:t>sufiksacija</a:t>
            </a:r>
            <a:r>
              <a:rPr lang="de-DE" i="1" dirty="0" smtClean="0">
                <a:latin typeface="Arial" pitchFamily="34" charset="0"/>
                <a:cs typeface="Arial" pitchFamily="34" charset="0"/>
              </a:rPr>
              <a:t> i </a:t>
            </a:r>
            <a:r>
              <a:rPr lang="de-DE" i="1" dirty="0" err="1" smtClean="0">
                <a:latin typeface="Arial" pitchFamily="34" charset="0"/>
                <a:cs typeface="Arial" pitchFamily="34" charset="0"/>
              </a:rPr>
              <a:t>konverzija</a:t>
            </a:r>
            <a:r>
              <a:rPr lang="de-DE" dirty="0" smtClean="0">
                <a:latin typeface="Arial" pitchFamily="34" charset="0"/>
                <a:cs typeface="Arial" pitchFamily="34" charset="0"/>
              </a:rPr>
              <a:t>). Beograd: </a:t>
            </a:r>
            <a:r>
              <a:rPr lang="de-DE" dirty="0" err="1" smtClean="0">
                <a:latin typeface="Arial" pitchFamily="34" charset="0"/>
                <a:cs typeface="Arial" pitchFamily="34" charset="0"/>
              </a:rPr>
              <a:t>Zavod</a:t>
            </a:r>
            <a:r>
              <a:rPr lang="de-DE" dirty="0" smtClean="0">
                <a:latin typeface="Arial" pitchFamily="34" charset="0"/>
                <a:cs typeface="Arial" pitchFamily="34" charset="0"/>
              </a:rPr>
              <a:t> </a:t>
            </a:r>
            <a:r>
              <a:rPr lang="de-DE" dirty="0" err="1" smtClean="0">
                <a:latin typeface="Arial" pitchFamily="34" charset="0"/>
                <a:cs typeface="Arial" pitchFamily="34" charset="0"/>
              </a:rPr>
              <a:t>za</a:t>
            </a:r>
            <a:r>
              <a:rPr lang="de-DE" dirty="0" smtClean="0">
                <a:latin typeface="Arial" pitchFamily="34" charset="0"/>
                <a:cs typeface="Arial" pitchFamily="34" charset="0"/>
              </a:rPr>
              <a:t> </a:t>
            </a:r>
            <a:r>
              <a:rPr lang="de-DE" dirty="0" err="1" smtClean="0">
                <a:latin typeface="Arial" pitchFamily="34" charset="0"/>
                <a:cs typeface="Arial" pitchFamily="34" charset="0"/>
              </a:rPr>
              <a:t>udžbenike</a:t>
            </a:r>
            <a:r>
              <a:rPr lang="de-DE" dirty="0" smtClean="0">
                <a:latin typeface="Arial" pitchFamily="34" charset="0"/>
                <a:cs typeface="Arial" pitchFamily="34" charset="0"/>
              </a:rPr>
              <a:t> i </a:t>
            </a:r>
            <a:r>
              <a:rPr lang="de-DE" dirty="0" err="1" smtClean="0">
                <a:latin typeface="Arial" pitchFamily="34" charset="0"/>
                <a:cs typeface="Arial" pitchFamily="34" charset="0"/>
              </a:rPr>
              <a:t>nastavna</a:t>
            </a:r>
            <a:r>
              <a:rPr lang="de-DE" dirty="0" smtClean="0">
                <a:latin typeface="Arial" pitchFamily="34" charset="0"/>
                <a:cs typeface="Arial" pitchFamily="34" charset="0"/>
              </a:rPr>
              <a:t> </a:t>
            </a:r>
            <a:r>
              <a:rPr lang="de-DE" dirty="0" err="1" smtClean="0">
                <a:latin typeface="Arial" pitchFamily="34" charset="0"/>
                <a:cs typeface="Arial" pitchFamily="34" charset="0"/>
              </a:rPr>
              <a:t>sredstva</a:t>
            </a:r>
            <a:r>
              <a:rPr lang="de-DE" dirty="0" smtClean="0">
                <a:latin typeface="Arial" pitchFamily="34" charset="0"/>
                <a:cs typeface="Arial" pitchFamily="34" charset="0"/>
              </a:rPr>
              <a:t>.</a:t>
            </a:r>
          </a:p>
          <a:p>
            <a:r>
              <a:rPr lang="en-US" dirty="0" smtClean="0">
                <a:latin typeface="Arial" pitchFamily="34" charset="0"/>
                <a:cs typeface="Arial" pitchFamily="34" charset="0"/>
              </a:rPr>
              <a:t>Levi 1982: Levi, </a:t>
            </a:r>
            <a:r>
              <a:rPr lang="en-US" dirty="0" err="1" smtClean="0">
                <a:latin typeface="Arial" pitchFamily="34" charset="0"/>
                <a:cs typeface="Arial" pitchFamily="34" charset="0"/>
              </a:rPr>
              <a:t>Jerži</a:t>
            </a:r>
            <a:r>
              <a:rPr lang="en-US" dirty="0" smtClean="0">
                <a:latin typeface="Arial" pitchFamily="34" charset="0"/>
                <a:cs typeface="Arial" pitchFamily="34" charset="0"/>
              </a:rPr>
              <a:t>. </a:t>
            </a:r>
            <a:r>
              <a:rPr lang="en-US" i="1" dirty="0" err="1" smtClean="0">
                <a:latin typeface="Arial" pitchFamily="34" charset="0"/>
                <a:cs typeface="Arial" pitchFamily="34" charset="0"/>
              </a:rPr>
              <a:t>Umjetnost</a:t>
            </a:r>
            <a:r>
              <a:rPr lang="en-US" i="1" dirty="0" smtClean="0">
                <a:latin typeface="Arial" pitchFamily="34" charset="0"/>
                <a:cs typeface="Arial" pitchFamily="34" charset="0"/>
              </a:rPr>
              <a:t> </a:t>
            </a:r>
            <a:r>
              <a:rPr lang="en-US" i="1" dirty="0" err="1" smtClean="0">
                <a:latin typeface="Arial" pitchFamily="34" charset="0"/>
                <a:cs typeface="Arial" pitchFamily="34" charset="0"/>
              </a:rPr>
              <a:t>prevođenja</a:t>
            </a:r>
            <a:r>
              <a:rPr lang="en-US" i="1" dirty="0" smtClean="0">
                <a:latin typeface="Arial" pitchFamily="34" charset="0"/>
                <a:cs typeface="Arial" pitchFamily="34" charset="0"/>
              </a:rPr>
              <a:t> </a:t>
            </a:r>
            <a:r>
              <a:rPr lang="en-US" dirty="0" smtClean="0">
                <a:latin typeface="Arial" pitchFamily="34" charset="0"/>
                <a:cs typeface="Arial" pitchFamily="34" charset="0"/>
              </a:rPr>
              <a:t>(</a:t>
            </a:r>
            <a:r>
              <a:rPr lang="en-US" dirty="0" err="1" smtClean="0">
                <a:latin typeface="Arial" pitchFamily="34" charset="0"/>
                <a:cs typeface="Arial" pitchFamily="34" charset="0"/>
              </a:rPr>
              <a:t>prevod</a:t>
            </a:r>
            <a:r>
              <a:rPr lang="en-US" dirty="0" smtClean="0">
                <a:latin typeface="Arial" pitchFamily="34" charset="0"/>
                <a:cs typeface="Arial" pitchFamily="34" charset="0"/>
              </a:rPr>
              <a:t> </a:t>
            </a:r>
            <a:r>
              <a:rPr lang="en-US" dirty="0" err="1" smtClean="0">
                <a:latin typeface="Arial" pitchFamily="34" charset="0"/>
                <a:cs typeface="Arial" pitchFamily="34" charset="0"/>
              </a:rPr>
              <a:t>Bogdan</a:t>
            </a:r>
            <a:r>
              <a:rPr lang="en-US" dirty="0" smtClean="0">
                <a:latin typeface="Arial" pitchFamily="34" charset="0"/>
                <a:cs typeface="Arial" pitchFamily="34" charset="0"/>
              </a:rPr>
              <a:t> </a:t>
            </a:r>
            <a:r>
              <a:rPr lang="en-US" dirty="0" err="1" smtClean="0">
                <a:latin typeface="Arial" pitchFamily="34" charset="0"/>
                <a:cs typeface="Arial" pitchFamily="34" charset="0"/>
              </a:rPr>
              <a:t>Dabić</a:t>
            </a:r>
            <a:r>
              <a:rPr lang="en-US" dirty="0" smtClean="0">
                <a:latin typeface="Arial" pitchFamily="34" charset="0"/>
                <a:cs typeface="Arial" pitchFamily="34" charset="0"/>
              </a:rPr>
              <a:t>). </a:t>
            </a:r>
            <a:r>
              <a:rPr lang="en-US" dirty="0" err="1" smtClean="0">
                <a:latin typeface="Arial" pitchFamily="34" charset="0"/>
                <a:cs typeface="Arial" pitchFamily="34" charset="0"/>
              </a:rPr>
              <a:t>Sarajevo:Svjetlost</a:t>
            </a:r>
            <a:r>
              <a:rPr lang="en-US" dirty="0" smtClean="0">
                <a:latin typeface="Arial" pitchFamily="34" charset="0"/>
                <a:cs typeface="Arial" pitchFamily="34" charset="0"/>
              </a:rPr>
              <a:t>.</a:t>
            </a:r>
            <a:endParaRPr lang="de-DE" dirty="0" smtClean="0">
              <a:latin typeface="Arial" pitchFamily="34" charset="0"/>
              <a:cs typeface="Arial" pitchFamily="34" charset="0"/>
            </a:endParaRPr>
          </a:p>
          <a:p>
            <a:r>
              <a:rPr lang="en-GB" dirty="0" err="1" smtClean="0">
                <a:latin typeface="Arial" pitchFamily="34" charset="0"/>
                <a:cs typeface="Arial" pitchFamily="34" charset="0"/>
              </a:rPr>
              <a:t>Nida</a:t>
            </a:r>
            <a:r>
              <a:rPr lang="en-GB" dirty="0" smtClean="0">
                <a:latin typeface="Arial" pitchFamily="34" charset="0"/>
                <a:cs typeface="Arial" pitchFamily="34" charset="0"/>
              </a:rPr>
              <a:t> </a:t>
            </a:r>
            <a:r>
              <a:rPr lang="en-US" dirty="0" smtClean="0">
                <a:latin typeface="Arial" pitchFamily="34" charset="0"/>
                <a:cs typeface="Arial" pitchFamily="34" charset="0"/>
              </a:rPr>
              <a:t>2000: </a:t>
            </a:r>
            <a:r>
              <a:rPr lang="en-GB" dirty="0" err="1" smtClean="0">
                <a:latin typeface="Arial" pitchFamily="34" charset="0"/>
                <a:cs typeface="Arial" pitchFamily="34" charset="0"/>
              </a:rPr>
              <a:t>Nida</a:t>
            </a:r>
            <a:r>
              <a:rPr lang="en-US" dirty="0" smtClean="0">
                <a:latin typeface="Arial" pitchFamily="34" charset="0"/>
                <a:cs typeface="Arial" pitchFamily="34" charset="0"/>
              </a:rPr>
              <a:t>, </a:t>
            </a:r>
            <a:r>
              <a:rPr lang="en-GB" dirty="0" smtClean="0">
                <a:latin typeface="Arial" pitchFamily="34" charset="0"/>
                <a:cs typeface="Arial" pitchFamily="34" charset="0"/>
              </a:rPr>
              <a:t>Eugene Albert</a:t>
            </a:r>
            <a:r>
              <a:rPr lang="en-US" dirty="0" smtClean="0">
                <a:latin typeface="Arial" pitchFamily="34" charset="0"/>
                <a:cs typeface="Arial" pitchFamily="34" charset="0"/>
              </a:rPr>
              <a:t>. </a:t>
            </a:r>
            <a:r>
              <a:rPr lang="en-GB" dirty="0" smtClean="0">
                <a:latin typeface="Arial" pitchFamily="34" charset="0"/>
                <a:cs typeface="Arial" pitchFamily="34" charset="0"/>
              </a:rPr>
              <a:t>Principles of Correspondence</a:t>
            </a:r>
            <a:r>
              <a:rPr lang="en-US" dirty="0" smtClean="0">
                <a:latin typeface="Arial" pitchFamily="34" charset="0"/>
                <a:cs typeface="Arial" pitchFamily="34" charset="0"/>
              </a:rPr>
              <a:t>. In:</a:t>
            </a:r>
            <a:r>
              <a:rPr lang="en-GB" dirty="0" smtClean="0">
                <a:latin typeface="Arial" pitchFamily="34" charset="0"/>
                <a:cs typeface="Arial" pitchFamily="34" charset="0"/>
              </a:rPr>
              <a:t> Lawrence </a:t>
            </a:r>
            <a:r>
              <a:rPr lang="en-GB" dirty="0" err="1" smtClean="0">
                <a:latin typeface="Arial" pitchFamily="34" charset="0"/>
                <a:cs typeface="Arial" pitchFamily="34" charset="0"/>
              </a:rPr>
              <a:t>Venuti</a:t>
            </a:r>
            <a:r>
              <a:rPr lang="en-GB" dirty="0" smtClean="0">
                <a:latin typeface="Arial" pitchFamily="34" charset="0"/>
                <a:cs typeface="Arial" pitchFamily="34" charset="0"/>
              </a:rPr>
              <a:t> (Ed.)</a:t>
            </a:r>
            <a:r>
              <a:rPr lang="en-US" dirty="0" smtClean="0">
                <a:latin typeface="Arial" pitchFamily="34" charset="0"/>
                <a:cs typeface="Arial" pitchFamily="34" charset="0"/>
              </a:rPr>
              <a:t>. </a:t>
            </a:r>
            <a:r>
              <a:rPr lang="en-GB" i="1" dirty="0" smtClean="0">
                <a:latin typeface="Arial" pitchFamily="34" charset="0"/>
                <a:cs typeface="Arial" pitchFamily="34" charset="0"/>
              </a:rPr>
              <a:t>The Translation Studies Reader</a:t>
            </a:r>
            <a:r>
              <a:rPr lang="en-US" dirty="0" smtClean="0">
                <a:latin typeface="Arial" pitchFamily="34" charset="0"/>
                <a:cs typeface="Arial" pitchFamily="34" charset="0"/>
              </a:rPr>
              <a:t>.</a:t>
            </a:r>
            <a:r>
              <a:rPr lang="en-US" i="1" dirty="0" smtClean="0">
                <a:latin typeface="Arial" pitchFamily="34" charset="0"/>
                <a:cs typeface="Arial" pitchFamily="34" charset="0"/>
              </a:rPr>
              <a:t> </a:t>
            </a:r>
            <a:r>
              <a:rPr lang="en-GB" dirty="0" smtClean="0">
                <a:latin typeface="Arial" pitchFamily="34" charset="0"/>
                <a:cs typeface="Arial" pitchFamily="34" charset="0"/>
              </a:rPr>
              <a:t>London: </a:t>
            </a:r>
            <a:r>
              <a:rPr lang="en-GB" dirty="0" err="1" smtClean="0">
                <a:latin typeface="Arial" pitchFamily="34" charset="0"/>
                <a:cs typeface="Arial" pitchFamily="34" charset="0"/>
              </a:rPr>
              <a:t>Routledge</a:t>
            </a:r>
            <a:r>
              <a:rPr lang="en-GB" dirty="0" smtClean="0">
                <a:latin typeface="Arial" pitchFamily="34" charset="0"/>
                <a:cs typeface="Arial" pitchFamily="34" charset="0"/>
              </a:rPr>
              <a:t>. Pp. 126–140.</a:t>
            </a:r>
            <a:endParaRPr lang="de-DE" dirty="0" smtClean="0">
              <a:latin typeface="Arial" pitchFamily="34" charset="0"/>
              <a:cs typeface="Arial" pitchFamily="34" charset="0"/>
            </a:endParaRPr>
          </a:p>
          <a:p>
            <a:r>
              <a:rPr lang="en-GB" dirty="0" err="1" smtClean="0">
                <a:latin typeface="Arial" pitchFamily="34" charset="0"/>
                <a:cs typeface="Arial" pitchFamily="34" charset="0"/>
              </a:rPr>
              <a:t>Oittinen</a:t>
            </a:r>
            <a:r>
              <a:rPr lang="en-GB" dirty="0" smtClean="0">
                <a:latin typeface="Arial" pitchFamily="34" charset="0"/>
                <a:cs typeface="Arial" pitchFamily="34" charset="0"/>
              </a:rPr>
              <a:t> 2000</a:t>
            </a:r>
            <a:r>
              <a:rPr lang="en-US" dirty="0" smtClean="0">
                <a:latin typeface="Arial" pitchFamily="34" charset="0"/>
                <a:cs typeface="Arial" pitchFamily="34" charset="0"/>
              </a:rPr>
              <a:t>: </a:t>
            </a:r>
            <a:r>
              <a:rPr lang="en-GB" dirty="0" err="1" smtClean="0">
                <a:latin typeface="Arial" pitchFamily="34" charset="0"/>
                <a:cs typeface="Arial" pitchFamily="34" charset="0"/>
              </a:rPr>
              <a:t>Oittinen</a:t>
            </a:r>
            <a:r>
              <a:rPr lang="en-GB" dirty="0" smtClean="0">
                <a:latin typeface="Arial" pitchFamily="34" charset="0"/>
                <a:cs typeface="Arial" pitchFamily="34" charset="0"/>
              </a:rPr>
              <a:t>, </a:t>
            </a:r>
            <a:r>
              <a:rPr lang="en-GB" dirty="0" err="1" smtClean="0">
                <a:latin typeface="Arial" pitchFamily="34" charset="0"/>
                <a:cs typeface="Arial" pitchFamily="34" charset="0"/>
              </a:rPr>
              <a:t>Riitta</a:t>
            </a:r>
            <a:r>
              <a:rPr lang="en-US" dirty="0" smtClean="0">
                <a:latin typeface="Arial" pitchFamily="34" charset="0"/>
                <a:cs typeface="Arial" pitchFamily="34" charset="0"/>
              </a:rPr>
              <a:t>. </a:t>
            </a:r>
            <a:r>
              <a:rPr lang="en-GB" i="1" dirty="0" smtClean="0">
                <a:latin typeface="Arial" pitchFamily="34" charset="0"/>
                <a:cs typeface="Arial" pitchFamily="34" charset="0"/>
              </a:rPr>
              <a:t>Translating for Children</a:t>
            </a:r>
            <a:r>
              <a:rPr lang="en-US" dirty="0" smtClean="0">
                <a:latin typeface="Arial" pitchFamily="34" charset="0"/>
                <a:cs typeface="Arial" pitchFamily="34" charset="0"/>
              </a:rPr>
              <a:t>.</a:t>
            </a:r>
            <a:r>
              <a:rPr lang="en-GB" dirty="0" smtClean="0">
                <a:latin typeface="Arial" pitchFamily="34" charset="0"/>
                <a:cs typeface="Arial" pitchFamily="34" charset="0"/>
              </a:rPr>
              <a:t> New York: Garland Publishing</a:t>
            </a:r>
            <a:r>
              <a:rPr lang="en-US" dirty="0" smtClean="0">
                <a:latin typeface="Arial" pitchFamily="34" charset="0"/>
                <a:cs typeface="Arial" pitchFamily="34" charset="0"/>
              </a:rPr>
              <a:t>.</a:t>
            </a:r>
            <a:endParaRPr lang="de-DE" dirty="0" smtClean="0">
              <a:latin typeface="Arial" pitchFamily="34" charset="0"/>
              <a:cs typeface="Arial" pitchFamily="34" charset="0"/>
            </a:endParaRPr>
          </a:p>
          <a:p>
            <a:r>
              <a:rPr lang="en-GB" dirty="0" smtClean="0">
                <a:latin typeface="Arial" pitchFamily="34" charset="0"/>
                <a:cs typeface="Arial" pitchFamily="34" charset="0"/>
              </a:rPr>
              <a:t>Quirk et al. 1985: Quirk, Randolph; </a:t>
            </a:r>
            <a:r>
              <a:rPr lang="en-GB" dirty="0" err="1" smtClean="0">
                <a:latin typeface="Arial" pitchFamily="34" charset="0"/>
                <a:cs typeface="Arial" pitchFamily="34" charset="0"/>
              </a:rPr>
              <a:t>Greenbaum</a:t>
            </a:r>
            <a:r>
              <a:rPr lang="en-GB" dirty="0" smtClean="0">
                <a:latin typeface="Arial" pitchFamily="34" charset="0"/>
                <a:cs typeface="Arial" pitchFamily="34" charset="0"/>
              </a:rPr>
              <a:t>, Sidney. Leech, Geoffrey; </a:t>
            </a:r>
            <a:r>
              <a:rPr lang="en-GB" dirty="0" err="1" smtClean="0">
                <a:latin typeface="Arial" pitchFamily="34" charset="0"/>
                <a:cs typeface="Arial" pitchFamily="34" charset="0"/>
              </a:rPr>
              <a:t>Svartvik</a:t>
            </a:r>
            <a:r>
              <a:rPr lang="en-GB" dirty="0" smtClean="0">
                <a:latin typeface="Arial" pitchFamily="34" charset="0"/>
                <a:cs typeface="Arial" pitchFamily="34" charset="0"/>
              </a:rPr>
              <a:t>, Jan. </a:t>
            </a:r>
            <a:r>
              <a:rPr lang="en-GB" i="1" dirty="0" smtClean="0">
                <a:latin typeface="Arial" pitchFamily="34" charset="0"/>
                <a:cs typeface="Arial" pitchFamily="34" charset="0"/>
              </a:rPr>
              <a:t>A Comprehensive Grammar of the English Language</a:t>
            </a:r>
            <a:r>
              <a:rPr lang="en-GB" dirty="0" smtClean="0">
                <a:latin typeface="Arial" pitchFamily="34" charset="0"/>
                <a:cs typeface="Arial" pitchFamily="34" charset="0"/>
              </a:rPr>
              <a:t>. London: Longman.</a:t>
            </a:r>
            <a:endParaRPr lang="de-DE" dirty="0" smtClean="0">
              <a:latin typeface="Arial" pitchFamily="34" charset="0"/>
              <a:cs typeface="Arial" pitchFamily="34" charset="0"/>
            </a:endParaRPr>
          </a:p>
          <a:p>
            <a:r>
              <a:rPr lang="de-DE" dirty="0" smtClean="0">
                <a:latin typeface="Arial" pitchFamily="34" charset="0"/>
                <a:cs typeface="Arial" pitchFamily="34" charset="0"/>
              </a:rPr>
              <a:t>Schneider 2003: Schneider, Klaus. </a:t>
            </a:r>
            <a:r>
              <a:rPr lang="de-DE" i="1" dirty="0" smtClean="0">
                <a:latin typeface="Arial" pitchFamily="34" charset="0"/>
                <a:cs typeface="Arial" pitchFamily="34" charset="0"/>
              </a:rPr>
              <a:t>Diminutives in English</a:t>
            </a:r>
            <a:r>
              <a:rPr lang="de-DE" dirty="0" smtClean="0">
                <a:latin typeface="Arial" pitchFamily="34" charset="0"/>
                <a:cs typeface="Arial" pitchFamily="34" charset="0"/>
              </a:rPr>
              <a:t>. Tübingen: Walter de </a:t>
            </a:r>
            <a:r>
              <a:rPr lang="de-DE" dirty="0" err="1" smtClean="0">
                <a:latin typeface="Arial" pitchFamily="34" charset="0"/>
                <a:cs typeface="Arial" pitchFamily="34" charset="0"/>
              </a:rPr>
              <a:t>Gruyter</a:t>
            </a:r>
            <a:r>
              <a:rPr lang="de-DE" dirty="0" smtClean="0">
                <a:latin typeface="Arial" pitchFamily="34" charset="0"/>
                <a:cs typeface="Arial" pitchFamily="34" charset="0"/>
              </a:rPr>
              <a:t>.</a:t>
            </a:r>
          </a:p>
          <a:p>
            <a:r>
              <a:rPr lang="en-GB" dirty="0" err="1" smtClean="0">
                <a:latin typeface="Arial" pitchFamily="34" charset="0"/>
                <a:cs typeface="Arial" pitchFamily="34" charset="0"/>
              </a:rPr>
              <a:t>Štasni</a:t>
            </a:r>
            <a:r>
              <a:rPr lang="en-GB" dirty="0" smtClean="0">
                <a:latin typeface="Arial" pitchFamily="34" charset="0"/>
                <a:cs typeface="Arial" pitchFamily="34" charset="0"/>
              </a:rPr>
              <a:t> 2007: </a:t>
            </a:r>
            <a:r>
              <a:rPr lang="en-GB" dirty="0" err="1" smtClean="0">
                <a:latin typeface="Arial" pitchFamily="34" charset="0"/>
                <a:cs typeface="Arial" pitchFamily="34" charset="0"/>
              </a:rPr>
              <a:t>Štasni</a:t>
            </a:r>
            <a:r>
              <a:rPr lang="en-GB" dirty="0" smtClean="0">
                <a:latin typeface="Arial" pitchFamily="34" charset="0"/>
                <a:cs typeface="Arial" pitchFamily="34" charset="0"/>
              </a:rPr>
              <a:t>, </a:t>
            </a:r>
            <a:r>
              <a:rPr lang="en-GB" dirty="0" err="1" smtClean="0">
                <a:latin typeface="Arial" pitchFamily="34" charset="0"/>
                <a:cs typeface="Arial" pitchFamily="34" charset="0"/>
              </a:rPr>
              <a:t>Gordana</a:t>
            </a:r>
            <a:r>
              <a:rPr lang="en-GB" dirty="0" smtClean="0">
                <a:latin typeface="Arial" pitchFamily="34" charset="0"/>
                <a:cs typeface="Arial" pitchFamily="34" charset="0"/>
              </a:rPr>
              <a:t>. </a:t>
            </a:r>
            <a:r>
              <a:rPr lang="en-US" dirty="0" err="1" smtClean="0">
                <a:latin typeface="Arial" pitchFamily="34" charset="0"/>
                <a:cs typeface="Arial" pitchFamily="34" charset="0"/>
              </a:rPr>
              <a:t>Derivati</a:t>
            </a:r>
            <a:r>
              <a:rPr lang="en-US" dirty="0" smtClean="0">
                <a:latin typeface="Arial" pitchFamily="34" charset="0"/>
                <a:cs typeface="Arial" pitchFamily="34" charset="0"/>
              </a:rPr>
              <a:t> </a:t>
            </a:r>
            <a:r>
              <a:rPr lang="en-US" dirty="0" err="1" smtClean="0">
                <a:latin typeface="Arial" pitchFamily="34" charset="0"/>
                <a:cs typeface="Arial" pitchFamily="34" charset="0"/>
              </a:rPr>
              <a:t>na</a:t>
            </a:r>
            <a:r>
              <a:rPr lang="en-US" dirty="0" smtClean="0">
                <a:latin typeface="Arial" pitchFamily="34" charset="0"/>
                <a:cs typeface="Arial" pitchFamily="34" charset="0"/>
              </a:rPr>
              <a:t> -</a:t>
            </a:r>
            <a:r>
              <a:rPr lang="en-US" dirty="0" err="1" smtClean="0">
                <a:latin typeface="Arial" pitchFamily="34" charset="0"/>
                <a:cs typeface="Arial" pitchFamily="34" charset="0"/>
              </a:rPr>
              <a:t>ica</a:t>
            </a:r>
            <a:r>
              <a:rPr lang="en-US" dirty="0" smtClean="0">
                <a:latin typeface="Arial" pitchFamily="34" charset="0"/>
                <a:cs typeface="Arial" pitchFamily="34" charset="0"/>
              </a:rPr>
              <a:t> </a:t>
            </a:r>
            <a:r>
              <a:rPr lang="en-US" dirty="0" err="1" smtClean="0">
                <a:latin typeface="Arial" pitchFamily="34" charset="0"/>
                <a:cs typeface="Arial" pitchFamily="34" charset="0"/>
              </a:rPr>
              <a:t>od</a:t>
            </a:r>
            <a:r>
              <a:rPr lang="en-US" dirty="0" smtClean="0">
                <a:latin typeface="Arial" pitchFamily="34" charset="0"/>
                <a:cs typeface="Arial" pitchFamily="34" charset="0"/>
              </a:rPr>
              <a:t> </a:t>
            </a:r>
            <a:r>
              <a:rPr lang="en-US" dirty="0" err="1" smtClean="0">
                <a:latin typeface="Arial" pitchFamily="34" charset="0"/>
                <a:cs typeface="Arial" pitchFamily="34" charset="0"/>
              </a:rPr>
              <a:t>naziva</a:t>
            </a:r>
            <a:r>
              <a:rPr lang="en-US" dirty="0" smtClean="0">
                <a:latin typeface="Arial" pitchFamily="34" charset="0"/>
                <a:cs typeface="Arial" pitchFamily="34" charset="0"/>
              </a:rPr>
              <a:t> </a:t>
            </a:r>
            <a:r>
              <a:rPr lang="en-US" dirty="0" err="1" smtClean="0">
                <a:latin typeface="Arial" pitchFamily="34" charset="0"/>
                <a:cs typeface="Arial" pitchFamily="34" charset="0"/>
              </a:rPr>
              <a:t>ljudskog</a:t>
            </a:r>
            <a:r>
              <a:rPr lang="en-US" dirty="0" smtClean="0">
                <a:latin typeface="Arial" pitchFamily="34" charset="0"/>
                <a:cs typeface="Arial" pitchFamily="34" charset="0"/>
              </a:rPr>
              <a:t> </a:t>
            </a:r>
            <a:r>
              <a:rPr lang="en-US" dirty="0" err="1" smtClean="0">
                <a:latin typeface="Arial" pitchFamily="34" charset="0"/>
                <a:cs typeface="Arial" pitchFamily="34" charset="0"/>
              </a:rPr>
              <a:t>tela</a:t>
            </a:r>
            <a:r>
              <a:rPr lang="en-US" dirty="0" smtClean="0">
                <a:latin typeface="Arial" pitchFamily="34" charset="0"/>
                <a:cs typeface="Arial" pitchFamily="34" charset="0"/>
              </a:rPr>
              <a:t>. In: </a:t>
            </a:r>
            <a:r>
              <a:rPr lang="en-US" i="1" dirty="0" err="1" smtClean="0">
                <a:latin typeface="Arial" pitchFamily="34" charset="0"/>
                <a:cs typeface="Arial" pitchFamily="34" charset="0"/>
              </a:rPr>
              <a:t>Prilozi</a:t>
            </a:r>
            <a:r>
              <a:rPr lang="en-US" i="1" dirty="0" smtClean="0">
                <a:latin typeface="Arial" pitchFamily="34" charset="0"/>
                <a:cs typeface="Arial" pitchFamily="34" charset="0"/>
              </a:rPr>
              <a:t> </a:t>
            </a:r>
            <a:r>
              <a:rPr lang="en-US" i="1" dirty="0" err="1" smtClean="0">
                <a:latin typeface="Arial" pitchFamily="34" charset="0"/>
                <a:cs typeface="Arial" pitchFamily="34" charset="0"/>
              </a:rPr>
              <a:t>proučavanju</a:t>
            </a:r>
            <a:r>
              <a:rPr lang="en-US" i="1" dirty="0" smtClean="0">
                <a:latin typeface="Arial" pitchFamily="34" charset="0"/>
                <a:cs typeface="Arial" pitchFamily="34" charset="0"/>
              </a:rPr>
              <a:t> </a:t>
            </a:r>
            <a:r>
              <a:rPr lang="en-US" i="1" dirty="0" err="1" smtClean="0">
                <a:latin typeface="Arial" pitchFamily="34" charset="0"/>
                <a:cs typeface="Arial" pitchFamily="34" charset="0"/>
              </a:rPr>
              <a:t>jezika</a:t>
            </a:r>
            <a:r>
              <a:rPr lang="en-US" dirty="0" smtClean="0">
                <a:latin typeface="Arial" pitchFamily="34" charset="0"/>
                <a:cs typeface="Arial" pitchFamily="34" charset="0"/>
              </a:rPr>
              <a:t>. Novi Sad: </a:t>
            </a:r>
            <a:r>
              <a:rPr lang="en-US" dirty="0" err="1" smtClean="0">
                <a:latin typeface="Arial" pitchFamily="34" charset="0"/>
                <a:cs typeface="Arial" pitchFamily="34" charset="0"/>
              </a:rPr>
              <a:t>Odsek</a:t>
            </a:r>
            <a:r>
              <a:rPr lang="en-US" dirty="0" smtClean="0">
                <a:latin typeface="Arial" pitchFamily="34" charset="0"/>
                <a:cs typeface="Arial" pitchFamily="34" charset="0"/>
              </a:rPr>
              <a:t> </a:t>
            </a:r>
            <a:r>
              <a:rPr lang="en-US" dirty="0" err="1" smtClean="0">
                <a:latin typeface="Arial" pitchFamily="34" charset="0"/>
                <a:cs typeface="Arial" pitchFamily="34" charset="0"/>
              </a:rPr>
              <a:t>za</a:t>
            </a:r>
            <a:r>
              <a:rPr lang="en-US" dirty="0" smtClean="0">
                <a:latin typeface="Arial" pitchFamily="34" charset="0"/>
                <a:cs typeface="Arial" pitchFamily="34" charset="0"/>
              </a:rPr>
              <a:t> </a:t>
            </a:r>
            <a:r>
              <a:rPr lang="en-US" dirty="0" err="1" smtClean="0">
                <a:latin typeface="Arial" pitchFamily="34" charset="0"/>
                <a:cs typeface="Arial" pitchFamily="34" charset="0"/>
              </a:rPr>
              <a:t>srpski</a:t>
            </a:r>
            <a:r>
              <a:rPr lang="en-US" dirty="0" smtClean="0">
                <a:latin typeface="Arial" pitchFamily="34" charset="0"/>
                <a:cs typeface="Arial" pitchFamily="34" charset="0"/>
              </a:rPr>
              <a:t> </a:t>
            </a:r>
            <a:r>
              <a:rPr lang="en-US" dirty="0" err="1" smtClean="0">
                <a:latin typeface="Arial" pitchFamily="34" charset="0"/>
                <a:cs typeface="Arial" pitchFamily="34" charset="0"/>
              </a:rPr>
              <a:t>jezik</a:t>
            </a:r>
            <a:r>
              <a:rPr lang="en-US" dirty="0" smtClean="0">
                <a:latin typeface="Arial" pitchFamily="34" charset="0"/>
                <a:cs typeface="Arial" pitchFamily="34" charset="0"/>
              </a:rPr>
              <a:t> </a:t>
            </a:r>
            <a:r>
              <a:rPr lang="en-US" dirty="0" err="1" smtClean="0">
                <a:latin typeface="Arial" pitchFamily="34" charset="0"/>
                <a:cs typeface="Arial" pitchFamily="34" charset="0"/>
              </a:rPr>
              <a:t>i</a:t>
            </a:r>
            <a:r>
              <a:rPr lang="en-US" dirty="0" smtClean="0">
                <a:latin typeface="Arial" pitchFamily="34" charset="0"/>
                <a:cs typeface="Arial" pitchFamily="34" charset="0"/>
              </a:rPr>
              <a:t> </a:t>
            </a:r>
            <a:r>
              <a:rPr lang="en-US" dirty="0" err="1" smtClean="0">
                <a:latin typeface="Arial" pitchFamily="34" charset="0"/>
                <a:cs typeface="Arial" pitchFamily="34" charset="0"/>
              </a:rPr>
              <a:t>lingvistiku</a:t>
            </a:r>
            <a:r>
              <a:rPr lang="en-US" dirty="0" smtClean="0">
                <a:latin typeface="Arial" pitchFamily="34" charset="0"/>
                <a:cs typeface="Arial" pitchFamily="34" charset="0"/>
              </a:rPr>
              <a:t> </a:t>
            </a:r>
            <a:r>
              <a:rPr lang="en-US" dirty="0" err="1" smtClean="0">
                <a:latin typeface="Arial" pitchFamily="34" charset="0"/>
                <a:cs typeface="Arial" pitchFamily="34" charset="0"/>
              </a:rPr>
              <a:t>Filozofskof</a:t>
            </a:r>
            <a:r>
              <a:rPr lang="en-US" dirty="0" smtClean="0">
                <a:latin typeface="Arial" pitchFamily="34" charset="0"/>
                <a:cs typeface="Arial" pitchFamily="34" charset="0"/>
              </a:rPr>
              <a:t> </a:t>
            </a:r>
            <a:r>
              <a:rPr lang="en-US" dirty="0" err="1" smtClean="0">
                <a:latin typeface="Arial" pitchFamily="34" charset="0"/>
                <a:cs typeface="Arial" pitchFamily="34" charset="0"/>
              </a:rPr>
              <a:t>fakulteta</a:t>
            </a:r>
            <a:r>
              <a:rPr lang="en-US" dirty="0" smtClean="0">
                <a:latin typeface="Arial" pitchFamily="34" charset="0"/>
                <a:cs typeface="Arial" pitchFamily="34" charset="0"/>
              </a:rPr>
              <a:t>. Br. 38. S. 93–106.</a:t>
            </a:r>
            <a:endParaRPr lang="de-DE" dirty="0" smtClean="0">
              <a:latin typeface="Arial" pitchFamily="34" charset="0"/>
              <a:cs typeface="Arial"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28596" y="2571744"/>
            <a:ext cx="8229600" cy="1143000"/>
          </a:xfrm>
        </p:spPr>
        <p:txBody>
          <a:bodyPr/>
          <a:lstStyle/>
          <a:p>
            <a:r>
              <a:rPr lang="sr-Latn-RS" dirty="0" smtClean="0">
                <a:latin typeface="Arial" pitchFamily="34" charset="0"/>
                <a:cs typeface="Arial" pitchFamily="34" charset="0"/>
              </a:rPr>
              <a:t>Zahvaljujem na pažnji!</a:t>
            </a:r>
            <a:endParaRPr lang="de-DE" dirty="0">
              <a:latin typeface="Arial" pitchFamily="34" charset="0"/>
              <a:cs typeface="Arial" pitchFamily="34" charset="0"/>
            </a:endParaRPr>
          </a:p>
        </p:txBody>
      </p:sp>
      <p:sp>
        <p:nvSpPr>
          <p:cNvPr id="4" name="Foliennummernplatzhalter 3"/>
          <p:cNvSpPr>
            <a:spLocks noGrp="1"/>
          </p:cNvSpPr>
          <p:nvPr>
            <p:ph type="sldNum" sz="quarter" idx="12"/>
          </p:nvPr>
        </p:nvSpPr>
        <p:spPr/>
        <p:txBody>
          <a:bodyPr/>
          <a:lstStyle/>
          <a:p>
            <a:fld id="{C1ADC48A-22C4-45AB-A0A2-FF6D31194B2B}" type="slidenum">
              <a:rPr lang="de-DE" smtClean="0"/>
              <a:pPr/>
              <a:t>28</a:t>
            </a:fld>
            <a:endParaRPr lang="de-DE"/>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fld id="{C1ADC48A-22C4-45AB-A0A2-FF6D31194B2B}" type="slidenum">
              <a:rPr lang="de-DE" smtClean="0"/>
              <a:pPr/>
              <a:t>3</a:t>
            </a:fld>
            <a:endParaRPr lang="de-DE"/>
          </a:p>
        </p:txBody>
      </p:sp>
      <p:sp>
        <p:nvSpPr>
          <p:cNvPr id="3" name="Textfeld 2"/>
          <p:cNvSpPr txBox="1"/>
          <p:nvPr/>
        </p:nvSpPr>
        <p:spPr>
          <a:xfrm>
            <a:off x="0" y="0"/>
            <a:ext cx="9144000" cy="3631763"/>
          </a:xfrm>
          <a:prstGeom prst="rect">
            <a:avLst/>
          </a:prstGeom>
          <a:noFill/>
        </p:spPr>
        <p:txBody>
          <a:bodyPr wrap="square" rtlCol="0">
            <a:spAutoFit/>
          </a:bodyPr>
          <a:lstStyle/>
          <a:p>
            <a:endParaRPr lang="sr-Latn-RS" sz="2300" dirty="0" smtClean="0">
              <a:latin typeface="Arial" pitchFamily="34" charset="0"/>
              <a:cs typeface="Arial" pitchFamily="34" charset="0"/>
            </a:endParaRPr>
          </a:p>
          <a:p>
            <a:pPr algn="ctr"/>
            <a:r>
              <a:rPr lang="sr-Latn-RS" sz="2300" dirty="0" smtClean="0">
                <a:latin typeface="Arial" pitchFamily="34" charset="0"/>
                <a:cs typeface="Arial" pitchFamily="34" charset="0"/>
              </a:rPr>
              <a:t>Problematika prevođenja</a:t>
            </a:r>
          </a:p>
          <a:p>
            <a:endParaRPr lang="sr-Latn-RS" sz="2300" dirty="0" smtClean="0">
              <a:latin typeface="Arial" pitchFamily="34" charset="0"/>
              <a:cs typeface="Arial" pitchFamily="34" charset="0"/>
            </a:endParaRPr>
          </a:p>
          <a:p>
            <a:endParaRPr lang="sr-Latn-RS" sz="2300" dirty="0" smtClean="0">
              <a:latin typeface="Arial" pitchFamily="34" charset="0"/>
              <a:cs typeface="Arial" pitchFamily="34" charset="0"/>
            </a:endParaRPr>
          </a:p>
          <a:p>
            <a:r>
              <a:rPr lang="sr-Latn-RS" sz="2300" dirty="0" smtClean="0">
                <a:latin typeface="Arial" pitchFamily="34" charset="0"/>
                <a:cs typeface="Arial" pitchFamily="34" charset="0"/>
              </a:rPr>
              <a:t>1. Pojam prevođenja (Ženet, Levi, Keford, Eko, Ivir, Bejker)</a:t>
            </a:r>
          </a:p>
          <a:p>
            <a:r>
              <a:rPr lang="sr-Latn-RS" sz="2300" dirty="0" smtClean="0">
                <a:latin typeface="Arial" pitchFamily="34" charset="0"/>
                <a:cs typeface="Arial" pitchFamily="34" charset="0"/>
              </a:rPr>
              <a:t>2. Problemi sa kojima se susreće prevodilac</a:t>
            </a:r>
          </a:p>
          <a:p>
            <a:r>
              <a:rPr lang="sr-Latn-RS" sz="2300" dirty="0" smtClean="0">
                <a:latin typeface="Arial" pitchFamily="34" charset="0"/>
                <a:cs typeface="Arial" pitchFamily="34" charset="0"/>
              </a:rPr>
              <a:t>3. Prevođenje književnog dela</a:t>
            </a:r>
          </a:p>
          <a:p>
            <a:pPr marL="342900" indent="-342900"/>
            <a:r>
              <a:rPr lang="sr-Latn-RS" sz="2300" dirty="0" smtClean="0">
                <a:latin typeface="Arial" pitchFamily="34" charset="0"/>
                <a:cs typeface="Arial" pitchFamily="34" charset="0"/>
              </a:rPr>
              <a:t>4. Kriterijumi za procenu prevoda</a:t>
            </a:r>
          </a:p>
          <a:p>
            <a:pPr marL="342900" indent="-342900"/>
            <a:r>
              <a:rPr lang="sr-Latn-RS" sz="2300" dirty="0" smtClean="0">
                <a:latin typeface="Arial" pitchFamily="34" charset="0"/>
                <a:cs typeface="Arial" pitchFamily="34" charset="0"/>
              </a:rPr>
              <a:t>5. Prevod Andrićevih </a:t>
            </a:r>
            <a:r>
              <a:rPr lang="sr-Latn-RS" sz="2300" i="1" dirty="0" smtClean="0">
                <a:latin typeface="Arial" pitchFamily="34" charset="0"/>
                <a:cs typeface="Arial" pitchFamily="34" charset="0"/>
              </a:rPr>
              <a:t>Znakova pored puta</a:t>
            </a:r>
            <a:endParaRPr lang="sr-Latn-RS" sz="2300" dirty="0" smtClean="0">
              <a:latin typeface="Arial" pitchFamily="34" charset="0"/>
              <a:cs typeface="Arial" pitchFamily="34" charset="0"/>
            </a:endParaRPr>
          </a:p>
          <a:p>
            <a:pPr marL="342900" indent="-342900"/>
            <a:endParaRPr lang="sr-Latn-RS" sz="23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C1ADC48A-22C4-45AB-A0A2-FF6D31194B2B}" type="slidenum">
              <a:rPr lang="de-DE" smtClean="0"/>
              <a:pPr/>
              <a:t>4</a:t>
            </a:fld>
            <a:endParaRPr lang="de-DE"/>
          </a:p>
        </p:txBody>
      </p:sp>
      <p:sp>
        <p:nvSpPr>
          <p:cNvPr id="4" name="Textfeld 3"/>
          <p:cNvSpPr txBox="1"/>
          <p:nvPr/>
        </p:nvSpPr>
        <p:spPr>
          <a:xfrm>
            <a:off x="0" y="-24"/>
            <a:ext cx="9144000" cy="5047536"/>
          </a:xfrm>
          <a:prstGeom prst="rect">
            <a:avLst/>
          </a:prstGeom>
          <a:noFill/>
        </p:spPr>
        <p:txBody>
          <a:bodyPr wrap="square" rtlCol="0">
            <a:spAutoFit/>
          </a:bodyPr>
          <a:lstStyle/>
          <a:p>
            <a:endParaRPr lang="sr-Latn-RS" sz="2300" dirty="0" smtClean="0">
              <a:latin typeface="Arial" pitchFamily="34" charset="0"/>
              <a:cs typeface="Arial" pitchFamily="34" charset="0"/>
            </a:endParaRPr>
          </a:p>
          <a:p>
            <a:pPr algn="ctr"/>
            <a:r>
              <a:rPr lang="sr-Latn-RS" sz="2300" dirty="0" smtClean="0">
                <a:latin typeface="Arial" pitchFamily="34" charset="0"/>
                <a:cs typeface="Arial" pitchFamily="34" charset="0"/>
              </a:rPr>
              <a:t>Osobenosti srpskih deminutiva</a:t>
            </a:r>
          </a:p>
          <a:p>
            <a:endParaRPr lang="sr-Latn-RS" sz="2300" dirty="0" smtClean="0">
              <a:latin typeface="Arial" pitchFamily="34" charset="0"/>
              <a:cs typeface="Arial" pitchFamily="34" charset="0"/>
            </a:endParaRPr>
          </a:p>
          <a:p>
            <a:r>
              <a:rPr lang="sr-Latn-RS" sz="2300" dirty="0" smtClean="0">
                <a:latin typeface="Arial" pitchFamily="34" charset="0"/>
                <a:cs typeface="Arial" pitchFamily="34" charset="0"/>
              </a:rPr>
              <a:t>	</a:t>
            </a:r>
          </a:p>
          <a:p>
            <a:endParaRPr lang="sr-Latn-RS" sz="2300" dirty="0" smtClean="0">
              <a:latin typeface="Arial" pitchFamily="34" charset="0"/>
              <a:cs typeface="Arial" pitchFamily="34" charset="0"/>
            </a:endParaRPr>
          </a:p>
          <a:p>
            <a:r>
              <a:rPr lang="sr-Latn-RS" sz="2300" dirty="0" smtClean="0">
                <a:latin typeface="Arial" pitchFamily="34" charset="0"/>
                <a:cs typeface="Arial" pitchFamily="34" charset="0"/>
              </a:rPr>
              <a:t>1. Definicija deminutiva</a:t>
            </a:r>
          </a:p>
          <a:p>
            <a:endParaRPr lang="sr-Latn-RS" sz="2300" dirty="0" smtClean="0">
              <a:latin typeface="Arial" pitchFamily="34" charset="0"/>
              <a:cs typeface="Arial" pitchFamily="34" charset="0"/>
            </a:endParaRPr>
          </a:p>
          <a:p>
            <a:r>
              <a:rPr lang="sr-Latn-RS" sz="2300" dirty="0" smtClean="0">
                <a:latin typeface="Arial" pitchFamily="34" charset="0"/>
                <a:cs typeface="Arial" pitchFamily="34" charset="0"/>
              </a:rPr>
              <a:t>2. Kako nastaju deminutivi u srpskom jeziku?</a:t>
            </a:r>
          </a:p>
          <a:p>
            <a:endParaRPr lang="sr-Latn-RS" sz="2300" dirty="0" smtClean="0">
              <a:latin typeface="Arial" pitchFamily="34" charset="0"/>
              <a:cs typeface="Arial" pitchFamily="34" charset="0"/>
            </a:endParaRPr>
          </a:p>
          <a:p>
            <a:r>
              <a:rPr lang="sr-Latn-RS" sz="2300" dirty="0" smtClean="0">
                <a:latin typeface="Arial" pitchFamily="34" charset="0"/>
                <a:cs typeface="Arial" pitchFamily="34" charset="0"/>
              </a:rPr>
              <a:t>3. Značenje deminutiva</a:t>
            </a:r>
          </a:p>
          <a:p>
            <a:endParaRPr lang="sr-Latn-RS" sz="2300" dirty="0" smtClean="0">
              <a:latin typeface="Arial" pitchFamily="34" charset="0"/>
              <a:cs typeface="Arial" pitchFamily="34" charset="0"/>
            </a:endParaRPr>
          </a:p>
          <a:p>
            <a:r>
              <a:rPr lang="sr-Latn-RS" sz="2300" dirty="0" smtClean="0">
                <a:latin typeface="Arial" pitchFamily="34" charset="0"/>
                <a:cs typeface="Arial" pitchFamily="34" charset="0"/>
              </a:rPr>
              <a:t>4. Deminutivi u originalu </a:t>
            </a:r>
            <a:r>
              <a:rPr lang="sr-Latn-RS" sz="2300" i="1" dirty="0" smtClean="0">
                <a:latin typeface="Arial" pitchFamily="34" charset="0"/>
                <a:cs typeface="Arial" pitchFamily="34" charset="0"/>
              </a:rPr>
              <a:t>Znakova pored puta</a:t>
            </a:r>
          </a:p>
          <a:p>
            <a:endParaRPr lang="sr-Latn-RS" sz="2300" dirty="0" smtClean="0">
              <a:latin typeface="Arial" pitchFamily="34" charset="0"/>
              <a:cs typeface="Arial" pitchFamily="34" charset="0"/>
            </a:endParaRPr>
          </a:p>
          <a:p>
            <a:r>
              <a:rPr lang="sr-Latn-RS" sz="2300" dirty="0" smtClean="0">
                <a:latin typeface="Arial" pitchFamily="34" charset="0"/>
                <a:cs typeface="Arial" pitchFamily="34" charset="0"/>
              </a:rPr>
              <a:t>5. P</a:t>
            </a:r>
            <a:r>
              <a:rPr lang="de-DE" sz="2300" dirty="0" smtClean="0">
                <a:latin typeface="Arial" pitchFamily="34" charset="0"/>
                <a:cs typeface="Arial" pitchFamily="34" charset="0"/>
              </a:rPr>
              <a:t>o</a:t>
            </a:r>
            <a:r>
              <a:rPr lang="sr-Latn-RS" sz="2300" dirty="0" smtClean="0">
                <a:latin typeface="Arial" pitchFamily="34" charset="0"/>
                <a:cs typeface="Arial" pitchFamily="34" charset="0"/>
              </a:rPr>
              <a:t>dela deminutiva</a:t>
            </a:r>
            <a:endParaRPr lang="de-DE" sz="23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fld id="{C1ADC48A-22C4-45AB-A0A2-FF6D31194B2B}" type="slidenum">
              <a:rPr lang="de-DE" smtClean="0"/>
              <a:pPr/>
              <a:t>5</a:t>
            </a:fld>
            <a:endParaRPr lang="de-DE"/>
          </a:p>
        </p:txBody>
      </p:sp>
      <p:sp>
        <p:nvSpPr>
          <p:cNvPr id="5" name="Textfeld 4"/>
          <p:cNvSpPr txBox="1"/>
          <p:nvPr/>
        </p:nvSpPr>
        <p:spPr>
          <a:xfrm>
            <a:off x="571472" y="1428736"/>
            <a:ext cx="7929618" cy="830997"/>
          </a:xfrm>
          <a:prstGeom prst="rect">
            <a:avLst/>
          </a:prstGeom>
          <a:noFill/>
        </p:spPr>
        <p:txBody>
          <a:bodyPr wrap="square" rtlCol="0">
            <a:spAutoFit/>
          </a:bodyPr>
          <a:lstStyle/>
          <a:p>
            <a:pPr algn="just" fontAlgn="base"/>
            <a:r>
              <a:rPr lang="vi-VN" sz="2400" dirty="0" smtClean="0">
                <a:latin typeface="Arial" pitchFamily="34" charset="0"/>
                <a:cs typeface="Arial" pitchFamily="34" charset="0"/>
              </a:rPr>
              <a:t/>
            </a:r>
            <a:br>
              <a:rPr lang="vi-VN" sz="2400" dirty="0" smtClean="0">
                <a:latin typeface="Arial" pitchFamily="34" charset="0"/>
                <a:cs typeface="Arial" pitchFamily="34" charset="0"/>
              </a:rPr>
            </a:br>
            <a:endParaRPr lang="sr-Latn-RS" sz="2400" dirty="0" smtClean="0">
              <a:latin typeface="Arial" pitchFamily="34" charset="0"/>
              <a:cs typeface="Arial" pitchFamily="34" charset="0"/>
            </a:endParaRPr>
          </a:p>
        </p:txBody>
      </p:sp>
      <p:sp>
        <p:nvSpPr>
          <p:cNvPr id="6" name="Textfeld 5"/>
          <p:cNvSpPr txBox="1"/>
          <p:nvPr/>
        </p:nvSpPr>
        <p:spPr>
          <a:xfrm>
            <a:off x="0" y="0"/>
            <a:ext cx="9144000" cy="6294031"/>
          </a:xfrm>
          <a:prstGeom prst="rect">
            <a:avLst/>
          </a:prstGeom>
          <a:noFill/>
        </p:spPr>
        <p:txBody>
          <a:bodyPr wrap="square" rtlCol="0">
            <a:spAutoFit/>
          </a:bodyPr>
          <a:lstStyle/>
          <a:p>
            <a:pPr marL="400050" indent="-400050"/>
            <a:endParaRPr lang="sr-Latn-RS" sz="2000" dirty="0" smtClean="0">
              <a:latin typeface="Arial" pitchFamily="34" charset="0"/>
              <a:cs typeface="Arial" pitchFamily="34" charset="0"/>
            </a:endParaRPr>
          </a:p>
          <a:p>
            <a:pPr marL="514350" indent="-514350"/>
            <a:r>
              <a:rPr lang="sr-Latn-RS" sz="2200" dirty="0" smtClean="0">
                <a:latin typeface="Arial" pitchFamily="34" charset="0"/>
                <a:cs typeface="Arial" pitchFamily="34" charset="0"/>
              </a:rPr>
              <a:t>I. Deminutivi nastali dodavanjem sufiksa –</a:t>
            </a:r>
            <a:r>
              <a:rPr lang="sr-Latn-RS" sz="2200" i="1" dirty="0" smtClean="0">
                <a:latin typeface="Arial" pitchFamily="34" charset="0"/>
                <a:cs typeface="Arial" pitchFamily="34" charset="0"/>
              </a:rPr>
              <a:t>ica </a:t>
            </a:r>
            <a:r>
              <a:rPr lang="sr-Latn-RS" sz="2200" dirty="0" smtClean="0">
                <a:latin typeface="Arial" pitchFamily="34" charset="0"/>
                <a:cs typeface="Arial" pitchFamily="34" charset="0"/>
              </a:rPr>
              <a:t>(30)</a:t>
            </a:r>
            <a:endParaRPr lang="sr-Cyrl-RS" sz="2200" i="1" dirty="0" smtClean="0">
              <a:latin typeface="Arial" pitchFamily="34" charset="0"/>
              <a:cs typeface="Arial" pitchFamily="34" charset="0"/>
            </a:endParaRPr>
          </a:p>
          <a:p>
            <a:pPr marL="514350" indent="-514350"/>
            <a:endParaRPr lang="sr-Cyrl-RS" sz="2000" i="1" dirty="0" smtClean="0">
              <a:latin typeface="Arial" pitchFamily="34" charset="0"/>
              <a:cs typeface="Arial" pitchFamily="34" charset="0"/>
            </a:endParaRPr>
          </a:p>
          <a:p>
            <a:r>
              <a:rPr lang="sr-Latn-BA" sz="2000" dirty="0" smtClean="0">
                <a:latin typeface="Arial" pitchFamily="34" charset="0"/>
                <a:cs typeface="Arial" pitchFamily="34" charset="0"/>
              </a:rPr>
              <a:t>1) </a:t>
            </a:r>
            <a:r>
              <a:rPr lang="en-GB" sz="2000" dirty="0" err="1" smtClean="0">
                <a:latin typeface="Arial" pitchFamily="34" charset="0"/>
                <a:cs typeface="Arial" pitchFamily="34" charset="0"/>
              </a:rPr>
              <a:t>deminutivi</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koji</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ozna</a:t>
            </a:r>
            <a:r>
              <a:rPr lang="sr-Latn-BA" sz="2000" dirty="0" smtClean="0">
                <a:latin typeface="Arial" pitchFamily="34" charset="0"/>
                <a:cs typeface="Arial" pitchFamily="34" charset="0"/>
              </a:rPr>
              <a:t>č</a:t>
            </a:r>
            <a:r>
              <a:rPr lang="en-GB" sz="2000" dirty="0" err="1" smtClean="0">
                <a:latin typeface="Arial" pitchFamily="34" charset="0"/>
                <a:cs typeface="Arial" pitchFamily="34" charset="0"/>
              </a:rPr>
              <a:t>avaju</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umanjenje</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kakvog</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fizi</a:t>
            </a:r>
            <a:r>
              <a:rPr lang="sr-Latn-BA" sz="2000" dirty="0" smtClean="0">
                <a:latin typeface="Arial" pitchFamily="34" charset="0"/>
                <a:cs typeface="Arial" pitchFamily="34" charset="0"/>
              </a:rPr>
              <a:t>č</a:t>
            </a:r>
            <a:r>
              <a:rPr lang="en-GB" sz="2000" dirty="0" err="1" smtClean="0">
                <a:latin typeface="Arial" pitchFamily="34" charset="0"/>
                <a:cs typeface="Arial" pitchFamily="34" charset="0"/>
              </a:rPr>
              <a:t>kog</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entiteta</a:t>
            </a:r>
            <a:r>
              <a:rPr lang="sr-Latn-BA" sz="2000" dirty="0" smtClean="0">
                <a:latin typeface="Arial" pitchFamily="34" charset="0"/>
                <a:cs typeface="Arial" pitchFamily="34" charset="0"/>
              </a:rPr>
              <a:t> (16): </a:t>
            </a:r>
            <a:r>
              <a:rPr lang="en-GB" sz="2000" b="1" i="1" dirty="0" err="1" smtClean="0">
                <a:latin typeface="Arial" pitchFamily="34" charset="0"/>
                <a:cs typeface="Arial" pitchFamily="34" charset="0"/>
              </a:rPr>
              <a:t>ba</a:t>
            </a:r>
            <a:r>
              <a:rPr lang="sr-Latn-BA" sz="2000" b="1" i="1" dirty="0" smtClean="0">
                <a:latin typeface="Arial" pitchFamily="34" charset="0"/>
                <a:cs typeface="Arial" pitchFamily="34" charset="0"/>
              </a:rPr>
              <a:t>š</a:t>
            </a:r>
            <a:r>
              <a:rPr lang="en-GB" sz="2000" b="1" i="1" dirty="0" err="1" smtClean="0">
                <a:latin typeface="Arial" pitchFamily="34" charset="0"/>
                <a:cs typeface="Arial" pitchFamily="34" charset="0"/>
              </a:rPr>
              <a:t>tica</a:t>
            </a:r>
            <a:r>
              <a:rPr lang="sr-Latn-BA" sz="2000" dirty="0" smtClean="0">
                <a:latin typeface="Arial" pitchFamily="34" charset="0"/>
                <a:cs typeface="Arial" pitchFamily="34" charset="0"/>
              </a:rPr>
              <a:t>, </a:t>
            </a:r>
            <a:r>
              <a:rPr lang="en-GB" sz="2000" b="1" i="1" dirty="0" err="1" smtClean="0">
                <a:latin typeface="Arial" pitchFamily="34" charset="0"/>
                <a:cs typeface="Arial" pitchFamily="34" charset="0"/>
              </a:rPr>
              <a:t>bubica</a:t>
            </a:r>
            <a:r>
              <a:rPr lang="sr-Latn-BA" sz="2000" dirty="0" smtClean="0">
                <a:latin typeface="Arial" pitchFamily="34" charset="0"/>
                <a:cs typeface="Arial" pitchFamily="34" charset="0"/>
              </a:rPr>
              <a:t>, </a:t>
            </a:r>
            <a:r>
              <a:rPr lang="en-GB" sz="2000" b="1" i="1" dirty="0" err="1" smtClean="0">
                <a:latin typeface="Arial" pitchFamily="34" charset="0"/>
                <a:cs typeface="Arial" pitchFamily="34" charset="0"/>
              </a:rPr>
              <a:t>crkvica</a:t>
            </a:r>
            <a:r>
              <a:rPr lang="sr-Latn-BA" sz="2000" dirty="0" smtClean="0">
                <a:latin typeface="Arial" pitchFamily="34" charset="0"/>
                <a:cs typeface="Arial" pitchFamily="34" charset="0"/>
              </a:rPr>
              <a:t>, </a:t>
            </a:r>
            <a:r>
              <a:rPr lang="sr-Latn-BA" sz="2000" b="1" i="1" dirty="0" smtClean="0">
                <a:latin typeface="Arial" pitchFamily="34" charset="0"/>
                <a:cs typeface="Arial" pitchFamily="34" charset="0"/>
              </a:rPr>
              <a:t>č</a:t>
            </a:r>
            <a:r>
              <a:rPr lang="en-GB" sz="2000" b="1" i="1" dirty="0" err="1" smtClean="0">
                <a:latin typeface="Arial" pitchFamily="34" charset="0"/>
                <a:cs typeface="Arial" pitchFamily="34" charset="0"/>
              </a:rPr>
              <a:t>etica</a:t>
            </a:r>
            <a:r>
              <a:rPr lang="sr-Latn-BA" sz="2000" dirty="0" smtClean="0">
                <a:latin typeface="Arial" pitchFamily="34" charset="0"/>
                <a:cs typeface="Arial" pitchFamily="34" charset="0"/>
              </a:rPr>
              <a:t>, </a:t>
            </a:r>
            <a:r>
              <a:rPr lang="en-GB" sz="2000" b="1" i="1" dirty="0" err="1" smtClean="0">
                <a:latin typeface="Arial" pitchFamily="34" charset="0"/>
                <a:cs typeface="Arial" pitchFamily="34" charset="0"/>
              </a:rPr>
              <a:t>da</a:t>
            </a:r>
            <a:r>
              <a:rPr lang="sr-Latn-BA" sz="2000" b="1" i="1" dirty="0" smtClean="0">
                <a:latin typeface="Arial" pitchFamily="34" charset="0"/>
                <a:cs typeface="Arial" pitchFamily="34" charset="0"/>
              </a:rPr>
              <a:t>šč</a:t>
            </a:r>
            <a:r>
              <a:rPr lang="en-GB" sz="2000" b="1" i="1" dirty="0" err="1" smtClean="0">
                <a:latin typeface="Arial" pitchFamily="34" charset="0"/>
                <a:cs typeface="Arial" pitchFamily="34" charset="0"/>
              </a:rPr>
              <a:t>ica</a:t>
            </a:r>
            <a:r>
              <a:rPr lang="sr-Latn-BA" sz="2000" dirty="0" smtClean="0">
                <a:latin typeface="Arial" pitchFamily="34" charset="0"/>
                <a:cs typeface="Arial" pitchFamily="34" charset="0"/>
              </a:rPr>
              <a:t>, </a:t>
            </a:r>
            <a:r>
              <a:rPr lang="en-GB" sz="2000" b="1" i="1" dirty="0" err="1" smtClean="0">
                <a:latin typeface="Arial" pitchFamily="34" charset="0"/>
                <a:cs typeface="Arial" pitchFamily="34" charset="0"/>
              </a:rPr>
              <a:t>gran</a:t>
            </a:r>
            <a:r>
              <a:rPr lang="sr-Latn-BA" sz="2000" b="1" i="1" dirty="0" smtClean="0">
                <a:latin typeface="Arial" pitchFamily="34" charset="0"/>
                <a:cs typeface="Arial" pitchFamily="34" charset="0"/>
              </a:rPr>
              <a:t>č</a:t>
            </a:r>
            <a:r>
              <a:rPr lang="en-GB" sz="2000" b="1" i="1" dirty="0" err="1" smtClean="0">
                <a:latin typeface="Arial" pitchFamily="34" charset="0"/>
                <a:cs typeface="Arial" pitchFamily="34" charset="0"/>
              </a:rPr>
              <a:t>ica</a:t>
            </a:r>
            <a:r>
              <a:rPr lang="sr-Latn-BA" sz="2000" dirty="0" smtClean="0">
                <a:latin typeface="Arial" pitchFamily="34" charset="0"/>
                <a:cs typeface="Arial" pitchFamily="34" charset="0"/>
              </a:rPr>
              <a:t>, </a:t>
            </a:r>
            <a:r>
              <a:rPr lang="en-GB" sz="2000" b="1" i="1" dirty="0" err="1" smtClean="0">
                <a:latin typeface="Arial" pitchFamily="34" charset="0"/>
                <a:cs typeface="Arial" pitchFamily="34" charset="0"/>
              </a:rPr>
              <a:t>kapljica</a:t>
            </a:r>
            <a:r>
              <a:rPr lang="sr-Latn-BA" sz="2000" dirty="0" smtClean="0">
                <a:latin typeface="Arial" pitchFamily="34" charset="0"/>
                <a:cs typeface="Arial" pitchFamily="34" charset="0"/>
              </a:rPr>
              <a:t>, </a:t>
            </a:r>
            <a:r>
              <a:rPr lang="en-GB" sz="2000" b="1" i="1" dirty="0" err="1" smtClean="0">
                <a:latin typeface="Arial" pitchFamily="34" charset="0"/>
                <a:cs typeface="Arial" pitchFamily="34" charset="0"/>
              </a:rPr>
              <a:t>kri</a:t>
            </a:r>
            <a:r>
              <a:rPr lang="sr-Latn-BA" sz="2000" b="1" i="1" dirty="0" smtClean="0">
                <a:latin typeface="Arial" pitchFamily="34" charset="0"/>
                <a:cs typeface="Arial" pitchFamily="34" charset="0"/>
              </a:rPr>
              <a:t>šč</a:t>
            </a:r>
            <a:r>
              <a:rPr lang="en-GB" sz="2000" b="1" i="1" dirty="0" err="1" smtClean="0">
                <a:latin typeface="Arial" pitchFamily="34" charset="0"/>
                <a:cs typeface="Arial" pitchFamily="34" charset="0"/>
              </a:rPr>
              <a:t>ica</a:t>
            </a:r>
            <a:r>
              <a:rPr lang="sr-Latn-BA" sz="2000" dirty="0" smtClean="0">
                <a:latin typeface="Arial" pitchFamily="34" charset="0"/>
                <a:cs typeface="Arial" pitchFamily="34" charset="0"/>
              </a:rPr>
              <a:t>, </a:t>
            </a:r>
            <a:r>
              <a:rPr lang="en-GB" sz="2000" b="1" i="1" dirty="0" err="1" smtClean="0">
                <a:latin typeface="Arial" pitchFamily="34" charset="0"/>
                <a:cs typeface="Arial" pitchFamily="34" charset="0"/>
              </a:rPr>
              <a:t>mrvica</a:t>
            </a:r>
            <a:r>
              <a:rPr lang="sr-Latn-BA" sz="2000" dirty="0" smtClean="0">
                <a:latin typeface="Arial" pitchFamily="34" charset="0"/>
                <a:cs typeface="Arial" pitchFamily="34" charset="0"/>
              </a:rPr>
              <a:t>, </a:t>
            </a:r>
            <a:r>
              <a:rPr lang="en-GB" sz="2000" b="1" i="1" dirty="0" err="1" smtClean="0">
                <a:latin typeface="Arial" pitchFamily="34" charset="0"/>
                <a:cs typeface="Arial" pitchFamily="34" charset="0"/>
              </a:rPr>
              <a:t>pahuljica</a:t>
            </a:r>
            <a:r>
              <a:rPr lang="sr-Latn-BA" sz="2000" dirty="0" smtClean="0">
                <a:latin typeface="Arial" pitchFamily="34" charset="0"/>
                <a:cs typeface="Arial" pitchFamily="34" charset="0"/>
              </a:rPr>
              <a:t>, </a:t>
            </a:r>
            <a:r>
              <a:rPr lang="en-GB" sz="2000" b="1" i="1" dirty="0" smtClean="0">
                <a:latin typeface="Arial" pitchFamily="34" charset="0"/>
                <a:cs typeface="Arial" pitchFamily="34" charset="0"/>
              </a:rPr>
              <a:t>re</a:t>
            </a:r>
            <a:r>
              <a:rPr lang="sr-Latn-BA" sz="2000" b="1" i="1" dirty="0" smtClean="0">
                <a:latin typeface="Arial" pitchFamily="34" charset="0"/>
                <a:cs typeface="Arial" pitchFamily="34" charset="0"/>
              </a:rPr>
              <a:t>č</a:t>
            </a:r>
            <a:r>
              <a:rPr lang="en-GB" sz="2000" b="1" i="1" dirty="0" err="1" smtClean="0">
                <a:latin typeface="Arial" pitchFamily="34" charset="0"/>
                <a:cs typeface="Arial" pitchFamily="34" charset="0"/>
              </a:rPr>
              <a:t>ica</a:t>
            </a:r>
            <a:r>
              <a:rPr lang="sr-Latn-BA" sz="2000" dirty="0" smtClean="0">
                <a:latin typeface="Arial" pitchFamily="34" charset="0"/>
                <a:cs typeface="Arial" pitchFamily="34" charset="0"/>
              </a:rPr>
              <a:t>, </a:t>
            </a:r>
            <a:r>
              <a:rPr lang="en-GB" sz="2000" b="1" i="1" dirty="0" err="1" smtClean="0">
                <a:latin typeface="Arial" pitchFamily="34" charset="0"/>
                <a:cs typeface="Arial" pitchFamily="34" charset="0"/>
              </a:rPr>
              <a:t>ribica</a:t>
            </a:r>
            <a:r>
              <a:rPr lang="sr-Latn-BA" sz="2000" dirty="0" smtClean="0">
                <a:latin typeface="Arial" pitchFamily="34" charset="0"/>
                <a:cs typeface="Arial" pitchFamily="34" charset="0"/>
              </a:rPr>
              <a:t>, </a:t>
            </a:r>
            <a:r>
              <a:rPr lang="en-GB" sz="2000" b="1" i="1" dirty="0" err="1" smtClean="0">
                <a:latin typeface="Arial" pitchFamily="34" charset="0"/>
                <a:cs typeface="Arial" pitchFamily="34" charset="0"/>
              </a:rPr>
              <a:t>sobica</a:t>
            </a:r>
            <a:r>
              <a:rPr lang="sr-Latn-BA" sz="2000" dirty="0" smtClean="0">
                <a:latin typeface="Arial" pitchFamily="34" charset="0"/>
                <a:cs typeface="Arial" pitchFamily="34" charset="0"/>
              </a:rPr>
              <a:t>, </a:t>
            </a:r>
            <a:r>
              <a:rPr lang="en-GB" sz="2000" b="1" i="1" dirty="0" err="1" smtClean="0">
                <a:latin typeface="Arial" pitchFamily="34" charset="0"/>
                <a:cs typeface="Arial" pitchFamily="34" charset="0"/>
              </a:rPr>
              <a:t>stazica</a:t>
            </a:r>
            <a:r>
              <a:rPr lang="sr-Latn-BA" sz="2000" dirty="0" smtClean="0">
                <a:latin typeface="Arial" pitchFamily="34" charset="0"/>
                <a:cs typeface="Arial" pitchFamily="34" charset="0"/>
              </a:rPr>
              <a:t>, </a:t>
            </a:r>
            <a:r>
              <a:rPr lang="en-GB" sz="2000" b="1" i="1" dirty="0" err="1" smtClean="0">
                <a:latin typeface="Arial" pitchFamily="34" charset="0"/>
                <a:cs typeface="Arial" pitchFamily="34" charset="0"/>
              </a:rPr>
              <a:t>torbica</a:t>
            </a:r>
            <a:r>
              <a:rPr lang="sr-Latn-BA" sz="2000" dirty="0" smtClean="0">
                <a:latin typeface="Arial" pitchFamily="34" charset="0"/>
                <a:cs typeface="Arial" pitchFamily="34" charset="0"/>
              </a:rPr>
              <a:t>, </a:t>
            </a:r>
            <a:r>
              <a:rPr lang="sr-Latn-BA" sz="2000" b="1" i="1" dirty="0" smtClean="0">
                <a:latin typeface="Arial" pitchFamily="34" charset="0"/>
                <a:cs typeface="Arial" pitchFamily="34" charset="0"/>
              </a:rPr>
              <a:t>ž</a:t>
            </a:r>
            <a:r>
              <a:rPr lang="en-GB" sz="2000" b="1" i="1" dirty="0" err="1" smtClean="0">
                <a:latin typeface="Arial" pitchFamily="34" charset="0"/>
                <a:cs typeface="Arial" pitchFamily="34" charset="0"/>
              </a:rPr>
              <a:t>ilica</a:t>
            </a:r>
            <a:endParaRPr lang="de-DE" sz="2000" dirty="0" smtClean="0">
              <a:latin typeface="Arial" pitchFamily="34" charset="0"/>
              <a:cs typeface="Arial" pitchFamily="34" charset="0"/>
            </a:endParaRPr>
          </a:p>
          <a:p>
            <a:r>
              <a:rPr lang="sr-Latn-BA" sz="2000" dirty="0" smtClean="0">
                <a:latin typeface="Arial" pitchFamily="34" charset="0"/>
                <a:cs typeface="Arial" pitchFamily="34" charset="0"/>
              </a:rPr>
              <a:t>2) </a:t>
            </a:r>
            <a:r>
              <a:rPr lang="en-GB" sz="2000" dirty="0" err="1" smtClean="0">
                <a:latin typeface="Arial" pitchFamily="34" charset="0"/>
                <a:cs typeface="Arial" pitchFamily="34" charset="0"/>
              </a:rPr>
              <a:t>deminutivi</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koji</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su</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zapravo</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imenice</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koje</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imaju</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odre</a:t>
            </a:r>
            <a:r>
              <a:rPr lang="sr-Latn-BA" sz="2000" dirty="0" smtClean="0">
                <a:latin typeface="Arial" pitchFamily="34" charset="0"/>
                <a:cs typeface="Arial" pitchFamily="34" charset="0"/>
              </a:rPr>
              <a:t>đ</a:t>
            </a:r>
            <a:r>
              <a:rPr lang="en-GB" sz="2000" dirty="0" err="1" smtClean="0">
                <a:latin typeface="Arial" pitchFamily="34" charset="0"/>
                <a:cs typeface="Arial" pitchFamily="34" charset="0"/>
              </a:rPr>
              <a:t>eno</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terminolo</a:t>
            </a:r>
            <a:r>
              <a:rPr lang="sr-Latn-BA" sz="2000" dirty="0" smtClean="0">
                <a:latin typeface="Arial" pitchFamily="34" charset="0"/>
                <a:cs typeface="Arial" pitchFamily="34" charset="0"/>
              </a:rPr>
              <a:t>š</a:t>
            </a:r>
            <a:r>
              <a:rPr lang="en-GB" sz="2000" dirty="0" err="1" smtClean="0">
                <a:latin typeface="Arial" pitchFamily="34" charset="0"/>
                <a:cs typeface="Arial" pitchFamily="34" charset="0"/>
              </a:rPr>
              <a:t>ko</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zna</a:t>
            </a:r>
            <a:r>
              <a:rPr lang="sr-Latn-BA" sz="2000" dirty="0" smtClean="0">
                <a:latin typeface="Arial" pitchFamily="34" charset="0"/>
                <a:cs typeface="Arial" pitchFamily="34" charset="0"/>
              </a:rPr>
              <a:t>č</a:t>
            </a:r>
            <a:r>
              <a:rPr lang="en-GB" sz="2000" dirty="0" err="1" smtClean="0">
                <a:latin typeface="Arial" pitchFamily="34" charset="0"/>
                <a:cs typeface="Arial" pitchFamily="34" charset="0"/>
              </a:rPr>
              <a:t>enje</a:t>
            </a:r>
            <a:r>
              <a:rPr lang="en-GB" sz="2000" dirty="0" smtClean="0">
                <a:latin typeface="Arial" pitchFamily="34" charset="0"/>
                <a:cs typeface="Arial" pitchFamily="34" charset="0"/>
              </a:rPr>
              <a:t> u </a:t>
            </a:r>
            <a:r>
              <a:rPr lang="en-GB" sz="2000" dirty="0" err="1" smtClean="0">
                <a:latin typeface="Arial" pitchFamily="34" charset="0"/>
                <a:cs typeface="Arial" pitchFamily="34" charset="0"/>
              </a:rPr>
              <a:t>sferama</a:t>
            </a:r>
            <a:r>
              <a:rPr lang="sr-Latn-BA" sz="2000" dirty="0" smtClean="0">
                <a:latin typeface="Arial" pitchFamily="34" charset="0"/>
                <a:cs typeface="Arial" pitchFamily="34" charset="0"/>
              </a:rPr>
              <a:t> (7): </a:t>
            </a:r>
            <a:endParaRPr lang="de-DE" sz="2000" dirty="0" smtClean="0">
              <a:latin typeface="Arial" pitchFamily="34" charset="0"/>
              <a:cs typeface="Arial" pitchFamily="34" charset="0"/>
            </a:endParaRPr>
          </a:p>
          <a:p>
            <a:r>
              <a:rPr lang="en-GB" sz="2000" dirty="0" smtClean="0">
                <a:latin typeface="Arial" pitchFamily="34" charset="0"/>
                <a:cs typeface="Arial" pitchFamily="34" charset="0"/>
              </a:rPr>
              <a:t>a) </a:t>
            </a:r>
            <a:r>
              <a:rPr lang="en-GB" sz="2000" dirty="0" err="1" smtClean="0">
                <a:latin typeface="Arial" pitchFamily="34" charset="0"/>
                <a:cs typeface="Arial" pitchFamily="34" charset="0"/>
              </a:rPr>
              <a:t>anatomije</a:t>
            </a:r>
            <a:r>
              <a:rPr lang="en-GB" sz="2000" dirty="0" smtClean="0">
                <a:latin typeface="Arial" pitchFamily="34" charset="0"/>
                <a:cs typeface="Arial" pitchFamily="34" charset="0"/>
              </a:rPr>
              <a:t> (1): </a:t>
            </a:r>
            <a:r>
              <a:rPr lang="en-GB" sz="2000" b="1" i="1" dirty="0" err="1" smtClean="0">
                <a:latin typeface="Arial" pitchFamily="34" charset="0"/>
                <a:cs typeface="Arial" pitchFamily="34" charset="0"/>
              </a:rPr>
              <a:t>usnica</a:t>
            </a:r>
            <a:endParaRPr lang="de-DE" sz="2000" dirty="0" smtClean="0">
              <a:latin typeface="Arial" pitchFamily="34" charset="0"/>
              <a:cs typeface="Arial" pitchFamily="34" charset="0"/>
            </a:endParaRPr>
          </a:p>
          <a:p>
            <a:r>
              <a:rPr lang="en-GB" sz="2000" dirty="0" smtClean="0">
                <a:latin typeface="Arial" pitchFamily="34" charset="0"/>
                <a:cs typeface="Arial" pitchFamily="34" charset="0"/>
              </a:rPr>
              <a:t>b) </a:t>
            </a:r>
            <a:r>
              <a:rPr lang="en-GB" sz="2000" dirty="0" err="1" smtClean="0">
                <a:latin typeface="Arial" pitchFamily="34" charset="0"/>
                <a:cs typeface="Arial" pitchFamily="34" charset="0"/>
              </a:rPr>
              <a:t>botanike</a:t>
            </a:r>
            <a:r>
              <a:rPr lang="en-GB" sz="2000" dirty="0" smtClean="0">
                <a:latin typeface="Arial" pitchFamily="34" charset="0"/>
                <a:cs typeface="Arial" pitchFamily="34" charset="0"/>
              </a:rPr>
              <a:t> (4): </a:t>
            </a:r>
            <a:r>
              <a:rPr lang="en-GB" sz="2000" b="1" i="1" dirty="0" err="1" smtClean="0">
                <a:latin typeface="Arial" pitchFamily="34" charset="0"/>
                <a:cs typeface="Arial" pitchFamily="34" charset="0"/>
              </a:rPr>
              <a:t>crnica</a:t>
            </a:r>
            <a:r>
              <a:rPr lang="en-GB" sz="2000" i="1" dirty="0" smtClean="0">
                <a:latin typeface="Arial" pitchFamily="34" charset="0"/>
                <a:cs typeface="Arial" pitchFamily="34" charset="0"/>
              </a:rPr>
              <a:t> </a:t>
            </a:r>
            <a:r>
              <a:rPr lang="en-GB" sz="2000" dirty="0" smtClean="0">
                <a:latin typeface="Arial" pitchFamily="34" charset="0"/>
                <a:cs typeface="Arial" pitchFamily="34" charset="0"/>
              </a:rPr>
              <a:t>[tip </a:t>
            </a:r>
            <a:r>
              <a:rPr lang="en-GB" sz="2000" dirty="0" err="1" smtClean="0">
                <a:latin typeface="Arial" pitchFamily="34" charset="0"/>
                <a:cs typeface="Arial" pitchFamily="34" charset="0"/>
              </a:rPr>
              <a:t>zemljišta</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mn</a:t>
            </a:r>
            <a:r>
              <a:rPr lang="en-GB" sz="2000" dirty="0" smtClean="0">
                <a:latin typeface="Arial" pitchFamily="34" charset="0"/>
                <a:cs typeface="Arial" pitchFamily="34" charset="0"/>
              </a:rPr>
              <a:t>.) </a:t>
            </a:r>
            <a:r>
              <a:rPr lang="en-GB" sz="2000" b="1" i="1" dirty="0" err="1" smtClean="0">
                <a:latin typeface="Arial" pitchFamily="34" charset="0"/>
                <a:cs typeface="Arial" pitchFamily="34" charset="0"/>
              </a:rPr>
              <a:t>minđušice</a:t>
            </a:r>
            <a:r>
              <a:rPr lang="en-GB" sz="2000" dirty="0" smtClean="0">
                <a:latin typeface="Arial" pitchFamily="34" charset="0"/>
                <a:cs typeface="Arial" pitchFamily="34" charset="0"/>
              </a:rPr>
              <a:t> [lat. </a:t>
            </a:r>
            <a:r>
              <a:rPr lang="en-GB" sz="2000" i="1" dirty="0" smtClean="0">
                <a:latin typeface="Arial" pitchFamily="34" charset="0"/>
                <a:cs typeface="Arial" pitchFamily="34" charset="0"/>
              </a:rPr>
              <a:t>Fuchsia</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mn</a:t>
            </a:r>
            <a:r>
              <a:rPr lang="en-GB" sz="2000" dirty="0" smtClean="0">
                <a:latin typeface="Arial" pitchFamily="34" charset="0"/>
                <a:cs typeface="Arial" pitchFamily="34" charset="0"/>
              </a:rPr>
              <a:t>.) </a:t>
            </a:r>
            <a:r>
              <a:rPr lang="en-GB" sz="2000" b="1" i="1" dirty="0" err="1" smtClean="0">
                <a:latin typeface="Arial" pitchFamily="34" charset="0"/>
                <a:cs typeface="Arial" pitchFamily="34" charset="0"/>
              </a:rPr>
              <a:t>sabljice</a:t>
            </a:r>
            <a:r>
              <a:rPr lang="en-GB" sz="2000" dirty="0" smtClean="0">
                <a:latin typeface="Arial" pitchFamily="34" charset="0"/>
                <a:cs typeface="Arial" pitchFamily="34" charset="0"/>
              </a:rPr>
              <a:t> [lat. </a:t>
            </a:r>
            <a:r>
              <a:rPr lang="en-GB" sz="2000" i="1" dirty="0" err="1" smtClean="0">
                <a:latin typeface="Arial" pitchFamily="34" charset="0"/>
                <a:cs typeface="Arial" pitchFamily="34" charset="0"/>
              </a:rPr>
              <a:t>Sansevieria</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trifasciata</a:t>
            </a:r>
            <a:r>
              <a:rPr lang="en-GB" sz="2000" dirty="0" smtClean="0">
                <a:latin typeface="Arial" pitchFamily="34" charset="0"/>
                <a:cs typeface="Arial" pitchFamily="34" charset="0"/>
              </a:rPr>
              <a:t>]</a:t>
            </a:r>
            <a:endParaRPr lang="de-DE" sz="2000" dirty="0" smtClean="0">
              <a:latin typeface="Arial" pitchFamily="34" charset="0"/>
              <a:cs typeface="Arial" pitchFamily="34" charset="0"/>
            </a:endParaRPr>
          </a:p>
          <a:p>
            <a:r>
              <a:rPr lang="en-GB" sz="2000" dirty="0" smtClean="0">
                <a:latin typeface="Arial" pitchFamily="34" charset="0"/>
                <a:cs typeface="Arial" pitchFamily="34" charset="0"/>
              </a:rPr>
              <a:t>c) </a:t>
            </a:r>
            <a:r>
              <a:rPr lang="en-GB" sz="2000" dirty="0" err="1" smtClean="0">
                <a:latin typeface="Arial" pitchFamily="34" charset="0"/>
                <a:cs typeface="Arial" pitchFamily="34" charset="0"/>
              </a:rPr>
              <a:t>zoologije</a:t>
            </a:r>
            <a:r>
              <a:rPr lang="en-GB" sz="2000" dirty="0" smtClean="0">
                <a:latin typeface="Arial" pitchFamily="34" charset="0"/>
                <a:cs typeface="Arial" pitchFamily="34" charset="0"/>
              </a:rPr>
              <a:t> (2): </a:t>
            </a:r>
            <a:r>
              <a:rPr lang="en-GB" sz="2000" b="1" i="1" dirty="0" err="1" smtClean="0">
                <a:latin typeface="Arial" pitchFamily="34" charset="0"/>
                <a:cs typeface="Arial" pitchFamily="34" charset="0"/>
              </a:rPr>
              <a:t>lastavica</a:t>
            </a:r>
            <a:r>
              <a:rPr lang="en-GB" sz="2000" dirty="0" smtClean="0">
                <a:latin typeface="Arial" pitchFamily="34" charset="0"/>
                <a:cs typeface="Arial" pitchFamily="34" charset="0"/>
              </a:rPr>
              <a:t> [lat. </a:t>
            </a:r>
            <a:r>
              <a:rPr lang="en-GB" sz="2000" i="1" dirty="0" err="1" smtClean="0">
                <a:latin typeface="Arial" pitchFamily="34" charset="0"/>
                <a:cs typeface="Arial" pitchFamily="34" charset="0"/>
              </a:rPr>
              <a:t>Hirundinidae</a:t>
            </a:r>
            <a:r>
              <a:rPr lang="en-GB" sz="2000" dirty="0" smtClean="0">
                <a:latin typeface="Arial" pitchFamily="34" charset="0"/>
                <a:cs typeface="Arial" pitchFamily="34" charset="0"/>
              </a:rPr>
              <a:t>], </a:t>
            </a:r>
            <a:r>
              <a:rPr lang="en-GB" sz="2000" b="1" i="1" dirty="0" err="1" smtClean="0">
                <a:latin typeface="Arial" pitchFamily="34" charset="0"/>
                <a:cs typeface="Arial" pitchFamily="34" charset="0"/>
              </a:rPr>
              <a:t>mušica</a:t>
            </a:r>
            <a:r>
              <a:rPr lang="en-GB" sz="2000" dirty="0" smtClean="0">
                <a:latin typeface="Arial" pitchFamily="34" charset="0"/>
                <a:cs typeface="Arial" pitchFamily="34" charset="0"/>
              </a:rPr>
              <a:t> [lat. </a:t>
            </a:r>
            <a:r>
              <a:rPr lang="en-GB" sz="2000" i="1" dirty="0" err="1" smtClean="0">
                <a:latin typeface="Arial" pitchFamily="34" charset="0"/>
                <a:cs typeface="Arial" pitchFamily="34" charset="0"/>
              </a:rPr>
              <a:t>Brachycera</a:t>
            </a:r>
            <a:r>
              <a:rPr lang="en-GB" sz="2000" dirty="0" smtClean="0">
                <a:latin typeface="Arial" pitchFamily="34" charset="0"/>
                <a:cs typeface="Arial" pitchFamily="34" charset="0"/>
              </a:rPr>
              <a:t>]</a:t>
            </a:r>
            <a:endParaRPr lang="de-DE" sz="2000" dirty="0" smtClean="0">
              <a:latin typeface="Arial" pitchFamily="34" charset="0"/>
              <a:cs typeface="Arial" pitchFamily="34" charset="0"/>
            </a:endParaRPr>
          </a:p>
          <a:p>
            <a:r>
              <a:rPr lang="en-GB" sz="2000" dirty="0" smtClean="0">
                <a:latin typeface="Arial" pitchFamily="34" charset="0"/>
                <a:cs typeface="Arial" pitchFamily="34" charset="0"/>
              </a:rPr>
              <a:t>3) </a:t>
            </a:r>
            <a:r>
              <a:rPr lang="en-GB" sz="2000" dirty="0" err="1" smtClean="0">
                <a:latin typeface="Arial" pitchFamily="34" charset="0"/>
                <a:cs typeface="Arial" pitchFamily="34" charset="0"/>
              </a:rPr>
              <a:t>deminutivi</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koji</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su</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izgubili</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značenje</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deminutivnosti</a:t>
            </a:r>
            <a:r>
              <a:rPr lang="en-GB" sz="2000" dirty="0" smtClean="0">
                <a:latin typeface="Arial" pitchFamily="34" charset="0"/>
                <a:cs typeface="Arial" pitchFamily="34" charset="0"/>
              </a:rPr>
              <a:t> pa </a:t>
            </a:r>
            <a:r>
              <a:rPr lang="en-GB" sz="2000" dirty="0" err="1" smtClean="0">
                <a:latin typeface="Arial" pitchFamily="34" charset="0"/>
                <a:cs typeface="Arial" pitchFamily="34" charset="0"/>
              </a:rPr>
              <a:t>znače</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isto</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što</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i</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imenica</a:t>
            </a:r>
            <a:r>
              <a:rPr lang="en-GB" sz="2000" dirty="0" smtClean="0">
                <a:latin typeface="Arial" pitchFamily="34" charset="0"/>
                <a:cs typeface="Arial" pitchFamily="34" charset="0"/>
              </a:rPr>
              <a:t> u </a:t>
            </a:r>
            <a:r>
              <a:rPr lang="en-GB" sz="2000" dirty="0" err="1" smtClean="0">
                <a:latin typeface="Arial" pitchFamily="34" charset="0"/>
                <a:cs typeface="Arial" pitchFamily="34" charset="0"/>
              </a:rPr>
              <a:t>osnovi</a:t>
            </a:r>
            <a:r>
              <a:rPr lang="en-GB" sz="2000" dirty="0" smtClean="0">
                <a:latin typeface="Arial" pitchFamily="34" charset="0"/>
                <a:cs typeface="Arial" pitchFamily="34" charset="0"/>
              </a:rPr>
              <a:t> (3): </a:t>
            </a:r>
            <a:r>
              <a:rPr lang="en-GB" sz="2000" b="1" i="1" dirty="0" err="1" smtClean="0">
                <a:latin typeface="Arial" pitchFamily="34" charset="0"/>
                <a:cs typeface="Arial" pitchFamily="34" charset="0"/>
              </a:rPr>
              <a:t>korica</a:t>
            </a:r>
            <a:r>
              <a:rPr lang="en-GB" sz="2000" dirty="0" smtClean="0">
                <a:latin typeface="Arial" pitchFamily="34" charset="0"/>
                <a:cs typeface="Arial" pitchFamily="34" charset="0"/>
              </a:rPr>
              <a:t>, </a:t>
            </a:r>
            <a:r>
              <a:rPr lang="en-GB" sz="2000" b="1" i="1" dirty="0" err="1" smtClean="0">
                <a:latin typeface="Arial" pitchFamily="34" charset="0"/>
                <a:cs typeface="Arial" pitchFamily="34" charset="0"/>
              </a:rPr>
              <a:t>stranica</a:t>
            </a:r>
            <a:r>
              <a:rPr lang="en-GB" sz="2000" dirty="0" smtClean="0">
                <a:latin typeface="Arial" pitchFamily="34" charset="0"/>
                <a:cs typeface="Arial" pitchFamily="34" charset="0"/>
              </a:rPr>
              <a:t>, </a:t>
            </a:r>
            <a:r>
              <a:rPr lang="en-GB" sz="2000" b="1" i="1" dirty="0" err="1" smtClean="0">
                <a:latin typeface="Arial" pitchFamily="34" charset="0"/>
                <a:cs typeface="Arial" pitchFamily="34" charset="0"/>
              </a:rPr>
              <a:t>varošica</a:t>
            </a:r>
            <a:r>
              <a:rPr lang="en-GB" sz="2000" dirty="0" smtClean="0">
                <a:latin typeface="Arial" pitchFamily="34" charset="0"/>
                <a:cs typeface="Arial" pitchFamily="34" charset="0"/>
              </a:rPr>
              <a:t>, </a:t>
            </a:r>
            <a:r>
              <a:rPr lang="en-GB" sz="2000" b="1" i="1" dirty="0" err="1" smtClean="0">
                <a:latin typeface="Arial" pitchFamily="34" charset="0"/>
                <a:cs typeface="Arial" pitchFamily="34" charset="0"/>
              </a:rPr>
              <a:t>pahuljica</a:t>
            </a:r>
            <a:endParaRPr lang="de-DE" sz="2000" dirty="0" smtClean="0">
              <a:latin typeface="Arial" pitchFamily="34" charset="0"/>
              <a:cs typeface="Arial" pitchFamily="34" charset="0"/>
            </a:endParaRPr>
          </a:p>
          <a:p>
            <a:r>
              <a:rPr lang="sr-Latn-RS" sz="2000" dirty="0" smtClean="0">
                <a:latin typeface="Arial" pitchFamily="34" charset="0"/>
                <a:cs typeface="Arial" pitchFamily="34" charset="0"/>
              </a:rPr>
              <a:t>4</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deminutivi</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koji</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imaju</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leksikalizovano</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značenje</a:t>
            </a:r>
            <a:r>
              <a:rPr lang="en-GB" sz="2000" dirty="0" smtClean="0">
                <a:latin typeface="Arial" pitchFamily="34" charset="0"/>
                <a:cs typeface="Arial" pitchFamily="34" charset="0"/>
              </a:rPr>
              <a:t> (2): </a:t>
            </a:r>
            <a:r>
              <a:rPr lang="en-GB" sz="2000" b="1" i="1" dirty="0" err="1" smtClean="0">
                <a:latin typeface="Arial" pitchFamily="34" charset="0"/>
                <a:cs typeface="Arial" pitchFamily="34" charset="0"/>
              </a:rPr>
              <a:t>pločica</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legitimacija</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sa</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imenom</a:t>
            </a:r>
            <a:r>
              <a:rPr lang="en-GB" sz="2000" dirty="0" smtClean="0">
                <a:latin typeface="Arial" pitchFamily="34" charset="0"/>
                <a:cs typeface="Arial" pitchFamily="34" charset="0"/>
              </a:rPr>
              <a:t>], </a:t>
            </a:r>
            <a:r>
              <a:rPr lang="en-GB" sz="2000" b="1" i="1" dirty="0" err="1" smtClean="0">
                <a:latin typeface="Arial" pitchFamily="34" charset="0"/>
                <a:cs typeface="Arial" pitchFamily="34" charset="0"/>
              </a:rPr>
              <a:t>strelica</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kursor</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znak</a:t>
            </a:r>
            <a:r>
              <a:rPr lang="en-GB" sz="2000" dirty="0" smtClean="0">
                <a:latin typeface="Arial" pitchFamily="34" charset="0"/>
                <a:cs typeface="Arial" pitchFamily="34" charset="0"/>
              </a:rPr>
              <a:t>]</a:t>
            </a:r>
            <a:endParaRPr lang="de-DE" sz="2000" dirty="0" smtClean="0">
              <a:latin typeface="Arial" pitchFamily="34" charset="0"/>
              <a:cs typeface="Arial" pitchFamily="34" charset="0"/>
            </a:endParaRPr>
          </a:p>
          <a:p>
            <a:r>
              <a:rPr lang="en-GB" sz="2000" dirty="0" smtClean="0">
                <a:latin typeface="Arial" pitchFamily="34" charset="0"/>
                <a:cs typeface="Arial" pitchFamily="34" charset="0"/>
              </a:rPr>
              <a:t>5) </a:t>
            </a:r>
            <a:r>
              <a:rPr lang="en-GB" sz="2000" dirty="0" err="1" smtClean="0">
                <a:latin typeface="Arial" pitchFamily="34" charset="0"/>
                <a:cs typeface="Arial" pitchFamily="34" charset="0"/>
              </a:rPr>
              <a:t>deminutivi</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percipirani</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kao</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pojam</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koji</a:t>
            </a:r>
            <a:r>
              <a:rPr lang="en-GB" sz="2000" dirty="0" smtClean="0">
                <a:latin typeface="Arial" pitchFamily="34" charset="0"/>
                <a:cs typeface="Arial" pitchFamily="34" charset="0"/>
              </a:rPr>
              <a:t> se </a:t>
            </a:r>
            <a:r>
              <a:rPr lang="en-GB" sz="2000" dirty="0" err="1" smtClean="0">
                <a:latin typeface="Arial" pitchFamily="34" charset="0"/>
                <a:cs typeface="Arial" pitchFamily="34" charset="0"/>
              </a:rPr>
              <a:t>ispoljava</a:t>
            </a:r>
            <a:r>
              <a:rPr lang="en-GB" sz="2000" dirty="0" smtClean="0">
                <a:latin typeface="Arial" pitchFamily="34" charset="0"/>
                <a:cs typeface="Arial" pitchFamily="34" charset="0"/>
              </a:rPr>
              <a:t> u </a:t>
            </a:r>
            <a:r>
              <a:rPr lang="en-GB" sz="2000" dirty="0" err="1" smtClean="0">
                <a:latin typeface="Arial" pitchFamily="34" charset="0"/>
                <a:cs typeface="Arial" pitchFamily="34" charset="0"/>
              </a:rPr>
              <a:t>sniženom</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intenzitetu</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od</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nekog</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proseka</a:t>
            </a:r>
            <a:r>
              <a:rPr lang="en-GB" sz="2000" dirty="0" smtClean="0">
                <a:latin typeface="Arial" pitchFamily="34" charset="0"/>
                <a:cs typeface="Arial" pitchFamily="34" charset="0"/>
              </a:rPr>
              <a:t> (1): </a:t>
            </a:r>
            <a:r>
              <a:rPr lang="en-GB" sz="2000" b="1" i="1" dirty="0" err="1" smtClean="0">
                <a:latin typeface="Arial" pitchFamily="34" charset="0"/>
                <a:cs typeface="Arial" pitchFamily="34" charset="0"/>
              </a:rPr>
              <a:t>kišica</a:t>
            </a:r>
            <a:r>
              <a:rPr lang="en-GB" sz="2000" i="1" dirty="0" smtClean="0">
                <a:latin typeface="Arial" pitchFamily="34" charset="0"/>
                <a:cs typeface="Arial" pitchFamily="34" charset="0"/>
              </a:rPr>
              <a:t> </a:t>
            </a:r>
            <a:r>
              <a:rPr lang="en-GB" sz="2000" dirty="0" err="1" smtClean="0">
                <a:latin typeface="Arial" pitchFamily="34" charset="0"/>
                <a:cs typeface="Arial" pitchFamily="34" charset="0"/>
              </a:rPr>
              <a:t>ʽslaba</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kiš</a:t>
            </a:r>
            <a:r>
              <a:rPr lang="sr-Latn-RS" sz="2000" dirty="0" smtClean="0">
                <a:latin typeface="Arial" pitchFamily="34" charset="0"/>
                <a:cs typeface="Arial" pitchFamily="34" charset="0"/>
              </a:rPr>
              <a:t>a</a:t>
            </a:r>
            <a:r>
              <a:rPr lang="en-GB" sz="2000" dirty="0" smtClean="0">
                <a:latin typeface="Arial" pitchFamily="34" charset="0"/>
                <a:cs typeface="Arial" pitchFamily="34" charset="0"/>
              </a:rPr>
              <a:t>ʼ, </a:t>
            </a:r>
            <a:r>
              <a:rPr lang="en-GB" sz="2000" dirty="0" err="1" smtClean="0">
                <a:latin typeface="Arial" pitchFamily="34" charset="0"/>
                <a:cs typeface="Arial" pitchFamily="34" charset="0"/>
              </a:rPr>
              <a:t>tj.ʽon</a:t>
            </a:r>
            <a:r>
              <a:rPr lang="sr-Latn-RS" sz="2000" dirty="0" smtClean="0">
                <a:latin typeface="Arial" pitchFamily="34" charset="0"/>
                <a:cs typeface="Arial" pitchFamily="34" charset="0"/>
              </a:rPr>
              <a:t>a</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koja</a:t>
            </a:r>
            <a:r>
              <a:rPr lang="en-GB" sz="2000" dirty="0" smtClean="0">
                <a:latin typeface="Arial" pitchFamily="34" charset="0"/>
                <a:cs typeface="Arial" pitchFamily="34" charset="0"/>
              </a:rPr>
              <a:t> ne </a:t>
            </a:r>
            <a:r>
              <a:rPr lang="en-GB" sz="2000" dirty="0" err="1" smtClean="0">
                <a:latin typeface="Arial" pitchFamily="34" charset="0"/>
                <a:cs typeface="Arial" pitchFamily="34" charset="0"/>
              </a:rPr>
              <a:t>pada</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jakim</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intenzitetomʼ</a:t>
            </a:r>
            <a:endParaRPr lang="de-DE" sz="2000" dirty="0" smtClean="0">
              <a:latin typeface="Arial" pitchFamily="34" charset="0"/>
              <a:cs typeface="Arial" pitchFamily="34" charset="0"/>
            </a:endParaRPr>
          </a:p>
          <a:p>
            <a:r>
              <a:rPr lang="en-GB" sz="2000" dirty="0" smtClean="0">
                <a:latin typeface="Arial" pitchFamily="34" charset="0"/>
                <a:cs typeface="Arial" pitchFamily="34" charset="0"/>
              </a:rPr>
              <a:t>6) </a:t>
            </a:r>
            <a:r>
              <a:rPr lang="en-GB" sz="2000" dirty="0" err="1" smtClean="0">
                <a:latin typeface="Arial" pitchFamily="34" charset="0"/>
                <a:cs typeface="Arial" pitchFamily="34" charset="0"/>
              </a:rPr>
              <a:t>deminutivi</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koji</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verbalizuju</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emotivno</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stanje</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govornika</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i</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upotrebljavaju</a:t>
            </a:r>
            <a:r>
              <a:rPr lang="en-GB" sz="2000" dirty="0" smtClean="0">
                <a:latin typeface="Arial" pitchFamily="34" charset="0"/>
                <a:cs typeface="Arial" pitchFamily="34" charset="0"/>
              </a:rPr>
              <a:t> se u </a:t>
            </a:r>
            <a:r>
              <a:rPr lang="en-GB" sz="2000" dirty="0" err="1" smtClean="0">
                <a:latin typeface="Arial" pitchFamily="34" charset="0"/>
                <a:cs typeface="Arial" pitchFamily="34" charset="0"/>
              </a:rPr>
              <a:t>ekspresivnoj</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funkciji</a:t>
            </a:r>
            <a:r>
              <a:rPr lang="en-GB" sz="2000" dirty="0" smtClean="0">
                <a:latin typeface="Arial" pitchFamily="34" charset="0"/>
                <a:cs typeface="Arial" pitchFamily="34" charset="0"/>
              </a:rPr>
              <a:t> (1): </a:t>
            </a:r>
            <a:r>
              <a:rPr lang="en-GB" sz="2000" b="1" i="1" dirty="0" err="1" smtClean="0">
                <a:latin typeface="Arial" pitchFamily="34" charset="0"/>
                <a:cs typeface="Arial" pitchFamily="34" charset="0"/>
              </a:rPr>
              <a:t>uličica</a:t>
            </a:r>
            <a:endParaRPr lang="de-DE" sz="20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fld id="{C1ADC48A-22C4-45AB-A0A2-FF6D31194B2B}" type="slidenum">
              <a:rPr lang="de-DE" smtClean="0"/>
              <a:pPr/>
              <a:t>6</a:t>
            </a:fld>
            <a:endParaRPr lang="de-DE"/>
          </a:p>
        </p:txBody>
      </p:sp>
      <p:sp>
        <p:nvSpPr>
          <p:cNvPr id="6" name="Textfeld 5"/>
          <p:cNvSpPr txBox="1"/>
          <p:nvPr/>
        </p:nvSpPr>
        <p:spPr>
          <a:xfrm>
            <a:off x="0" y="0"/>
            <a:ext cx="9429784" cy="5062924"/>
          </a:xfrm>
          <a:prstGeom prst="rect">
            <a:avLst/>
          </a:prstGeom>
          <a:noFill/>
        </p:spPr>
        <p:txBody>
          <a:bodyPr wrap="square" rtlCol="0">
            <a:spAutoFit/>
          </a:bodyPr>
          <a:lstStyle/>
          <a:p>
            <a:pPr marL="400050" indent="-400050"/>
            <a:endParaRPr lang="sr-Latn-RS" sz="2000" dirty="0" smtClean="0">
              <a:latin typeface="Arial" pitchFamily="34" charset="0"/>
              <a:cs typeface="Arial" pitchFamily="34" charset="0"/>
            </a:endParaRPr>
          </a:p>
          <a:p>
            <a:pPr marL="400050" indent="-400050"/>
            <a:r>
              <a:rPr lang="sr-Latn-RS" sz="2200" dirty="0" smtClean="0">
                <a:latin typeface="Arial" pitchFamily="34" charset="0"/>
                <a:cs typeface="Arial" pitchFamily="34" charset="0"/>
              </a:rPr>
              <a:t>II. Deminutivi nastali dodavanjem sufiska –</a:t>
            </a:r>
            <a:r>
              <a:rPr lang="sr-Latn-RS" sz="2200" i="1" dirty="0" smtClean="0">
                <a:latin typeface="Arial" pitchFamily="34" charset="0"/>
                <a:cs typeface="Arial" pitchFamily="34" charset="0"/>
              </a:rPr>
              <a:t>ić </a:t>
            </a:r>
            <a:r>
              <a:rPr lang="sr-Latn-RS" sz="2200" dirty="0" smtClean="0">
                <a:latin typeface="Arial" pitchFamily="34" charset="0"/>
                <a:cs typeface="Arial" pitchFamily="34" charset="0"/>
              </a:rPr>
              <a:t>(14)</a:t>
            </a:r>
          </a:p>
          <a:p>
            <a:pPr marL="400050" indent="-400050"/>
            <a:endParaRPr lang="sr-Latn-RS" sz="2000" i="1" dirty="0" smtClean="0">
              <a:latin typeface="Arial" pitchFamily="34" charset="0"/>
              <a:cs typeface="Arial" pitchFamily="34" charset="0"/>
            </a:endParaRPr>
          </a:p>
          <a:p>
            <a:pPr marL="457200" indent="-457200">
              <a:buAutoNum type="arabicParenR"/>
            </a:pPr>
            <a:r>
              <a:rPr lang="en-GB" sz="2000" dirty="0" err="1" smtClean="0">
                <a:latin typeface="Arial" pitchFamily="34" charset="0"/>
                <a:cs typeface="Arial" pitchFamily="34" charset="0"/>
              </a:rPr>
              <a:t>deminutivi</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sa</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semantičkom</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vrednoš</a:t>
            </a:r>
            <a:r>
              <a:rPr lang="sr-Latn-RS" sz="2000" dirty="0" smtClean="0">
                <a:latin typeface="Arial" pitchFamily="34" charset="0"/>
                <a:cs typeface="Arial" pitchFamily="34" charset="0"/>
              </a:rPr>
              <a:t>ć</a:t>
            </a:r>
            <a:r>
              <a:rPr lang="en-GB" sz="2000" dirty="0" smtClean="0">
                <a:latin typeface="Arial" pitchFamily="34" charset="0"/>
                <a:cs typeface="Arial" pitchFamily="34" charset="0"/>
              </a:rPr>
              <a:t>u </a:t>
            </a:r>
            <a:r>
              <a:rPr lang="en-GB" sz="2000" dirty="0" err="1" smtClean="0">
                <a:latin typeface="Arial" pitchFamily="34" charset="0"/>
                <a:cs typeface="Arial" pitchFamily="34" charset="0"/>
              </a:rPr>
              <a:t>umanjene</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veličine</a:t>
            </a:r>
            <a:r>
              <a:rPr lang="en-GB" sz="2000" dirty="0" smtClean="0">
                <a:latin typeface="Arial" pitchFamily="34" charset="0"/>
                <a:cs typeface="Arial" pitchFamily="34" charset="0"/>
              </a:rPr>
              <a:t> (8): </a:t>
            </a:r>
            <a:r>
              <a:rPr lang="en-GB" sz="2000" b="1" i="1" dirty="0" err="1" smtClean="0">
                <a:latin typeface="Arial" pitchFamily="34" charset="0"/>
                <a:cs typeface="Arial" pitchFamily="34" charset="0"/>
              </a:rPr>
              <a:t>brodić</a:t>
            </a:r>
            <a:r>
              <a:rPr lang="en-GB" sz="2000" i="1" dirty="0" smtClean="0">
                <a:latin typeface="Arial" pitchFamily="34" charset="0"/>
                <a:cs typeface="Arial" pitchFamily="34" charset="0"/>
              </a:rPr>
              <a:t> </a:t>
            </a:r>
            <a:r>
              <a:rPr lang="en-GB" sz="2000" dirty="0" err="1" smtClean="0">
                <a:latin typeface="Arial" pitchFamily="34" charset="0"/>
                <a:cs typeface="Arial" pitchFamily="34" charset="0"/>
              </a:rPr>
              <a:t>ʽmali</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brodʼ</a:t>
            </a:r>
            <a:r>
              <a:rPr lang="en-GB" sz="2000" dirty="0" smtClean="0">
                <a:latin typeface="Arial" pitchFamily="34" charset="0"/>
                <a:cs typeface="Arial" pitchFamily="34" charset="0"/>
              </a:rPr>
              <a:t>, </a:t>
            </a:r>
            <a:r>
              <a:rPr lang="en-GB" sz="2000" b="1" i="1" dirty="0" err="1" smtClean="0">
                <a:latin typeface="Arial" pitchFamily="34" charset="0"/>
                <a:cs typeface="Arial" pitchFamily="34" charset="0"/>
              </a:rPr>
              <a:t>delić</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ʽmali</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deoʼ</a:t>
            </a:r>
            <a:r>
              <a:rPr lang="en-GB" sz="2000" dirty="0" smtClean="0">
                <a:latin typeface="Arial" pitchFamily="34" charset="0"/>
                <a:cs typeface="Arial" pitchFamily="34" charset="0"/>
              </a:rPr>
              <a:t>, </a:t>
            </a:r>
            <a:r>
              <a:rPr lang="en-GB" sz="2000" b="1" i="1" dirty="0" err="1" smtClean="0">
                <a:latin typeface="Arial" pitchFamily="34" charset="0"/>
                <a:cs typeface="Arial" pitchFamily="34" charset="0"/>
              </a:rPr>
              <a:t>gradić</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ʽmali</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gradʼ</a:t>
            </a:r>
            <a:r>
              <a:rPr lang="en-GB" sz="2000" dirty="0" smtClean="0">
                <a:latin typeface="Arial" pitchFamily="34" charset="0"/>
                <a:cs typeface="Arial" pitchFamily="34" charset="0"/>
              </a:rPr>
              <a:t>, </a:t>
            </a:r>
            <a:r>
              <a:rPr lang="en-GB" sz="2000" b="1" i="1" dirty="0" err="1" smtClean="0">
                <a:latin typeface="Arial" pitchFamily="34" charset="0"/>
                <a:cs typeface="Arial" pitchFamily="34" charset="0"/>
              </a:rPr>
              <a:t>hlepčić</a:t>
            </a:r>
            <a:r>
              <a:rPr lang="en-GB" sz="2000" i="1" dirty="0" smtClean="0">
                <a:latin typeface="Arial" pitchFamily="34" charset="0"/>
                <a:cs typeface="Arial" pitchFamily="34" charset="0"/>
              </a:rPr>
              <a:t> </a:t>
            </a:r>
            <a:r>
              <a:rPr lang="en-GB" sz="2000" dirty="0" err="1" smtClean="0">
                <a:latin typeface="Arial" pitchFamily="34" charset="0"/>
                <a:cs typeface="Arial" pitchFamily="34" charset="0"/>
              </a:rPr>
              <a:t>ʽmali</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hlebʼ</a:t>
            </a:r>
            <a:r>
              <a:rPr lang="en-GB" sz="2000" dirty="0" smtClean="0">
                <a:latin typeface="Arial" pitchFamily="34" charset="0"/>
                <a:cs typeface="Arial" pitchFamily="34" charset="0"/>
              </a:rPr>
              <a:t>, </a:t>
            </a:r>
            <a:r>
              <a:rPr lang="en-GB" sz="2000" b="1" i="1" dirty="0" err="1" smtClean="0">
                <a:latin typeface="Arial" pitchFamily="34" charset="0"/>
                <a:cs typeface="Arial" pitchFamily="34" charset="0"/>
              </a:rPr>
              <a:t>komadić</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ʽmali</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komadʼ</a:t>
            </a:r>
            <a:r>
              <a:rPr lang="en-GB" sz="2000" dirty="0" smtClean="0">
                <a:latin typeface="Arial" pitchFamily="34" charset="0"/>
                <a:cs typeface="Arial" pitchFamily="34" charset="0"/>
              </a:rPr>
              <a:t>, </a:t>
            </a:r>
            <a:r>
              <a:rPr lang="en-GB" sz="2000" b="1" i="1" dirty="0" err="1" smtClean="0">
                <a:latin typeface="Arial" pitchFamily="34" charset="0"/>
                <a:cs typeface="Arial" pitchFamily="34" charset="0"/>
              </a:rPr>
              <a:t>potočić</a:t>
            </a:r>
            <a:r>
              <a:rPr lang="en-GB" sz="2000" i="1" dirty="0" smtClean="0">
                <a:latin typeface="Arial" pitchFamily="34" charset="0"/>
                <a:cs typeface="Arial" pitchFamily="34" charset="0"/>
              </a:rPr>
              <a:t> </a:t>
            </a:r>
            <a:r>
              <a:rPr lang="en-GB" sz="2000" dirty="0" err="1" smtClean="0">
                <a:latin typeface="Arial" pitchFamily="34" charset="0"/>
                <a:cs typeface="Arial" pitchFamily="34" charset="0"/>
              </a:rPr>
              <a:t>ʽmali</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potokʼ</a:t>
            </a:r>
            <a:r>
              <a:rPr lang="en-GB" sz="2000" dirty="0" smtClean="0">
                <a:latin typeface="Arial" pitchFamily="34" charset="0"/>
                <a:cs typeface="Arial" pitchFamily="34" charset="0"/>
              </a:rPr>
              <a:t>, </a:t>
            </a:r>
            <a:r>
              <a:rPr lang="en-GB" sz="2000" b="1" i="1" dirty="0" err="1" smtClean="0">
                <a:latin typeface="Arial" pitchFamily="34" charset="0"/>
                <a:cs typeface="Arial" pitchFamily="34" charset="0"/>
              </a:rPr>
              <a:t>tornjić</a:t>
            </a:r>
            <a:r>
              <a:rPr lang="en-GB" sz="2000" i="1" dirty="0" smtClean="0">
                <a:latin typeface="Arial" pitchFamily="34" charset="0"/>
                <a:cs typeface="Arial" pitchFamily="34" charset="0"/>
              </a:rPr>
              <a:t> </a:t>
            </a:r>
            <a:r>
              <a:rPr lang="en-GB" sz="2000" dirty="0" err="1" smtClean="0">
                <a:latin typeface="Arial" pitchFamily="34" charset="0"/>
                <a:cs typeface="Arial" pitchFamily="34" charset="0"/>
              </a:rPr>
              <a:t>ʽmali</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toranjʼ</a:t>
            </a:r>
            <a:r>
              <a:rPr lang="en-GB" sz="2000" dirty="0" smtClean="0">
                <a:latin typeface="Arial" pitchFamily="34" charset="0"/>
                <a:cs typeface="Arial" pitchFamily="34" charset="0"/>
              </a:rPr>
              <a:t>, </a:t>
            </a:r>
            <a:r>
              <a:rPr lang="en-GB" sz="2000" b="1" i="1" dirty="0" err="1" smtClean="0">
                <a:latin typeface="Arial" pitchFamily="34" charset="0"/>
                <a:cs typeface="Arial" pitchFamily="34" charset="0"/>
              </a:rPr>
              <a:t>vrtić</a:t>
            </a:r>
            <a:r>
              <a:rPr lang="en-GB" sz="2000" i="1" dirty="0" smtClean="0">
                <a:latin typeface="Arial" pitchFamily="34" charset="0"/>
                <a:cs typeface="Arial" pitchFamily="34" charset="0"/>
              </a:rPr>
              <a:t> </a:t>
            </a:r>
            <a:r>
              <a:rPr lang="en-GB" sz="2000" dirty="0" err="1" smtClean="0">
                <a:latin typeface="Arial" pitchFamily="34" charset="0"/>
                <a:cs typeface="Arial" pitchFamily="34" charset="0"/>
              </a:rPr>
              <a:t>ʽmali</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vrtʼ</a:t>
            </a:r>
            <a:endParaRPr lang="sr-Latn-RS" sz="2000" dirty="0" smtClean="0">
              <a:latin typeface="Arial" pitchFamily="34" charset="0"/>
              <a:cs typeface="Arial" pitchFamily="34" charset="0"/>
            </a:endParaRPr>
          </a:p>
          <a:p>
            <a:pPr marL="457200" indent="-457200">
              <a:buAutoNum type="arabicParenR"/>
            </a:pPr>
            <a:r>
              <a:rPr lang="en-GB" sz="2000" dirty="0" err="1" smtClean="0">
                <a:latin typeface="Arial" pitchFamily="34" charset="0"/>
                <a:cs typeface="Arial" pitchFamily="34" charset="0"/>
              </a:rPr>
              <a:t>deminutivi</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koji</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imaju</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leksikalizovano</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značenje</a:t>
            </a:r>
            <a:r>
              <a:rPr lang="en-GB" sz="2000" dirty="0" smtClean="0">
                <a:latin typeface="Arial" pitchFamily="34" charset="0"/>
                <a:cs typeface="Arial" pitchFamily="34" charset="0"/>
              </a:rPr>
              <a:t> (3): </a:t>
            </a:r>
            <a:r>
              <a:rPr lang="en-GB" sz="2000" b="1" i="1" dirty="0" err="1" smtClean="0">
                <a:latin typeface="Arial" pitchFamily="34" charset="0"/>
                <a:cs typeface="Arial" pitchFamily="34" charset="0"/>
              </a:rPr>
              <a:t>grlić</a:t>
            </a:r>
            <a:r>
              <a:rPr lang="en-GB" sz="2000" i="1" dirty="0" smtClean="0">
                <a:latin typeface="Arial" pitchFamily="34" charset="0"/>
                <a:cs typeface="Arial" pitchFamily="34" charset="0"/>
              </a:rPr>
              <a:t> </a:t>
            </a:r>
            <a:r>
              <a:rPr lang="en-GB" sz="2000" dirty="0" err="1" smtClean="0">
                <a:latin typeface="Arial" pitchFamily="34" charset="0"/>
                <a:cs typeface="Arial" pitchFamily="34" charset="0"/>
              </a:rPr>
              <a:t>ʽdeo</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flašeʼ</a:t>
            </a:r>
            <a:r>
              <a:rPr lang="en-GB" sz="2000" dirty="0" smtClean="0">
                <a:latin typeface="Arial" pitchFamily="34" charset="0"/>
                <a:cs typeface="Arial" pitchFamily="34" charset="0"/>
              </a:rPr>
              <a:t>, </a:t>
            </a:r>
            <a:r>
              <a:rPr lang="en-GB" sz="2000" b="1" i="1" dirty="0" err="1" smtClean="0">
                <a:latin typeface="Arial" pitchFamily="34" charset="0"/>
                <a:cs typeface="Arial" pitchFamily="34" charset="0"/>
              </a:rPr>
              <a:t>ražnjić</a:t>
            </a:r>
            <a:r>
              <a:rPr lang="en-GB" sz="2000" i="1" dirty="0" smtClean="0">
                <a:latin typeface="Arial" pitchFamily="34" charset="0"/>
                <a:cs typeface="Arial" pitchFamily="34" charset="0"/>
              </a:rPr>
              <a:t> </a:t>
            </a:r>
            <a:r>
              <a:rPr lang="en-GB" sz="2000" dirty="0" err="1" smtClean="0">
                <a:latin typeface="Arial" pitchFamily="34" charset="0"/>
                <a:cs typeface="Arial" pitchFamily="34" charset="0"/>
              </a:rPr>
              <a:t>ʽvrsta</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jelaʼ</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noćni</a:t>
            </a:r>
            <a:r>
              <a:rPr lang="en-GB" sz="2000" dirty="0" smtClean="0">
                <a:latin typeface="Arial" pitchFamily="34" charset="0"/>
                <a:cs typeface="Arial" pitchFamily="34" charset="0"/>
              </a:rPr>
              <a:t>) </a:t>
            </a:r>
            <a:r>
              <a:rPr lang="en-GB" sz="2000" b="1" i="1" dirty="0" err="1" smtClean="0">
                <a:latin typeface="Arial" pitchFamily="34" charset="0"/>
                <a:cs typeface="Arial" pitchFamily="34" charset="0"/>
              </a:rPr>
              <a:t>stočić</a:t>
            </a:r>
            <a:r>
              <a:rPr lang="en-GB" sz="2000" dirty="0" smtClean="0">
                <a:latin typeface="Arial" pitchFamily="34" charset="0"/>
                <a:cs typeface="Arial" pitchFamily="34" charset="0"/>
              </a:rPr>
              <a:t>/</a:t>
            </a:r>
            <a:r>
              <a:rPr lang="en-GB" sz="2000" b="1" i="1" dirty="0" err="1" smtClean="0">
                <a:latin typeface="Arial" pitchFamily="34" charset="0"/>
                <a:cs typeface="Arial" pitchFamily="34" charset="0"/>
              </a:rPr>
              <a:t>stolić</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ʽmali</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sto</a:t>
            </a:r>
            <a:r>
              <a:rPr lang="en-GB" sz="2000" dirty="0" smtClean="0">
                <a:latin typeface="Arial" pitchFamily="34" charset="0"/>
                <a:cs typeface="Arial" pitchFamily="34" charset="0"/>
              </a:rPr>
              <a:t>/</a:t>
            </a:r>
            <a:r>
              <a:rPr lang="en-GB" sz="2000" dirty="0" err="1" smtClean="0">
                <a:latin typeface="Arial" pitchFamily="34" charset="0"/>
                <a:cs typeface="Arial" pitchFamily="34" charset="0"/>
              </a:rPr>
              <a:t>stol</a:t>
            </a:r>
            <a:r>
              <a:rPr lang="en-GB" sz="2000" dirty="0" smtClean="0">
                <a:latin typeface="Arial" pitchFamily="34" charset="0"/>
                <a:cs typeface="Arial" pitchFamily="34" charset="0"/>
              </a:rPr>
              <a:t> pored </a:t>
            </a:r>
            <a:r>
              <a:rPr lang="en-GB" sz="2000" dirty="0" err="1" smtClean="0">
                <a:latin typeface="Arial" pitchFamily="34" charset="0"/>
                <a:cs typeface="Arial" pitchFamily="34" charset="0"/>
              </a:rPr>
              <a:t>krevetaʼ</a:t>
            </a:r>
            <a:endParaRPr lang="sr-Latn-RS" sz="2000" dirty="0" smtClean="0">
              <a:latin typeface="Arial" pitchFamily="34" charset="0"/>
              <a:cs typeface="Arial" pitchFamily="34" charset="0"/>
            </a:endParaRPr>
          </a:p>
          <a:p>
            <a:pPr marL="457200" indent="-457200">
              <a:buFontTx/>
              <a:buAutoNum type="arabicParenR"/>
            </a:pPr>
            <a:r>
              <a:rPr lang="en-GB" sz="2000" dirty="0" err="1" smtClean="0">
                <a:latin typeface="Arial" pitchFamily="34" charset="0"/>
                <a:cs typeface="Arial" pitchFamily="34" charset="0"/>
              </a:rPr>
              <a:t>deminutivi</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koji</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su</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zapravo</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imenice</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koje</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imaju</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određeno</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terminološko</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značenje</a:t>
            </a:r>
            <a:r>
              <a:rPr lang="en-GB" sz="2000" dirty="0" smtClean="0">
                <a:latin typeface="Arial" pitchFamily="34" charset="0"/>
                <a:cs typeface="Arial" pitchFamily="34" charset="0"/>
              </a:rPr>
              <a:t> u </a:t>
            </a:r>
            <a:r>
              <a:rPr lang="en-GB" sz="2000" dirty="0" err="1" smtClean="0">
                <a:latin typeface="Arial" pitchFamily="34" charset="0"/>
                <a:cs typeface="Arial" pitchFamily="34" charset="0"/>
              </a:rPr>
              <a:t>sferama</a:t>
            </a:r>
            <a:r>
              <a:rPr lang="en-GB" sz="2000" dirty="0" smtClean="0">
                <a:latin typeface="Arial" pitchFamily="34" charset="0"/>
                <a:cs typeface="Arial" pitchFamily="34" charset="0"/>
              </a:rPr>
              <a:t> (2): </a:t>
            </a:r>
            <a:endParaRPr lang="sr-Latn-RS" sz="2000" dirty="0" smtClean="0">
              <a:latin typeface="Arial" pitchFamily="34" charset="0"/>
              <a:cs typeface="Arial" pitchFamily="34" charset="0"/>
            </a:endParaRPr>
          </a:p>
          <a:p>
            <a:pPr marL="457200" indent="-457200"/>
            <a:r>
              <a:rPr lang="sr-Latn-RS" sz="2000" dirty="0" smtClean="0">
                <a:latin typeface="Arial" pitchFamily="34" charset="0"/>
                <a:cs typeface="Arial" pitchFamily="34" charset="0"/>
              </a:rPr>
              <a:t>		</a:t>
            </a:r>
            <a:r>
              <a:rPr lang="en-GB" sz="2000" dirty="0" smtClean="0">
                <a:latin typeface="Arial" pitchFamily="34" charset="0"/>
                <a:cs typeface="Arial" pitchFamily="34" charset="0"/>
              </a:rPr>
              <a:t>a) </a:t>
            </a:r>
            <a:r>
              <a:rPr lang="en-GB" sz="2000" dirty="0" err="1" smtClean="0">
                <a:latin typeface="Arial" pitchFamily="34" charset="0"/>
                <a:cs typeface="Arial" pitchFamily="34" charset="0"/>
              </a:rPr>
              <a:t>anatomije</a:t>
            </a:r>
            <a:r>
              <a:rPr lang="en-GB" sz="2000" dirty="0" smtClean="0">
                <a:latin typeface="Arial" pitchFamily="34" charset="0"/>
                <a:cs typeface="Arial" pitchFamily="34" charset="0"/>
              </a:rPr>
              <a:t> (1): </a:t>
            </a:r>
            <a:r>
              <a:rPr lang="en-GB" sz="2000" b="1" i="1" dirty="0" err="1" smtClean="0">
                <a:latin typeface="Arial" pitchFamily="34" charset="0"/>
                <a:cs typeface="Arial" pitchFamily="34" charset="0"/>
              </a:rPr>
              <a:t>mišić</a:t>
            </a:r>
            <a:r>
              <a:rPr lang="en-GB" sz="2000" dirty="0" smtClean="0">
                <a:latin typeface="Arial" pitchFamily="34" charset="0"/>
                <a:cs typeface="Arial" pitchFamily="34" charset="0"/>
              </a:rPr>
              <a:t> [lat. </a:t>
            </a:r>
            <a:r>
              <a:rPr lang="en-GB" sz="2000" i="1" dirty="0" err="1" smtClean="0">
                <a:latin typeface="Arial" pitchFamily="34" charset="0"/>
                <a:cs typeface="Arial" pitchFamily="34" charset="0"/>
              </a:rPr>
              <a:t>musculus</a:t>
            </a:r>
            <a:r>
              <a:rPr lang="en-GB" sz="2000" dirty="0" smtClean="0">
                <a:latin typeface="Arial" pitchFamily="34" charset="0"/>
                <a:cs typeface="Arial" pitchFamily="34" charset="0"/>
              </a:rPr>
              <a:t>]</a:t>
            </a:r>
            <a:endParaRPr lang="de-DE" sz="2000" dirty="0" smtClean="0">
              <a:latin typeface="Arial" pitchFamily="34" charset="0"/>
              <a:cs typeface="Arial" pitchFamily="34" charset="0"/>
            </a:endParaRPr>
          </a:p>
          <a:p>
            <a:r>
              <a:rPr lang="sr-Latn-RS" sz="2000" dirty="0" smtClean="0">
                <a:latin typeface="Arial" pitchFamily="34" charset="0"/>
                <a:cs typeface="Arial" pitchFamily="34" charset="0"/>
              </a:rPr>
              <a:t>	</a:t>
            </a:r>
            <a:r>
              <a:rPr lang="en-GB" sz="2000" dirty="0" smtClean="0">
                <a:latin typeface="Arial" pitchFamily="34" charset="0"/>
                <a:cs typeface="Arial" pitchFamily="34" charset="0"/>
              </a:rPr>
              <a:t>b) </a:t>
            </a:r>
            <a:r>
              <a:rPr lang="en-GB" sz="2000" dirty="0" err="1" smtClean="0">
                <a:latin typeface="Arial" pitchFamily="34" charset="0"/>
                <a:cs typeface="Arial" pitchFamily="34" charset="0"/>
              </a:rPr>
              <a:t>zoologije</a:t>
            </a:r>
            <a:r>
              <a:rPr lang="en-GB" sz="2000" dirty="0" smtClean="0">
                <a:latin typeface="Arial" pitchFamily="34" charset="0"/>
                <a:cs typeface="Arial" pitchFamily="34" charset="0"/>
              </a:rPr>
              <a:t> (1): </a:t>
            </a:r>
            <a:r>
              <a:rPr lang="en-GB" sz="2000" b="1" i="1" dirty="0" err="1" smtClean="0">
                <a:latin typeface="Arial" pitchFamily="34" charset="0"/>
                <a:cs typeface="Arial" pitchFamily="34" charset="0"/>
              </a:rPr>
              <a:t>slepić</a:t>
            </a:r>
            <a:r>
              <a:rPr lang="en-GB" sz="2000" dirty="0" smtClean="0">
                <a:latin typeface="Arial" pitchFamily="34" charset="0"/>
                <a:cs typeface="Arial" pitchFamily="34" charset="0"/>
              </a:rPr>
              <a:t> [lat. </a:t>
            </a:r>
            <a:r>
              <a:rPr lang="en-GB" sz="2000" i="1" dirty="0" err="1" smtClean="0">
                <a:latin typeface="Arial" pitchFamily="34" charset="0"/>
                <a:cs typeface="Arial" pitchFamily="34" charset="0"/>
              </a:rPr>
              <a:t>Anguis</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fragilis</a:t>
            </a:r>
            <a:r>
              <a:rPr lang="en-GB" sz="2000" dirty="0" smtClean="0">
                <a:latin typeface="Arial" pitchFamily="34" charset="0"/>
                <a:cs typeface="Arial" pitchFamily="34" charset="0"/>
              </a:rPr>
              <a:t>]</a:t>
            </a:r>
            <a:endParaRPr lang="sr-Latn-RS" sz="2000" dirty="0" smtClean="0">
              <a:latin typeface="Arial" pitchFamily="34" charset="0"/>
              <a:cs typeface="Arial" pitchFamily="34" charset="0"/>
            </a:endParaRPr>
          </a:p>
          <a:p>
            <a:pPr marL="457200" indent="-457200"/>
            <a:r>
              <a:rPr lang="en-GB" sz="2000" dirty="0" smtClean="0">
                <a:latin typeface="Arial" pitchFamily="34" charset="0"/>
                <a:cs typeface="Arial" pitchFamily="34" charset="0"/>
              </a:rPr>
              <a:t>4) </a:t>
            </a:r>
            <a:r>
              <a:rPr lang="en-GB" sz="2000" dirty="0" err="1" smtClean="0">
                <a:latin typeface="Arial" pitchFamily="34" charset="0"/>
                <a:cs typeface="Arial" pitchFamily="34" charset="0"/>
              </a:rPr>
              <a:t>deminutivi</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percipirani</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kao</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pojam</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koji</a:t>
            </a:r>
            <a:r>
              <a:rPr lang="en-GB" sz="2000" dirty="0" smtClean="0">
                <a:latin typeface="Arial" pitchFamily="34" charset="0"/>
                <a:cs typeface="Arial" pitchFamily="34" charset="0"/>
              </a:rPr>
              <a:t> se </a:t>
            </a:r>
            <a:r>
              <a:rPr lang="en-GB" sz="2000" dirty="0" err="1" smtClean="0">
                <a:latin typeface="Arial" pitchFamily="34" charset="0"/>
                <a:cs typeface="Arial" pitchFamily="34" charset="0"/>
              </a:rPr>
              <a:t>ispoljava</a:t>
            </a:r>
            <a:r>
              <a:rPr lang="en-GB" sz="2000" dirty="0" smtClean="0">
                <a:latin typeface="Arial" pitchFamily="34" charset="0"/>
                <a:cs typeface="Arial" pitchFamily="34" charset="0"/>
              </a:rPr>
              <a:t> u </a:t>
            </a:r>
            <a:r>
              <a:rPr lang="en-GB" sz="2000" dirty="0" err="1" smtClean="0">
                <a:latin typeface="Arial" pitchFamily="34" charset="0"/>
                <a:cs typeface="Arial" pitchFamily="34" charset="0"/>
              </a:rPr>
              <a:t>sniženom</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intenzitetu</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od</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nekog</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proseka</a:t>
            </a:r>
            <a:r>
              <a:rPr lang="en-GB" sz="2000" dirty="0" smtClean="0">
                <a:latin typeface="Arial" pitchFamily="34" charset="0"/>
                <a:cs typeface="Arial" pitchFamily="34" charset="0"/>
              </a:rPr>
              <a:t> (1): </a:t>
            </a:r>
            <a:r>
              <a:rPr lang="en-GB" sz="2000" b="1" i="1" dirty="0" err="1" smtClean="0">
                <a:latin typeface="Arial" pitchFamily="34" charset="0"/>
                <a:cs typeface="Arial" pitchFamily="34" charset="0"/>
              </a:rPr>
              <a:t>vetrić</a:t>
            </a:r>
            <a:r>
              <a:rPr lang="en-GB" sz="2000" i="1" dirty="0" smtClean="0">
                <a:latin typeface="Arial" pitchFamily="34" charset="0"/>
                <a:cs typeface="Arial" pitchFamily="34" charset="0"/>
              </a:rPr>
              <a:t> </a:t>
            </a:r>
            <a:r>
              <a:rPr lang="en-GB" sz="2000" dirty="0" err="1" smtClean="0">
                <a:latin typeface="Arial" pitchFamily="34" charset="0"/>
                <a:cs typeface="Arial" pitchFamily="34" charset="0"/>
              </a:rPr>
              <a:t>ʽslab</a:t>
            </a:r>
            <a:r>
              <a:rPr lang="en-GB" sz="2000" i="1" dirty="0" smtClean="0">
                <a:latin typeface="Arial" pitchFamily="34" charset="0"/>
                <a:cs typeface="Arial" pitchFamily="34" charset="0"/>
              </a:rPr>
              <a:t>/</a:t>
            </a:r>
            <a:r>
              <a:rPr lang="en-GB" sz="2000" dirty="0" err="1" smtClean="0">
                <a:latin typeface="Arial" pitchFamily="34" charset="0"/>
                <a:cs typeface="Arial" pitchFamily="34" charset="0"/>
              </a:rPr>
              <a:t>prijatan</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vetarʼ</a:t>
            </a:r>
            <a:endParaRPr lang="de-DE" sz="2000" dirty="0" smtClean="0">
              <a:latin typeface="Arial" pitchFamily="34" charset="0"/>
              <a:cs typeface="Arial" pitchFamily="34" charset="0"/>
            </a:endParaRPr>
          </a:p>
          <a:p>
            <a:pPr marL="457200" indent="-457200">
              <a:buAutoNum type="arabicParenR"/>
            </a:pPr>
            <a:endParaRPr lang="sr-Latn-RS" sz="2000" dirty="0" smtClean="0">
              <a:latin typeface="Arial" pitchFamily="34" charset="0"/>
              <a:cs typeface="Arial" pitchFamily="34" charset="0"/>
            </a:endParaRPr>
          </a:p>
          <a:p>
            <a:pPr marL="400050" indent="-400050"/>
            <a:endParaRPr lang="sr-Latn-RS" sz="20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57158" y="3214686"/>
            <a:ext cx="8229600" cy="1143000"/>
          </a:xfrm>
        </p:spPr>
        <p:txBody>
          <a:bodyPr>
            <a:noAutofit/>
          </a:bodyPr>
          <a:lstStyle/>
          <a:p>
            <a:pPr algn="l"/>
            <a:r>
              <a:rPr lang="sr-Latn-RS" sz="2300" dirty="0" smtClean="0">
                <a:latin typeface="Arial" pitchFamily="34" charset="0"/>
                <a:cs typeface="Arial" pitchFamily="34" charset="0"/>
              </a:rPr>
              <a:t/>
            </a:r>
            <a:br>
              <a:rPr lang="sr-Latn-RS" sz="2300" dirty="0" smtClean="0">
                <a:latin typeface="Arial" pitchFamily="34" charset="0"/>
                <a:cs typeface="Arial" pitchFamily="34" charset="0"/>
              </a:rPr>
            </a:br>
            <a:r>
              <a:rPr lang="en-GB" sz="2300" dirty="0" smtClean="0">
                <a:latin typeface="Arial" pitchFamily="34" charset="0"/>
                <a:cs typeface="Arial" pitchFamily="34" charset="0"/>
              </a:rPr>
              <a:t/>
            </a:r>
            <a:br>
              <a:rPr lang="en-GB" sz="2300" dirty="0" smtClean="0">
                <a:latin typeface="Arial" pitchFamily="34" charset="0"/>
                <a:cs typeface="Arial" pitchFamily="34" charset="0"/>
              </a:rPr>
            </a:br>
            <a:r>
              <a:rPr lang="sr-Latn-RS" sz="2300" dirty="0" smtClean="0">
                <a:latin typeface="Arial" pitchFamily="34" charset="0"/>
                <a:cs typeface="Arial" pitchFamily="34" charset="0"/>
              </a:rPr>
              <a:t/>
            </a:r>
            <a:br>
              <a:rPr lang="sr-Latn-RS" sz="2300" dirty="0" smtClean="0">
                <a:latin typeface="Arial" pitchFamily="34" charset="0"/>
                <a:cs typeface="Arial" pitchFamily="34" charset="0"/>
              </a:rPr>
            </a:br>
            <a:r>
              <a:rPr lang="sr-Latn-RS" sz="2300" dirty="0" smtClean="0">
                <a:latin typeface="Arial" pitchFamily="34" charset="0"/>
                <a:cs typeface="Arial" pitchFamily="34" charset="0"/>
              </a:rPr>
              <a:t/>
            </a:r>
            <a:br>
              <a:rPr lang="sr-Latn-RS" sz="2300" dirty="0" smtClean="0">
                <a:latin typeface="Arial" pitchFamily="34" charset="0"/>
                <a:cs typeface="Arial" pitchFamily="34" charset="0"/>
              </a:rPr>
            </a:br>
            <a:r>
              <a:rPr lang="sr-Latn-RS" sz="2300" dirty="0" smtClean="0">
                <a:latin typeface="Arial" pitchFamily="34" charset="0"/>
                <a:cs typeface="Arial" pitchFamily="34" charset="0"/>
              </a:rPr>
              <a:t/>
            </a:r>
            <a:br>
              <a:rPr lang="sr-Latn-RS" sz="2300" dirty="0" smtClean="0">
                <a:latin typeface="Arial" pitchFamily="34" charset="0"/>
                <a:cs typeface="Arial" pitchFamily="34" charset="0"/>
              </a:rPr>
            </a:br>
            <a:endParaRPr lang="de-DE" sz="2300" dirty="0">
              <a:latin typeface="Arial" pitchFamily="34" charset="0"/>
              <a:cs typeface="Arial" pitchFamily="34" charset="0"/>
            </a:endParaRPr>
          </a:p>
        </p:txBody>
      </p:sp>
      <p:sp>
        <p:nvSpPr>
          <p:cNvPr id="4" name="Foliennummernplatzhalter 3"/>
          <p:cNvSpPr>
            <a:spLocks noGrp="1"/>
          </p:cNvSpPr>
          <p:nvPr>
            <p:ph type="sldNum" sz="quarter" idx="12"/>
          </p:nvPr>
        </p:nvSpPr>
        <p:spPr/>
        <p:txBody>
          <a:bodyPr/>
          <a:lstStyle/>
          <a:p>
            <a:fld id="{C1ADC48A-22C4-45AB-A0A2-FF6D31194B2B}" type="slidenum">
              <a:rPr lang="de-DE" sz="2300" smtClean="0">
                <a:latin typeface="Arial" pitchFamily="34" charset="0"/>
                <a:cs typeface="Arial" pitchFamily="34" charset="0"/>
              </a:rPr>
              <a:pPr/>
              <a:t>7</a:t>
            </a:fld>
            <a:endParaRPr lang="de-DE" sz="2300">
              <a:latin typeface="Arial" pitchFamily="34" charset="0"/>
              <a:cs typeface="Arial" pitchFamily="34" charset="0"/>
            </a:endParaRPr>
          </a:p>
        </p:txBody>
      </p:sp>
      <p:sp>
        <p:nvSpPr>
          <p:cNvPr id="5" name="Textfeld 4"/>
          <p:cNvSpPr txBox="1"/>
          <p:nvPr/>
        </p:nvSpPr>
        <p:spPr>
          <a:xfrm>
            <a:off x="0" y="0"/>
            <a:ext cx="9144000" cy="6647974"/>
          </a:xfrm>
          <a:prstGeom prst="rect">
            <a:avLst/>
          </a:prstGeom>
          <a:noFill/>
        </p:spPr>
        <p:txBody>
          <a:bodyPr wrap="square" rtlCol="0">
            <a:spAutoFit/>
          </a:bodyPr>
          <a:lstStyle/>
          <a:p>
            <a:pPr marL="400050" indent="-400050"/>
            <a:endParaRPr lang="sr-Latn-RS" sz="2000" dirty="0" smtClean="0">
              <a:latin typeface="Arial" pitchFamily="34" charset="0"/>
              <a:cs typeface="Arial" pitchFamily="34" charset="0"/>
            </a:endParaRPr>
          </a:p>
          <a:p>
            <a:pPr marL="400050" indent="-400050"/>
            <a:r>
              <a:rPr lang="sr-Latn-RS" sz="2200" dirty="0" smtClean="0">
                <a:latin typeface="Arial" pitchFamily="34" charset="0"/>
                <a:cs typeface="Arial" pitchFamily="34" charset="0"/>
              </a:rPr>
              <a:t>III. Deminutivi nastali dodavanjem sufiska –</a:t>
            </a:r>
            <a:r>
              <a:rPr lang="sr-Latn-RS" sz="2200" i="1" dirty="0" smtClean="0">
                <a:latin typeface="Arial" pitchFamily="34" charset="0"/>
                <a:cs typeface="Arial" pitchFamily="34" charset="0"/>
              </a:rPr>
              <a:t>ak </a:t>
            </a:r>
            <a:r>
              <a:rPr lang="sr-Latn-RS" sz="2200" dirty="0" smtClean="0">
                <a:latin typeface="Arial" pitchFamily="34" charset="0"/>
                <a:cs typeface="Arial" pitchFamily="34" charset="0"/>
              </a:rPr>
              <a:t>(9)</a:t>
            </a:r>
          </a:p>
          <a:p>
            <a:pPr marL="400050" indent="-400050"/>
            <a:endParaRPr lang="sr-Latn-RS" sz="2000" i="1" dirty="0" smtClean="0">
              <a:latin typeface="Arial" pitchFamily="34" charset="0"/>
              <a:cs typeface="Arial" pitchFamily="34" charset="0"/>
            </a:endParaRPr>
          </a:p>
          <a:p>
            <a:pPr marL="457200" indent="-457200">
              <a:buAutoNum type="arabicParenR"/>
            </a:pPr>
            <a:r>
              <a:rPr lang="en-GB" sz="2000" dirty="0" err="1" smtClean="0">
                <a:latin typeface="Arial" pitchFamily="34" charset="0"/>
                <a:cs typeface="Arial" pitchFamily="34" charset="0"/>
              </a:rPr>
              <a:t>deminutivne</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imenice</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koje</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uglavnom</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predstavljaju</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neutralan</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nemarkiran</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jezički</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sloj</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i</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čije</a:t>
            </a:r>
            <a:r>
              <a:rPr lang="en-GB" sz="2000" dirty="0" smtClean="0">
                <a:latin typeface="Arial" pitchFamily="34" charset="0"/>
                <a:cs typeface="Arial" pitchFamily="34" charset="0"/>
              </a:rPr>
              <a:t> se </a:t>
            </a:r>
            <a:r>
              <a:rPr lang="en-GB" sz="2000" dirty="0" err="1" smtClean="0">
                <a:latin typeface="Arial" pitchFamily="34" charset="0"/>
                <a:cs typeface="Arial" pitchFamily="34" charset="0"/>
              </a:rPr>
              <a:t>značenje</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realizuje</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bez</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spojivosti</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sa</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kongruentnim</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atributom</a:t>
            </a:r>
            <a:r>
              <a:rPr lang="en-GB" sz="2000" dirty="0" smtClean="0">
                <a:latin typeface="Arial" pitchFamily="34" charset="0"/>
                <a:cs typeface="Arial" pitchFamily="34" charset="0"/>
              </a:rPr>
              <a:t> (3): </a:t>
            </a:r>
            <a:r>
              <a:rPr lang="en-GB" sz="2000" b="1" i="1" dirty="0" err="1" smtClean="0">
                <a:latin typeface="Arial" pitchFamily="34" charset="0"/>
                <a:cs typeface="Arial" pitchFamily="34" charset="0"/>
              </a:rPr>
              <a:t>brežuljak</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ʽmali</a:t>
            </a:r>
            <a:r>
              <a:rPr lang="en-GB" sz="2000" dirty="0" smtClean="0">
                <a:latin typeface="Arial" pitchFamily="34" charset="0"/>
                <a:cs typeface="Arial" pitchFamily="34" charset="0"/>
              </a:rPr>
              <a:t>/</a:t>
            </a:r>
            <a:r>
              <a:rPr lang="en-GB" sz="2000" dirty="0" err="1" smtClean="0">
                <a:latin typeface="Arial" pitchFamily="34" charset="0"/>
                <a:cs typeface="Arial" pitchFamily="34" charset="0"/>
              </a:rPr>
              <a:t>nizak</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bregʼ</a:t>
            </a:r>
            <a:r>
              <a:rPr lang="en-GB" sz="2000" dirty="0" smtClean="0">
                <a:latin typeface="Arial" pitchFamily="34" charset="0"/>
                <a:cs typeface="Arial" pitchFamily="34" charset="0"/>
              </a:rPr>
              <a:t>, </a:t>
            </a:r>
            <a:r>
              <a:rPr lang="en-GB" sz="2000" b="1" i="1" dirty="0" err="1" smtClean="0">
                <a:latin typeface="Arial" pitchFamily="34" charset="0"/>
                <a:cs typeface="Arial" pitchFamily="34" charset="0"/>
              </a:rPr>
              <a:t>oblačak</a:t>
            </a:r>
            <a:r>
              <a:rPr lang="en-GB" sz="2000" b="1" i="1" dirty="0" smtClean="0">
                <a:latin typeface="Arial" pitchFamily="34" charset="0"/>
                <a:cs typeface="Arial" pitchFamily="34" charset="0"/>
              </a:rPr>
              <a:t> </a:t>
            </a:r>
            <a:r>
              <a:rPr lang="en-GB" sz="2000" dirty="0" err="1" smtClean="0">
                <a:latin typeface="Arial" pitchFamily="34" charset="0"/>
                <a:cs typeface="Arial" pitchFamily="34" charset="0"/>
              </a:rPr>
              <a:t>ʽmali</a:t>
            </a:r>
            <a:r>
              <a:rPr lang="en-GB" sz="2000" dirty="0" smtClean="0">
                <a:latin typeface="Arial" pitchFamily="34" charset="0"/>
                <a:cs typeface="Arial" pitchFamily="34" charset="0"/>
              </a:rPr>
              <a:t>/</a:t>
            </a:r>
            <a:r>
              <a:rPr lang="en-GB" sz="2000" dirty="0" err="1" smtClean="0">
                <a:latin typeface="Arial" pitchFamily="34" charset="0"/>
                <a:cs typeface="Arial" pitchFamily="34" charset="0"/>
              </a:rPr>
              <a:t>bezazleni</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oblakʼ</a:t>
            </a:r>
            <a:r>
              <a:rPr lang="en-GB" sz="2000" dirty="0" smtClean="0">
                <a:latin typeface="Arial" pitchFamily="34" charset="0"/>
                <a:cs typeface="Arial" pitchFamily="34" charset="0"/>
              </a:rPr>
              <a:t>,</a:t>
            </a:r>
            <a:r>
              <a:rPr lang="en-GB" sz="2000" i="1" dirty="0" smtClean="0">
                <a:latin typeface="Arial" pitchFamily="34" charset="0"/>
                <a:cs typeface="Arial" pitchFamily="34" charset="0"/>
              </a:rPr>
              <a:t> </a:t>
            </a:r>
            <a:r>
              <a:rPr lang="en-GB" sz="2000" b="1" i="1" dirty="0" err="1" smtClean="0">
                <a:latin typeface="Arial" pitchFamily="34" charset="0"/>
                <a:cs typeface="Arial" pitchFamily="34" charset="0"/>
              </a:rPr>
              <a:t>sobičak</a:t>
            </a:r>
            <a:r>
              <a:rPr lang="en-GB" sz="2000" i="1" dirty="0" smtClean="0">
                <a:latin typeface="Arial" pitchFamily="34" charset="0"/>
                <a:cs typeface="Arial" pitchFamily="34" charset="0"/>
              </a:rPr>
              <a:t> </a:t>
            </a:r>
            <a:r>
              <a:rPr lang="en-GB" sz="2000" dirty="0" err="1" smtClean="0">
                <a:latin typeface="Arial" pitchFamily="34" charset="0"/>
                <a:cs typeface="Arial" pitchFamily="34" charset="0"/>
              </a:rPr>
              <a:t>ʽmala</a:t>
            </a:r>
            <a:r>
              <a:rPr lang="en-GB" sz="2000" dirty="0" smtClean="0">
                <a:latin typeface="Arial" pitchFamily="34" charset="0"/>
                <a:cs typeface="Arial" pitchFamily="34" charset="0"/>
              </a:rPr>
              <a:t>/</a:t>
            </a:r>
            <a:r>
              <a:rPr lang="en-GB" sz="2000" dirty="0" err="1" smtClean="0">
                <a:latin typeface="Arial" pitchFamily="34" charset="0"/>
                <a:cs typeface="Arial" pitchFamily="34" charset="0"/>
              </a:rPr>
              <a:t>neugledna</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sobaʼ</a:t>
            </a:r>
            <a:r>
              <a:rPr lang="en-GB" sz="2000" dirty="0" smtClean="0">
                <a:latin typeface="Arial" pitchFamily="34" charset="0"/>
                <a:cs typeface="Arial" pitchFamily="34" charset="0"/>
              </a:rPr>
              <a:t>. </a:t>
            </a:r>
            <a:endParaRPr lang="sr-Latn-RS" sz="2000" dirty="0" smtClean="0">
              <a:latin typeface="Arial" pitchFamily="34" charset="0"/>
              <a:cs typeface="Arial" pitchFamily="34" charset="0"/>
            </a:endParaRPr>
          </a:p>
          <a:p>
            <a:pPr marL="457200" indent="-457200">
              <a:buAutoNum type="arabicParenR"/>
            </a:pPr>
            <a:r>
              <a:rPr lang="en-GB" sz="2000" dirty="0" err="1" smtClean="0">
                <a:latin typeface="Arial" pitchFamily="34" charset="0"/>
                <a:cs typeface="Arial" pitchFamily="34" charset="0"/>
              </a:rPr>
              <a:t>deminutivi</a:t>
            </a:r>
            <a:r>
              <a:rPr lang="en-GB" sz="2000" dirty="0" smtClean="0">
                <a:latin typeface="Arial" pitchFamily="34" charset="0"/>
                <a:cs typeface="Arial" pitchFamily="34" charset="0"/>
              </a:rPr>
              <a:t> u </a:t>
            </a:r>
            <a:r>
              <a:rPr lang="en-GB" sz="2000" dirty="0" err="1" smtClean="0">
                <a:latin typeface="Arial" pitchFamily="34" charset="0"/>
                <a:cs typeface="Arial" pitchFamily="34" charset="0"/>
              </a:rPr>
              <a:t>čijoj</a:t>
            </a:r>
            <a:r>
              <a:rPr lang="en-GB" sz="2000" dirty="0" smtClean="0">
                <a:latin typeface="Arial" pitchFamily="34" charset="0"/>
                <a:cs typeface="Arial" pitchFamily="34" charset="0"/>
              </a:rPr>
              <a:t> se </a:t>
            </a:r>
            <a:r>
              <a:rPr lang="en-GB" sz="2000" dirty="0" err="1" smtClean="0">
                <a:latin typeface="Arial" pitchFamily="34" charset="0"/>
                <a:cs typeface="Arial" pitchFamily="34" charset="0"/>
              </a:rPr>
              <a:t>upotrebi</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izražava</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stav</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govornika</a:t>
            </a:r>
            <a:r>
              <a:rPr lang="en-GB" sz="2000" dirty="0" smtClean="0">
                <a:latin typeface="Arial" pitchFamily="34" charset="0"/>
                <a:cs typeface="Arial" pitchFamily="34" charset="0"/>
              </a:rPr>
              <a:t> pa se </a:t>
            </a:r>
            <a:r>
              <a:rPr lang="en-GB" sz="2000" dirty="0" err="1" smtClean="0">
                <a:latin typeface="Arial" pitchFamily="34" charset="0"/>
                <a:cs typeface="Arial" pitchFamily="34" charset="0"/>
              </a:rPr>
              <a:t>često</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zahteva</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spojivost</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sa</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drugim</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leksemama</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koje</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determinišu</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upotrebnu</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vrednost</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deminutiva</a:t>
            </a:r>
            <a:r>
              <a:rPr lang="en-GB" sz="2000" dirty="0" smtClean="0">
                <a:latin typeface="Arial" pitchFamily="34" charset="0"/>
                <a:cs typeface="Arial" pitchFamily="34" charset="0"/>
              </a:rPr>
              <a:t> (3): </a:t>
            </a:r>
            <a:r>
              <a:rPr lang="en-GB" sz="2000" b="1" i="1" dirty="0" err="1" smtClean="0">
                <a:latin typeface="Arial" pitchFamily="34" charset="0"/>
                <a:cs typeface="Arial" pitchFamily="34" charset="0"/>
              </a:rPr>
              <a:t>dašak</a:t>
            </a:r>
            <a:r>
              <a:rPr lang="en-GB" sz="2000" i="1" dirty="0" smtClean="0">
                <a:latin typeface="Arial" pitchFamily="34" charset="0"/>
                <a:cs typeface="Arial" pitchFamily="34" charset="0"/>
              </a:rPr>
              <a:t> </a:t>
            </a:r>
            <a:r>
              <a:rPr lang="en-GB" sz="2000" dirty="0" smtClean="0">
                <a:latin typeface="Arial" pitchFamily="34" charset="0"/>
                <a:cs typeface="Arial" pitchFamily="34" charset="0"/>
              </a:rPr>
              <a:t>([…]</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svaki</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vetar</a:t>
            </a:r>
            <a:r>
              <a:rPr lang="en-GB" sz="2000" dirty="0" smtClean="0">
                <a:latin typeface="Arial" pitchFamily="34" charset="0"/>
                <a:cs typeface="Arial" pitchFamily="34" charset="0"/>
              </a:rPr>
              <a:t>, </a:t>
            </a:r>
            <a:r>
              <a:rPr lang="en-GB" sz="2000" i="1" dirty="0" err="1" smtClean="0">
                <a:latin typeface="Arial" pitchFamily="34" charset="0"/>
                <a:cs typeface="Arial" pitchFamily="34" charset="0"/>
              </a:rPr>
              <a:t>od</a:t>
            </a:r>
            <a:r>
              <a:rPr lang="en-GB" sz="2000" i="1" dirty="0" smtClean="0">
                <a:latin typeface="Arial" pitchFamily="34" charset="0"/>
                <a:cs typeface="Arial" pitchFamily="34" charset="0"/>
              </a:rPr>
              <a:t> </a:t>
            </a:r>
            <a:r>
              <a:rPr lang="en-GB" sz="2000" i="1" u="sng" dirty="0" err="1" smtClean="0">
                <a:latin typeface="Arial" pitchFamily="34" charset="0"/>
                <a:cs typeface="Arial" pitchFamily="34" charset="0"/>
              </a:rPr>
              <a:t>najmanjeg</a:t>
            </a:r>
            <a:r>
              <a:rPr lang="en-GB" sz="2000" i="1" u="sng" dirty="0" smtClean="0">
                <a:latin typeface="Arial" pitchFamily="34" charset="0"/>
                <a:cs typeface="Arial" pitchFamily="34" charset="0"/>
              </a:rPr>
              <a:t> </a:t>
            </a:r>
            <a:r>
              <a:rPr lang="en-GB" sz="2000" i="1" u="sng" dirty="0" err="1" smtClean="0">
                <a:latin typeface="Arial" pitchFamily="34" charset="0"/>
                <a:cs typeface="Arial" pitchFamily="34" charset="0"/>
              </a:rPr>
              <a:t>daška</a:t>
            </a:r>
            <a:r>
              <a:rPr lang="en-GB" sz="2000" i="1" u="sng" dirty="0" smtClean="0">
                <a:latin typeface="Arial" pitchFamily="34" charset="0"/>
                <a:cs typeface="Arial" pitchFamily="34" charset="0"/>
              </a:rPr>
              <a:t> </a:t>
            </a:r>
            <a:r>
              <a:rPr lang="en-GB" sz="2000" i="1" dirty="0" smtClean="0">
                <a:latin typeface="Arial" pitchFamily="34" charset="0"/>
                <a:cs typeface="Arial" pitchFamily="34" charset="0"/>
              </a:rPr>
              <a:t>do </a:t>
            </a:r>
            <a:r>
              <a:rPr lang="en-GB" sz="2000" i="1" dirty="0" err="1" smtClean="0">
                <a:latin typeface="Arial" pitchFamily="34" charset="0"/>
                <a:cs typeface="Arial" pitchFamily="34" charset="0"/>
              </a:rPr>
              <a:t>severca</a:t>
            </a:r>
            <a:r>
              <a:rPr lang="en-GB" sz="2000" dirty="0" smtClean="0">
                <a:latin typeface="Arial" pitchFamily="34" charset="0"/>
                <a:cs typeface="Arial" pitchFamily="34" charset="0"/>
              </a:rPr>
              <a:t>…); </a:t>
            </a:r>
            <a:r>
              <a:rPr lang="en-GB" sz="2000" b="1" i="1" dirty="0" err="1" smtClean="0">
                <a:latin typeface="Arial" pitchFamily="34" charset="0"/>
                <a:cs typeface="Arial" pitchFamily="34" charset="0"/>
              </a:rPr>
              <a:t>osmejak</a:t>
            </a:r>
            <a:r>
              <a:rPr lang="en-GB" sz="2000" i="1" dirty="0" smtClean="0">
                <a:latin typeface="Arial" pitchFamily="34" charset="0"/>
                <a:cs typeface="Arial" pitchFamily="34" charset="0"/>
              </a:rPr>
              <a:t> </a:t>
            </a:r>
            <a:r>
              <a:rPr lang="en-GB" sz="2000" dirty="0" smtClean="0">
                <a:latin typeface="Arial" pitchFamily="34" charset="0"/>
                <a:cs typeface="Arial" pitchFamily="34" charset="0"/>
              </a:rPr>
              <a:t>[…] (</a:t>
            </a:r>
            <a:r>
              <a:rPr lang="en-GB" sz="2000" i="1" dirty="0" err="1" smtClean="0">
                <a:latin typeface="Arial" pitchFamily="34" charset="0"/>
                <a:cs typeface="Arial" pitchFamily="34" charset="0"/>
              </a:rPr>
              <a:t>smeškajući</a:t>
            </a:r>
            <a:r>
              <a:rPr lang="en-GB" sz="2000" i="1" dirty="0" smtClean="0">
                <a:latin typeface="Arial" pitchFamily="34" charset="0"/>
                <a:cs typeface="Arial" pitchFamily="34" charset="0"/>
              </a:rPr>
              <a:t> se </a:t>
            </a:r>
            <a:r>
              <a:rPr lang="en-GB" sz="2000" i="1" u="sng" dirty="0" err="1" smtClean="0">
                <a:latin typeface="Arial" pitchFamily="34" charset="0"/>
                <a:cs typeface="Arial" pitchFamily="34" charset="0"/>
              </a:rPr>
              <a:t>nesigurnim</a:t>
            </a:r>
            <a:r>
              <a:rPr lang="en-GB" sz="2000" i="1" u="sng" dirty="0" smtClean="0">
                <a:latin typeface="Arial" pitchFamily="34" charset="0"/>
                <a:cs typeface="Arial" pitchFamily="34" charset="0"/>
              </a:rPr>
              <a:t> </a:t>
            </a:r>
            <a:r>
              <a:rPr lang="en-GB" sz="2000" i="1" u="sng" dirty="0" err="1" smtClean="0">
                <a:latin typeface="Arial" pitchFamily="34" charset="0"/>
                <a:cs typeface="Arial" pitchFamily="34" charset="0"/>
              </a:rPr>
              <a:t>osmejkom</a:t>
            </a:r>
            <a:r>
              <a:rPr lang="en-GB" sz="2000" i="1" dirty="0" smtClean="0">
                <a:latin typeface="Arial" pitchFamily="34" charset="0"/>
                <a:cs typeface="Arial" pitchFamily="34" charset="0"/>
              </a:rPr>
              <a:t>…</a:t>
            </a:r>
            <a:r>
              <a:rPr lang="en-GB" sz="2000" dirty="0" smtClean="0">
                <a:latin typeface="Arial" pitchFamily="34" charset="0"/>
                <a:cs typeface="Arial" pitchFamily="34" charset="0"/>
              </a:rPr>
              <a:t>); </a:t>
            </a:r>
            <a:r>
              <a:rPr lang="en-GB" sz="2000" b="1" i="1" dirty="0" err="1" smtClean="0">
                <a:latin typeface="Arial" pitchFamily="34" charset="0"/>
                <a:cs typeface="Arial" pitchFamily="34" charset="0"/>
              </a:rPr>
              <a:t>smešak</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Kad</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ugledate</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savršenu</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ženu</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sa</a:t>
            </a:r>
            <a:r>
              <a:rPr lang="en-GB" sz="2000" dirty="0" smtClean="0">
                <a:latin typeface="Arial" pitchFamily="34" charset="0"/>
                <a:cs typeface="Arial" pitchFamily="34" charset="0"/>
              </a:rPr>
              <a:t> </a:t>
            </a:r>
            <a:r>
              <a:rPr lang="en-GB" sz="2000" i="1" u="sng" dirty="0" err="1" smtClean="0">
                <a:latin typeface="Arial" pitchFamily="34" charset="0"/>
                <a:cs typeface="Arial" pitchFamily="34" charset="0"/>
              </a:rPr>
              <a:t>smeškom</a:t>
            </a:r>
            <a:r>
              <a:rPr lang="en-GB" sz="2000" i="1" u="sng" dirty="0" smtClean="0">
                <a:latin typeface="Arial" pitchFamily="34" charset="0"/>
                <a:cs typeface="Arial" pitchFamily="34" charset="0"/>
              </a:rPr>
              <a:t> </a:t>
            </a:r>
            <a:r>
              <a:rPr lang="en-GB" sz="2000" i="1" u="sng" dirty="0" err="1" smtClean="0">
                <a:latin typeface="Arial" pitchFamily="34" charset="0"/>
                <a:cs typeface="Arial" pitchFamily="34" charset="0"/>
              </a:rPr>
              <a:t>dragocene</a:t>
            </a:r>
            <a:r>
              <a:rPr lang="en-GB" sz="2000" i="1" u="sng" dirty="0" smtClean="0">
                <a:latin typeface="Arial" pitchFamily="34" charset="0"/>
                <a:cs typeface="Arial" pitchFamily="34" charset="0"/>
              </a:rPr>
              <a:t> </a:t>
            </a:r>
            <a:r>
              <a:rPr lang="en-GB" sz="2000" i="1" u="sng" dirty="0" err="1" smtClean="0">
                <a:latin typeface="Arial" pitchFamily="34" charset="0"/>
                <a:cs typeface="Arial" pitchFamily="34" charset="0"/>
              </a:rPr>
              <a:t>lutke</a:t>
            </a:r>
            <a:r>
              <a:rPr lang="en-GB" sz="2000" dirty="0" smtClean="0">
                <a:latin typeface="Arial" pitchFamily="34" charset="0"/>
                <a:cs typeface="Arial" pitchFamily="34" charset="0"/>
              </a:rPr>
              <a:t>…)</a:t>
            </a:r>
            <a:r>
              <a:rPr lang="sr-Latn-RS" sz="2000" dirty="0" smtClean="0">
                <a:latin typeface="Arial" pitchFamily="34" charset="0"/>
                <a:cs typeface="Arial" pitchFamily="34" charset="0"/>
              </a:rPr>
              <a:t>.</a:t>
            </a:r>
          </a:p>
          <a:p>
            <a:pPr marL="457200" indent="-457200">
              <a:buAutoNum type="arabicParenR"/>
            </a:pPr>
            <a:r>
              <a:rPr lang="en-GB" sz="2000" dirty="0" err="1" smtClean="0">
                <a:latin typeface="Arial" pitchFamily="34" charset="0"/>
                <a:cs typeface="Arial" pitchFamily="34" charset="0"/>
              </a:rPr>
              <a:t>deminutivne</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imenice</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koje</a:t>
            </a:r>
            <a:r>
              <a:rPr lang="en-GB" sz="2000" dirty="0" smtClean="0">
                <a:latin typeface="Arial" pitchFamily="34" charset="0"/>
                <a:cs typeface="Arial" pitchFamily="34" charset="0"/>
              </a:rPr>
              <a:t> u </a:t>
            </a:r>
            <a:r>
              <a:rPr lang="en-GB" sz="2000" dirty="0" err="1" smtClean="0">
                <a:latin typeface="Arial" pitchFamily="34" charset="0"/>
                <a:cs typeface="Arial" pitchFamily="34" charset="0"/>
              </a:rPr>
              <a:t>osnovi</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imaju</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partitativno</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značenje</a:t>
            </a:r>
            <a:r>
              <a:rPr lang="en-GB" sz="2000" dirty="0" smtClean="0">
                <a:latin typeface="Arial" pitchFamily="34" charset="0"/>
                <a:cs typeface="Arial" pitchFamily="34" charset="0"/>
              </a:rPr>
              <a:t> (3):</a:t>
            </a:r>
            <a:r>
              <a:rPr lang="en-GB" sz="2000" i="1" dirty="0" smtClean="0">
                <a:latin typeface="Arial" pitchFamily="34" charset="0"/>
                <a:cs typeface="Arial" pitchFamily="34" charset="0"/>
              </a:rPr>
              <a:t> </a:t>
            </a:r>
            <a:r>
              <a:rPr lang="en-GB" sz="2000" b="1" i="1" dirty="0" err="1" smtClean="0">
                <a:latin typeface="Arial" pitchFamily="34" charset="0"/>
                <a:cs typeface="Arial" pitchFamily="34" charset="0"/>
              </a:rPr>
              <a:t>plamičak</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straha</a:t>
            </a:r>
            <a:r>
              <a:rPr lang="en-GB" sz="2000" dirty="0" smtClean="0">
                <a:latin typeface="Arial" pitchFamily="34" charset="0"/>
                <a:cs typeface="Arial" pitchFamily="34" charset="0"/>
              </a:rPr>
              <a:t>, </a:t>
            </a:r>
            <a:r>
              <a:rPr lang="en-GB" sz="2000" b="1" i="1" dirty="0" err="1" smtClean="0">
                <a:latin typeface="Arial" pitchFamily="34" charset="0"/>
                <a:cs typeface="Arial" pitchFamily="34" charset="0"/>
              </a:rPr>
              <a:t>pramičak</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magle</a:t>
            </a:r>
            <a:r>
              <a:rPr lang="en-GB" sz="2000" dirty="0" smtClean="0">
                <a:latin typeface="Arial" pitchFamily="34" charset="0"/>
                <a:cs typeface="Arial" pitchFamily="34" charset="0"/>
              </a:rPr>
              <a:t>, </a:t>
            </a:r>
            <a:r>
              <a:rPr lang="en-GB" sz="2000" b="1" i="1" dirty="0" err="1" smtClean="0">
                <a:latin typeface="Arial" pitchFamily="34" charset="0"/>
                <a:cs typeface="Arial" pitchFamily="34" charset="0"/>
              </a:rPr>
              <a:t>zračak</a:t>
            </a:r>
            <a:r>
              <a:rPr lang="en-GB" sz="2000" i="1" dirty="0" smtClean="0">
                <a:latin typeface="Arial" pitchFamily="34" charset="0"/>
                <a:cs typeface="Arial" pitchFamily="34" charset="0"/>
              </a:rPr>
              <a:t> </a:t>
            </a:r>
            <a:r>
              <a:rPr lang="en-GB" sz="2000" i="1" dirty="0" err="1" smtClean="0">
                <a:latin typeface="Arial" pitchFamily="34" charset="0"/>
                <a:cs typeface="Arial" pitchFamily="34" charset="0"/>
              </a:rPr>
              <a:t>svesti</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ʽmalo</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umanjujućeʼ</a:t>
            </a:r>
            <a:r>
              <a:rPr lang="en-GB" sz="2000" dirty="0" smtClean="0">
                <a:latin typeface="Arial" pitchFamily="34" charset="0"/>
                <a:cs typeface="Arial" pitchFamily="34" charset="0"/>
              </a:rPr>
              <a:t>). </a:t>
            </a:r>
            <a:endParaRPr lang="sr-Latn-RS" sz="2000" dirty="0" smtClean="0">
              <a:latin typeface="Arial" pitchFamily="34" charset="0"/>
              <a:cs typeface="Arial" pitchFamily="34" charset="0"/>
            </a:endParaRPr>
          </a:p>
          <a:p>
            <a:pPr marL="457200" indent="-457200">
              <a:buAutoNum type="arabicParenR"/>
            </a:pPr>
            <a:endParaRPr lang="sr-Latn-RS" sz="2000" dirty="0" smtClean="0">
              <a:latin typeface="Arial" pitchFamily="34" charset="0"/>
              <a:cs typeface="Arial" pitchFamily="34" charset="0"/>
            </a:endParaRPr>
          </a:p>
          <a:p>
            <a:pPr marL="400050" indent="-400050"/>
            <a:r>
              <a:rPr lang="sr-Latn-RS" sz="2200" dirty="0" smtClean="0">
                <a:latin typeface="Arial" pitchFamily="34" charset="0"/>
                <a:cs typeface="Arial" pitchFamily="34" charset="0"/>
              </a:rPr>
              <a:t>IV. Deminutivi nastali dodavanjem sufiska –</a:t>
            </a:r>
            <a:r>
              <a:rPr lang="sr-Latn-RS" sz="2200" i="1" dirty="0" smtClean="0">
                <a:latin typeface="Arial" pitchFamily="34" charset="0"/>
                <a:cs typeface="Arial" pitchFamily="34" charset="0"/>
              </a:rPr>
              <a:t>če </a:t>
            </a:r>
            <a:r>
              <a:rPr lang="sr-Latn-RS" sz="2200" dirty="0" smtClean="0">
                <a:latin typeface="Arial" pitchFamily="34" charset="0"/>
                <a:cs typeface="Arial" pitchFamily="34" charset="0"/>
              </a:rPr>
              <a:t>(2)</a:t>
            </a:r>
          </a:p>
          <a:p>
            <a:pPr marL="400050" indent="-400050"/>
            <a:r>
              <a:rPr lang="sr-Latn-RS" sz="2000" dirty="0" smtClean="0">
                <a:latin typeface="Arial" pitchFamily="34" charset="0"/>
                <a:cs typeface="Arial" pitchFamily="34" charset="0"/>
              </a:rPr>
              <a:t>	</a:t>
            </a:r>
            <a:r>
              <a:rPr lang="en-GB" sz="2000" dirty="0" smtClean="0">
                <a:latin typeface="Arial" pitchFamily="34" charset="0"/>
                <a:cs typeface="Arial" pitchFamily="34" charset="0"/>
              </a:rPr>
              <a:t>1) </a:t>
            </a:r>
            <a:r>
              <a:rPr lang="en-GB" sz="2000" dirty="0" err="1" smtClean="0">
                <a:latin typeface="Arial" pitchFamily="34" charset="0"/>
                <a:cs typeface="Arial" pitchFamily="34" charset="0"/>
              </a:rPr>
              <a:t>singulativno</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značenje</a:t>
            </a:r>
            <a:r>
              <a:rPr lang="en-GB" sz="2000" dirty="0" smtClean="0">
                <a:latin typeface="Arial" pitchFamily="34" charset="0"/>
                <a:cs typeface="Arial" pitchFamily="34" charset="0"/>
              </a:rPr>
              <a:t>: </a:t>
            </a:r>
            <a:r>
              <a:rPr lang="en-GB" sz="2000" b="1" i="1" dirty="0" err="1" smtClean="0">
                <a:latin typeface="Arial" pitchFamily="34" charset="0"/>
                <a:cs typeface="Arial" pitchFamily="34" charset="0"/>
              </a:rPr>
              <a:t>živinče</a:t>
            </a:r>
            <a:endParaRPr lang="sr-Latn-RS" sz="2000" b="1" i="1" dirty="0" smtClean="0">
              <a:latin typeface="Arial" pitchFamily="34" charset="0"/>
              <a:cs typeface="Arial" pitchFamily="34" charset="0"/>
            </a:endParaRPr>
          </a:p>
          <a:p>
            <a:pPr marL="400050" indent="-400050"/>
            <a:r>
              <a:rPr lang="sr-Latn-RS" sz="2000" b="1" i="1" dirty="0" smtClean="0">
                <a:latin typeface="Arial" pitchFamily="34" charset="0"/>
                <a:cs typeface="Arial" pitchFamily="34" charset="0"/>
              </a:rPr>
              <a:t>	</a:t>
            </a:r>
            <a:r>
              <a:rPr lang="en-GB" sz="2000" dirty="0" smtClean="0">
                <a:latin typeface="Arial" pitchFamily="34" charset="0"/>
                <a:cs typeface="Arial" pitchFamily="34" charset="0"/>
              </a:rPr>
              <a:t>2) </a:t>
            </a:r>
            <a:r>
              <a:rPr lang="en-GB" sz="2000" dirty="0" err="1" smtClean="0">
                <a:latin typeface="Arial" pitchFamily="34" charset="0"/>
                <a:cs typeface="Arial" pitchFamily="34" charset="0"/>
              </a:rPr>
              <a:t>vrsta</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životinje</a:t>
            </a:r>
            <a:r>
              <a:rPr lang="en-GB" sz="2000" dirty="0" smtClean="0">
                <a:latin typeface="Arial" pitchFamily="34" charset="0"/>
                <a:cs typeface="Arial" pitchFamily="34" charset="0"/>
              </a:rPr>
              <a:t>:</a:t>
            </a:r>
            <a:r>
              <a:rPr lang="en-GB" sz="2000" i="1" dirty="0" smtClean="0">
                <a:latin typeface="Arial" pitchFamily="34" charset="0"/>
                <a:cs typeface="Arial" pitchFamily="34" charset="0"/>
              </a:rPr>
              <a:t> </a:t>
            </a:r>
            <a:r>
              <a:rPr lang="en-GB" sz="2000" b="1" i="1" dirty="0" err="1" smtClean="0">
                <a:latin typeface="Arial" pitchFamily="34" charset="0"/>
                <a:cs typeface="Arial" pitchFamily="34" charset="0"/>
              </a:rPr>
              <a:t>goveče</a:t>
            </a:r>
            <a:endParaRPr lang="sr-Latn-RS" sz="2000" dirty="0" smtClean="0">
              <a:latin typeface="Arial" pitchFamily="34" charset="0"/>
              <a:cs typeface="Arial" pitchFamily="34" charset="0"/>
            </a:endParaRPr>
          </a:p>
          <a:p>
            <a:pPr marL="400050" indent="-400050"/>
            <a:endParaRPr lang="sr-Latn-RS" sz="2000" dirty="0" smtClean="0">
              <a:latin typeface="Arial" pitchFamily="34" charset="0"/>
              <a:cs typeface="Arial" pitchFamily="34" charset="0"/>
            </a:endParaRPr>
          </a:p>
          <a:p>
            <a:pPr marL="400050" indent="-400050"/>
            <a:r>
              <a:rPr lang="sr-Latn-RS" sz="2200" dirty="0" smtClean="0">
                <a:latin typeface="Arial" pitchFamily="34" charset="0"/>
                <a:cs typeface="Arial" pitchFamily="34" charset="0"/>
              </a:rPr>
              <a:t>V. Deminutivi nastali dodavanjem sufiska –</a:t>
            </a:r>
            <a:r>
              <a:rPr lang="sr-Latn-RS" sz="2200" i="1" dirty="0" smtClean="0">
                <a:latin typeface="Arial" pitchFamily="34" charset="0"/>
                <a:cs typeface="Arial" pitchFamily="34" charset="0"/>
              </a:rPr>
              <a:t>ce </a:t>
            </a:r>
            <a:r>
              <a:rPr lang="sr-Latn-RS" sz="2200" dirty="0" smtClean="0">
                <a:latin typeface="Arial" pitchFamily="34" charset="0"/>
                <a:cs typeface="Arial" pitchFamily="34" charset="0"/>
              </a:rPr>
              <a:t>(1)</a:t>
            </a:r>
          </a:p>
          <a:p>
            <a:pPr marL="400050" indent="-400050"/>
            <a:r>
              <a:rPr lang="sr-Latn-RS" sz="2000" dirty="0" smtClean="0">
                <a:latin typeface="Arial" pitchFamily="34" charset="0"/>
                <a:cs typeface="Arial" pitchFamily="34" charset="0"/>
              </a:rPr>
              <a:t>	</a:t>
            </a:r>
            <a:r>
              <a:rPr lang="sr-Latn-RS" sz="2000" b="1" i="1" dirty="0" smtClean="0">
                <a:latin typeface="Arial" pitchFamily="34" charset="0"/>
                <a:cs typeface="Arial" pitchFamily="34" charset="0"/>
              </a:rPr>
              <a:t>zvonce</a:t>
            </a:r>
            <a:endParaRPr lang="sr-Latn-RS" sz="20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fld id="{C1ADC48A-22C4-45AB-A0A2-FF6D31194B2B}" type="slidenum">
              <a:rPr lang="de-DE" smtClean="0"/>
              <a:pPr/>
              <a:t>8</a:t>
            </a:fld>
            <a:endParaRPr lang="de-DE" dirty="0"/>
          </a:p>
        </p:txBody>
      </p:sp>
      <p:sp>
        <p:nvSpPr>
          <p:cNvPr id="8" name="Textfeld 7"/>
          <p:cNvSpPr txBox="1"/>
          <p:nvPr/>
        </p:nvSpPr>
        <p:spPr>
          <a:xfrm>
            <a:off x="0" y="0"/>
            <a:ext cx="9144000" cy="6247864"/>
          </a:xfrm>
          <a:prstGeom prst="rect">
            <a:avLst/>
          </a:prstGeom>
          <a:noFill/>
        </p:spPr>
        <p:txBody>
          <a:bodyPr wrap="square" rtlCol="0">
            <a:spAutoFit/>
          </a:bodyPr>
          <a:lstStyle/>
          <a:p>
            <a:endParaRPr lang="sr-Latn-RS" sz="2000" dirty="0" smtClean="0">
              <a:latin typeface="Arial" pitchFamily="34" charset="0"/>
              <a:cs typeface="Arial" pitchFamily="34" charset="0"/>
            </a:endParaRPr>
          </a:p>
          <a:p>
            <a:endParaRPr lang="sr-Latn-RS" sz="2000" dirty="0" smtClean="0">
              <a:latin typeface="Arial" pitchFamily="34" charset="0"/>
              <a:cs typeface="Arial" pitchFamily="34" charset="0"/>
            </a:endParaRPr>
          </a:p>
          <a:p>
            <a:pPr algn="ctr"/>
            <a:r>
              <a:rPr lang="sr-Latn-RS" sz="2200" dirty="0" smtClean="0">
                <a:latin typeface="Arial" pitchFamily="34" charset="0"/>
                <a:cs typeface="Arial" pitchFamily="34" charset="0"/>
              </a:rPr>
              <a:t>Morfološki i semantičko-pragmatički aspekt engleskih deminutiva</a:t>
            </a:r>
          </a:p>
          <a:p>
            <a:endParaRPr lang="sr-Latn-RS" sz="2000" dirty="0" smtClean="0">
              <a:latin typeface="Arial" pitchFamily="34" charset="0"/>
              <a:cs typeface="Arial" pitchFamily="34" charset="0"/>
            </a:endParaRPr>
          </a:p>
          <a:p>
            <a:pPr marL="342900" indent="-342900"/>
            <a:endParaRPr lang="sr-Latn-RS" sz="2000" dirty="0" smtClean="0">
              <a:latin typeface="Arial" pitchFamily="34" charset="0"/>
              <a:cs typeface="Arial" pitchFamily="34" charset="0"/>
            </a:endParaRPr>
          </a:p>
          <a:p>
            <a:pPr marL="342900" indent="-342900"/>
            <a:endParaRPr lang="sr-Latn-RS" sz="2000" dirty="0" smtClean="0">
              <a:latin typeface="Arial" pitchFamily="34" charset="0"/>
              <a:cs typeface="Arial" pitchFamily="34" charset="0"/>
            </a:endParaRPr>
          </a:p>
          <a:p>
            <a:pPr marL="457200" indent="-457200"/>
            <a:r>
              <a:rPr lang="sr-Latn-RS" sz="2000" dirty="0" smtClean="0">
                <a:latin typeface="Arial" pitchFamily="34" charset="0"/>
                <a:cs typeface="Arial" pitchFamily="34" charset="0"/>
              </a:rPr>
              <a:t>1. N</a:t>
            </a:r>
            <a:r>
              <a:rPr lang="en-GB" sz="2000" dirty="0" err="1" smtClean="0">
                <a:latin typeface="Arial" pitchFamily="34" charset="0"/>
                <a:cs typeface="Arial" pitchFamily="34" charset="0"/>
              </a:rPr>
              <a:t>astavci</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za</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gra</a:t>
            </a:r>
            <a:r>
              <a:rPr lang="en-US" sz="2000" dirty="0" smtClean="0">
                <a:latin typeface="Arial" pitchFamily="34" charset="0"/>
                <a:cs typeface="Arial" pitchFamily="34" charset="0"/>
              </a:rPr>
              <a:t>đ</a:t>
            </a:r>
            <a:r>
              <a:rPr lang="en-GB" sz="2000" dirty="0" err="1" smtClean="0">
                <a:latin typeface="Arial" pitchFamily="34" charset="0"/>
                <a:cs typeface="Arial" pitchFamily="34" charset="0"/>
              </a:rPr>
              <a:t>enje</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deminutiva</a:t>
            </a:r>
            <a:r>
              <a:rPr lang="sr-Latn-RS" sz="2000" dirty="0" smtClean="0">
                <a:latin typeface="Arial" pitchFamily="34" charset="0"/>
                <a:cs typeface="Arial" pitchFamily="34" charset="0"/>
              </a:rPr>
              <a:t> u engleskom jeziku:</a:t>
            </a:r>
            <a:r>
              <a:rPr lang="en-GB" sz="2000" dirty="0" smtClean="0">
                <a:latin typeface="Arial" pitchFamily="34" charset="0"/>
                <a:cs typeface="Arial" pitchFamily="34" charset="0"/>
              </a:rPr>
              <a:t> </a:t>
            </a:r>
            <a:endParaRPr lang="sr-Latn-RS" sz="2000" dirty="0" smtClean="0">
              <a:latin typeface="Arial" pitchFamily="34" charset="0"/>
              <a:cs typeface="Arial" pitchFamily="34" charset="0"/>
            </a:endParaRPr>
          </a:p>
          <a:p>
            <a:pPr marL="342900" indent="-342900"/>
            <a:r>
              <a:rPr lang="sr-Latn-RS" sz="2000" dirty="0" smtClean="0">
                <a:latin typeface="Arial" pitchFamily="34" charset="0"/>
                <a:cs typeface="Arial" pitchFamily="34" charset="0"/>
              </a:rPr>
              <a:t>	</a:t>
            </a:r>
            <a:r>
              <a:rPr lang="en-US" sz="2000" dirty="0" smtClean="0">
                <a:latin typeface="Arial" pitchFamily="34" charset="0"/>
                <a:cs typeface="Arial" pitchFamily="34" charset="0"/>
              </a:rPr>
              <a:t>-</a:t>
            </a:r>
            <a:r>
              <a:rPr lang="en-GB" sz="2000" i="1" dirty="0" err="1" smtClean="0">
                <a:latin typeface="Arial" pitchFamily="34" charset="0"/>
                <a:cs typeface="Arial" pitchFamily="34" charset="0"/>
              </a:rPr>
              <a:t>ette</a:t>
            </a:r>
            <a:r>
              <a:rPr lang="sr-Latn-RS" sz="2000" i="1" dirty="0" smtClean="0">
                <a:latin typeface="Arial" pitchFamily="34" charset="0"/>
                <a:cs typeface="Arial" pitchFamily="34" charset="0"/>
              </a:rPr>
              <a:t> </a:t>
            </a:r>
            <a:r>
              <a:rPr lang="sr-Latn-RS" sz="2000" dirty="0" smtClean="0">
                <a:latin typeface="Arial" pitchFamily="34" charset="0"/>
                <a:cs typeface="Arial" pitchFamily="34" charset="0"/>
              </a:rPr>
              <a:t>(</a:t>
            </a:r>
            <a:r>
              <a:rPr lang="de-DE" sz="2000" dirty="0" err="1" smtClean="0">
                <a:latin typeface="Arial" pitchFamily="34" charset="0"/>
                <a:cs typeface="Arial" pitchFamily="34" charset="0"/>
              </a:rPr>
              <a:t>kitchenette</a:t>
            </a:r>
            <a:r>
              <a:rPr lang="sr-Latn-RS" sz="2000" dirty="0" smtClean="0">
                <a:latin typeface="Arial" pitchFamily="34" charset="0"/>
                <a:cs typeface="Arial" pitchFamily="34" charset="0"/>
              </a:rPr>
              <a:t>, </a:t>
            </a:r>
            <a:r>
              <a:rPr lang="de-DE" sz="2000" dirty="0" err="1" smtClean="0">
                <a:latin typeface="Arial" pitchFamily="34" charset="0"/>
                <a:cs typeface="Arial" pitchFamily="34" charset="0"/>
              </a:rPr>
              <a:t>snippet</a:t>
            </a:r>
            <a:r>
              <a:rPr lang="sr-Latn-RS" sz="2000" dirty="0" smtClean="0">
                <a:latin typeface="Arial" pitchFamily="34" charset="0"/>
                <a:cs typeface="Arial" pitchFamily="34" charset="0"/>
              </a:rPr>
              <a:t>)</a:t>
            </a:r>
            <a:r>
              <a:rPr lang="en-US" sz="2000" dirty="0" smtClean="0">
                <a:latin typeface="Arial" pitchFamily="34" charset="0"/>
                <a:cs typeface="Arial" pitchFamily="34" charset="0"/>
              </a:rPr>
              <a:t>, </a:t>
            </a:r>
            <a:endParaRPr lang="sr-Latn-RS" sz="2000" dirty="0" smtClean="0">
              <a:latin typeface="Arial" pitchFamily="34" charset="0"/>
              <a:cs typeface="Arial" pitchFamily="34" charset="0"/>
            </a:endParaRPr>
          </a:p>
          <a:p>
            <a:pPr marL="342900" indent="-342900"/>
            <a:r>
              <a:rPr lang="sr-Latn-RS" sz="2000" dirty="0" smtClean="0">
                <a:latin typeface="Arial" pitchFamily="34" charset="0"/>
                <a:cs typeface="Arial" pitchFamily="34" charset="0"/>
              </a:rPr>
              <a:t>	</a:t>
            </a:r>
            <a:r>
              <a:rPr lang="en-US" sz="2000" dirty="0" smtClean="0">
                <a:latin typeface="Arial" pitchFamily="34" charset="0"/>
                <a:cs typeface="Arial" pitchFamily="34" charset="0"/>
              </a:rPr>
              <a:t>-</a:t>
            </a:r>
            <a:r>
              <a:rPr lang="en-GB" sz="2000" i="1" dirty="0" smtClean="0">
                <a:latin typeface="Arial" pitchFamily="34" charset="0"/>
                <a:cs typeface="Arial" pitchFamily="34" charset="0"/>
              </a:rPr>
              <a:t>let</a:t>
            </a:r>
            <a:r>
              <a:rPr lang="sr-Latn-RS" sz="2000" i="1" dirty="0" smtClean="0">
                <a:latin typeface="Arial" pitchFamily="34" charset="0"/>
                <a:cs typeface="Arial" pitchFamily="34" charset="0"/>
              </a:rPr>
              <a:t> </a:t>
            </a:r>
            <a:r>
              <a:rPr lang="sr-Latn-RS" sz="2000" dirty="0" smtClean="0">
                <a:latin typeface="Arial" pitchFamily="34" charset="0"/>
                <a:cs typeface="Arial" pitchFamily="34" charset="0"/>
              </a:rPr>
              <a:t>(</a:t>
            </a:r>
            <a:r>
              <a:rPr lang="en-US" sz="2000" i="1" dirty="0" smtClean="0">
                <a:latin typeface="Arial" pitchFamily="34" charset="0"/>
                <a:cs typeface="Arial" pitchFamily="34" charset="0"/>
              </a:rPr>
              <a:t>piglet</a:t>
            </a:r>
            <a:r>
              <a:rPr lang="sr-Latn-RS" sz="2000" i="1" dirty="0" smtClean="0">
                <a:latin typeface="Arial" pitchFamily="34" charset="0"/>
                <a:cs typeface="Arial" pitchFamily="34" charset="0"/>
              </a:rPr>
              <a:t>. rivulet</a:t>
            </a:r>
            <a:r>
              <a:rPr lang="sr-Latn-RS" sz="2000" dirty="0" smtClean="0">
                <a:latin typeface="Arial" pitchFamily="34" charset="0"/>
                <a:cs typeface="Arial" pitchFamily="34" charset="0"/>
              </a:rPr>
              <a:t>),</a:t>
            </a:r>
            <a:r>
              <a:rPr lang="en-US" sz="2000" dirty="0" smtClean="0">
                <a:latin typeface="Arial" pitchFamily="34" charset="0"/>
                <a:cs typeface="Arial" pitchFamily="34" charset="0"/>
              </a:rPr>
              <a:t> </a:t>
            </a:r>
            <a:endParaRPr lang="sr-Latn-RS" sz="2000" dirty="0" smtClean="0">
              <a:latin typeface="Arial" pitchFamily="34" charset="0"/>
              <a:cs typeface="Arial" pitchFamily="34" charset="0"/>
            </a:endParaRPr>
          </a:p>
          <a:p>
            <a:pPr marL="342900" indent="-342900"/>
            <a:r>
              <a:rPr lang="sr-Latn-RS" sz="2000" dirty="0" smtClean="0">
                <a:latin typeface="Arial" pitchFamily="34" charset="0"/>
                <a:cs typeface="Arial" pitchFamily="34" charset="0"/>
              </a:rPr>
              <a:t>	</a:t>
            </a:r>
            <a:r>
              <a:rPr lang="en-US" sz="2000" dirty="0" smtClean="0">
                <a:latin typeface="Arial" pitchFamily="34" charset="0"/>
                <a:cs typeface="Arial" pitchFamily="34" charset="0"/>
              </a:rPr>
              <a:t>-</a:t>
            </a:r>
            <a:r>
              <a:rPr lang="en-GB" sz="2000" i="1" dirty="0" err="1" smtClean="0">
                <a:latin typeface="Arial" pitchFamily="34" charset="0"/>
                <a:cs typeface="Arial" pitchFamily="34" charset="0"/>
              </a:rPr>
              <a:t>lin</a:t>
            </a:r>
            <a:r>
              <a:rPr lang="sr-Latn-RS" sz="2000" i="1" dirty="0" smtClean="0">
                <a:latin typeface="Arial" pitchFamily="34" charset="0"/>
                <a:cs typeface="Arial" pitchFamily="34" charset="0"/>
              </a:rPr>
              <a:t>g </a:t>
            </a:r>
            <a:r>
              <a:rPr lang="sr-Latn-RS" sz="2000" dirty="0" smtClean="0">
                <a:latin typeface="Arial" pitchFamily="34" charset="0"/>
                <a:cs typeface="Arial" pitchFamily="34" charset="0"/>
              </a:rPr>
              <a:t>(</a:t>
            </a:r>
            <a:r>
              <a:rPr lang="sr-Latn-RS" sz="2000" i="1" dirty="0" smtClean="0">
                <a:latin typeface="Arial" pitchFamily="34" charset="0"/>
                <a:cs typeface="Arial" pitchFamily="34" charset="0"/>
              </a:rPr>
              <a:t>duckling, gosling</a:t>
            </a:r>
            <a:r>
              <a:rPr lang="sr-Latn-RS" sz="2000" dirty="0" smtClean="0">
                <a:latin typeface="Arial" pitchFamily="34" charset="0"/>
                <a:cs typeface="Arial" pitchFamily="34" charset="0"/>
              </a:rPr>
              <a:t>) </a:t>
            </a:r>
          </a:p>
          <a:p>
            <a:pPr marL="342900" indent="-342900"/>
            <a:endParaRPr lang="sr-Latn-RS" sz="2000" dirty="0" smtClean="0">
              <a:latin typeface="Arial" pitchFamily="34" charset="0"/>
              <a:cs typeface="Arial" pitchFamily="34" charset="0"/>
            </a:endParaRPr>
          </a:p>
          <a:p>
            <a:pPr marL="342900" indent="-342900"/>
            <a:r>
              <a:rPr lang="sr-Latn-RS" sz="2000" dirty="0" smtClean="0">
                <a:latin typeface="Arial" pitchFamily="34" charset="0"/>
                <a:cs typeface="Arial" pitchFamily="34" charset="0"/>
              </a:rPr>
              <a:t>2. N</a:t>
            </a:r>
            <a:r>
              <a:rPr lang="en-GB" sz="2000" dirty="0" err="1" smtClean="0">
                <a:latin typeface="Arial" pitchFamily="34" charset="0"/>
                <a:cs typeface="Arial" pitchFamily="34" charset="0"/>
              </a:rPr>
              <a:t>astavci</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za</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gra</a:t>
            </a:r>
            <a:r>
              <a:rPr lang="en-US" sz="2000" dirty="0" smtClean="0">
                <a:latin typeface="Arial" pitchFamily="34" charset="0"/>
                <a:cs typeface="Arial" pitchFamily="34" charset="0"/>
              </a:rPr>
              <a:t>đ</a:t>
            </a:r>
            <a:r>
              <a:rPr lang="en-GB" sz="2000" dirty="0" err="1" smtClean="0">
                <a:latin typeface="Arial" pitchFamily="34" charset="0"/>
                <a:cs typeface="Arial" pitchFamily="34" charset="0"/>
              </a:rPr>
              <a:t>enje</a:t>
            </a:r>
            <a:r>
              <a:rPr lang="en-GB" sz="2000" dirty="0" smtClean="0">
                <a:latin typeface="Arial" pitchFamily="34" charset="0"/>
                <a:cs typeface="Arial" pitchFamily="34" charset="0"/>
              </a:rPr>
              <a:t> </a:t>
            </a:r>
            <a:r>
              <a:rPr lang="sr-Latn-RS" sz="2000" dirty="0" smtClean="0">
                <a:latin typeface="Arial" pitchFamily="34" charset="0"/>
                <a:cs typeface="Arial" pitchFamily="34" charset="0"/>
              </a:rPr>
              <a:t>hipokoristika u engleskom jeziku:</a:t>
            </a:r>
          </a:p>
          <a:p>
            <a:pPr marL="342900" indent="-342900"/>
            <a:r>
              <a:rPr lang="sr-Latn-RS" sz="2000" dirty="0" smtClean="0">
                <a:latin typeface="Arial" pitchFamily="34" charset="0"/>
                <a:cs typeface="Arial" pitchFamily="34" charset="0"/>
              </a:rPr>
              <a:t>	</a:t>
            </a:r>
            <a:r>
              <a:rPr lang="en-US" sz="2000" dirty="0" smtClean="0">
                <a:latin typeface="Arial" pitchFamily="34" charset="0"/>
                <a:cs typeface="Arial" pitchFamily="34" charset="0"/>
              </a:rPr>
              <a:t>-</a:t>
            </a:r>
            <a:r>
              <a:rPr lang="en-GB" sz="2000" i="1" dirty="0" smtClean="0">
                <a:latin typeface="Arial" pitchFamily="34" charset="0"/>
                <a:cs typeface="Arial" pitchFamily="34" charset="0"/>
              </a:rPr>
              <a:t>y</a:t>
            </a:r>
            <a:r>
              <a:rPr lang="sr-Latn-RS" sz="2000" dirty="0" smtClean="0">
                <a:latin typeface="Arial" pitchFamily="34" charset="0"/>
                <a:cs typeface="Arial" pitchFamily="34" charset="0"/>
              </a:rPr>
              <a:t> (</a:t>
            </a:r>
            <a:r>
              <a:rPr lang="de-DE" sz="2000" i="1" dirty="0" err="1" smtClean="0">
                <a:latin typeface="Arial" pitchFamily="34" charset="0"/>
                <a:cs typeface="Arial" pitchFamily="34" charset="0"/>
              </a:rPr>
              <a:t>piggy</a:t>
            </a:r>
            <a:r>
              <a:rPr lang="sr-Latn-RS" sz="2000" dirty="0" smtClean="0">
                <a:latin typeface="Arial" pitchFamily="34" charset="0"/>
                <a:cs typeface="Arial" pitchFamily="34" charset="0"/>
              </a:rPr>
              <a:t>, </a:t>
            </a:r>
            <a:r>
              <a:rPr lang="sr-Latn-RS" sz="2000" i="1" dirty="0" smtClean="0">
                <a:latin typeface="Arial" pitchFamily="34" charset="0"/>
                <a:cs typeface="Arial" pitchFamily="34" charset="0"/>
              </a:rPr>
              <a:t>foxy</a:t>
            </a:r>
            <a:r>
              <a:rPr lang="sr-Latn-RS" sz="2000" dirty="0" smtClean="0">
                <a:latin typeface="Arial" pitchFamily="34" charset="0"/>
                <a:cs typeface="Arial" pitchFamily="34" charset="0"/>
              </a:rPr>
              <a:t>)</a:t>
            </a:r>
            <a:r>
              <a:rPr lang="en-US" sz="2000" dirty="0" smtClean="0">
                <a:latin typeface="Arial" pitchFamily="34" charset="0"/>
                <a:cs typeface="Arial" pitchFamily="34" charset="0"/>
              </a:rPr>
              <a:t>, </a:t>
            </a:r>
            <a:endParaRPr lang="sr-Latn-RS" sz="2000" dirty="0" smtClean="0">
              <a:latin typeface="Arial" pitchFamily="34" charset="0"/>
              <a:cs typeface="Arial" pitchFamily="34" charset="0"/>
            </a:endParaRPr>
          </a:p>
          <a:p>
            <a:pPr marL="342900" indent="-342900"/>
            <a:r>
              <a:rPr lang="sr-Latn-RS" sz="2000" dirty="0" smtClean="0">
                <a:latin typeface="Arial" pitchFamily="34" charset="0"/>
                <a:cs typeface="Arial" pitchFamily="34" charset="0"/>
              </a:rPr>
              <a:t>	</a:t>
            </a:r>
            <a:r>
              <a:rPr lang="en-US" sz="2000" dirty="0" smtClean="0">
                <a:latin typeface="Arial" pitchFamily="34" charset="0"/>
                <a:cs typeface="Arial" pitchFamily="34" charset="0"/>
              </a:rPr>
              <a:t>-</a:t>
            </a:r>
            <a:r>
              <a:rPr lang="en-GB" sz="2000" i="1" dirty="0" err="1" smtClean="0">
                <a:latin typeface="Arial" pitchFamily="34" charset="0"/>
                <a:cs typeface="Arial" pitchFamily="34" charset="0"/>
              </a:rPr>
              <a:t>ie</a:t>
            </a:r>
            <a:r>
              <a:rPr lang="sr-Latn-RS" sz="2000" i="1" dirty="0" smtClean="0">
                <a:latin typeface="Arial" pitchFamily="34" charset="0"/>
                <a:cs typeface="Arial" pitchFamily="34" charset="0"/>
              </a:rPr>
              <a:t> </a:t>
            </a:r>
            <a:r>
              <a:rPr lang="sr-Latn-RS" sz="2000" dirty="0" smtClean="0">
                <a:latin typeface="Arial" pitchFamily="34" charset="0"/>
                <a:cs typeface="Arial" pitchFamily="34" charset="0"/>
              </a:rPr>
              <a:t>(</a:t>
            </a:r>
            <a:r>
              <a:rPr lang="de-DE" sz="2000" i="1" dirty="0" err="1" smtClean="0">
                <a:latin typeface="Arial" pitchFamily="34" charset="0"/>
                <a:cs typeface="Arial" pitchFamily="34" charset="0"/>
              </a:rPr>
              <a:t>birdie</a:t>
            </a:r>
            <a:r>
              <a:rPr lang="sr-Latn-RS" sz="2000" i="1" dirty="0" smtClean="0">
                <a:latin typeface="Arial" pitchFamily="34" charset="0"/>
                <a:cs typeface="Arial" pitchFamily="34" charset="0"/>
              </a:rPr>
              <a:t>, sweetie </a:t>
            </a:r>
            <a:r>
              <a:rPr lang="sr-Latn-RS" sz="2000" dirty="0" smtClean="0">
                <a:latin typeface="Arial" pitchFamily="34" charset="0"/>
                <a:cs typeface="Arial" pitchFamily="34" charset="0"/>
              </a:rPr>
              <a:t>), </a:t>
            </a:r>
          </a:p>
          <a:p>
            <a:pPr marL="342900" indent="-342900"/>
            <a:r>
              <a:rPr lang="sr-Latn-RS" sz="2000" dirty="0" smtClean="0">
                <a:latin typeface="Arial" pitchFamily="34" charset="0"/>
                <a:cs typeface="Arial" pitchFamily="34" charset="0"/>
              </a:rPr>
              <a:t>	</a:t>
            </a:r>
            <a:r>
              <a:rPr lang="en-US" sz="2000" dirty="0" smtClean="0">
                <a:latin typeface="Arial" pitchFamily="34" charset="0"/>
                <a:cs typeface="Arial" pitchFamily="34" charset="0"/>
              </a:rPr>
              <a:t>-</a:t>
            </a:r>
            <a:r>
              <a:rPr lang="en-GB" sz="2000" i="1" dirty="0" smtClean="0">
                <a:latin typeface="Arial" pitchFamily="34" charset="0"/>
                <a:cs typeface="Arial" pitchFamily="34" charset="0"/>
              </a:rPr>
              <a:t>s</a:t>
            </a:r>
            <a:r>
              <a:rPr lang="sr-Latn-RS" sz="2000" i="1" dirty="0" smtClean="0">
                <a:latin typeface="Arial" pitchFamily="34" charset="0"/>
                <a:cs typeface="Arial" pitchFamily="34" charset="0"/>
              </a:rPr>
              <a:t> </a:t>
            </a:r>
            <a:r>
              <a:rPr lang="sr-Latn-RS" sz="2000" dirty="0" smtClean="0">
                <a:latin typeface="Arial" pitchFamily="34" charset="0"/>
                <a:cs typeface="Arial" pitchFamily="34" charset="0"/>
              </a:rPr>
              <a:t>(</a:t>
            </a:r>
            <a:r>
              <a:rPr lang="sr-Latn-RS" sz="2000" i="1" dirty="0" smtClean="0">
                <a:latin typeface="Arial" pitchFamily="34" charset="0"/>
                <a:cs typeface="Arial" pitchFamily="34" charset="0"/>
              </a:rPr>
              <a:t>Becs</a:t>
            </a:r>
            <a:r>
              <a:rPr lang="sr-Latn-RS" sz="2000" dirty="0" smtClean="0">
                <a:latin typeface="Arial" pitchFamily="34" charset="0"/>
                <a:cs typeface="Arial" pitchFamily="34" charset="0"/>
              </a:rPr>
              <a:t> from </a:t>
            </a:r>
            <a:r>
              <a:rPr lang="sr-Latn-RS" sz="2000" i="1" dirty="0" smtClean="0">
                <a:latin typeface="Arial" pitchFamily="34" charset="0"/>
                <a:cs typeface="Arial" pitchFamily="34" charset="0"/>
              </a:rPr>
              <a:t>Rebecca</a:t>
            </a:r>
            <a:r>
              <a:rPr lang="sr-Latn-RS" sz="2000" dirty="0" smtClean="0">
                <a:latin typeface="Arial" pitchFamily="34" charset="0"/>
                <a:cs typeface="Arial" pitchFamily="34" charset="0"/>
              </a:rPr>
              <a:t>, </a:t>
            </a:r>
            <a:r>
              <a:rPr lang="sr-Latn-RS" sz="2000" i="1" dirty="0" smtClean="0">
                <a:latin typeface="Arial" pitchFamily="34" charset="0"/>
                <a:cs typeface="Arial" pitchFamily="34" charset="0"/>
              </a:rPr>
              <a:t>Debs</a:t>
            </a:r>
            <a:r>
              <a:rPr lang="sr-Latn-RS" sz="2000" dirty="0" smtClean="0">
                <a:latin typeface="Arial" pitchFamily="34" charset="0"/>
                <a:cs typeface="Arial" pitchFamily="34" charset="0"/>
              </a:rPr>
              <a:t> from </a:t>
            </a:r>
            <a:r>
              <a:rPr lang="sr-Latn-RS" sz="2000" i="1" dirty="0" smtClean="0">
                <a:latin typeface="Arial" pitchFamily="34" charset="0"/>
                <a:cs typeface="Arial" pitchFamily="34" charset="0"/>
              </a:rPr>
              <a:t>Deborah</a:t>
            </a:r>
            <a:r>
              <a:rPr lang="sr-Latn-RS" sz="2000" dirty="0" smtClean="0">
                <a:latin typeface="Arial" pitchFamily="34" charset="0"/>
                <a:cs typeface="Arial" pitchFamily="34" charset="0"/>
              </a:rPr>
              <a:t>)</a:t>
            </a:r>
          </a:p>
          <a:p>
            <a:pPr marL="342900" indent="-342900"/>
            <a:endParaRPr lang="sr-Latn-RS" sz="2000" dirty="0" smtClean="0">
              <a:latin typeface="Arial" pitchFamily="34" charset="0"/>
              <a:cs typeface="Arial" pitchFamily="34" charset="0"/>
            </a:endParaRPr>
          </a:p>
          <a:p>
            <a:pPr marL="342900" indent="-342900"/>
            <a:endParaRPr lang="sr-Latn-RS" sz="2000" dirty="0" smtClean="0">
              <a:latin typeface="Arial" pitchFamily="34" charset="0"/>
              <a:cs typeface="Arial" pitchFamily="34" charset="0"/>
            </a:endParaRPr>
          </a:p>
          <a:p>
            <a:pPr marL="342900" indent="-342900"/>
            <a:r>
              <a:rPr lang="sr-Latn-RS" sz="2000" dirty="0" smtClean="0">
                <a:latin typeface="Arial" pitchFamily="34" charset="0"/>
                <a:cs typeface="Arial" pitchFamily="34" charset="0"/>
              </a:rPr>
              <a:t>3. Značenje i uloga deminutiva u engleskom jeziku (različite teorije lingvista)</a:t>
            </a:r>
          </a:p>
          <a:p>
            <a:pPr marL="342900" indent="-342900"/>
            <a:endParaRPr lang="sr-Latn-RS" sz="2000" dirty="0" smtClean="0">
              <a:latin typeface="Arial" pitchFamily="34" charset="0"/>
              <a:cs typeface="Arial" pitchFamily="34" charset="0"/>
            </a:endParaRPr>
          </a:p>
          <a:p>
            <a:pPr marL="342900" indent="-342900"/>
            <a:endParaRPr lang="de-DE"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fld id="{C1ADC48A-22C4-45AB-A0A2-FF6D31194B2B}" type="slidenum">
              <a:rPr lang="de-DE" smtClean="0"/>
              <a:pPr/>
              <a:t>9</a:t>
            </a:fld>
            <a:endParaRPr lang="de-DE"/>
          </a:p>
        </p:txBody>
      </p:sp>
      <p:sp>
        <p:nvSpPr>
          <p:cNvPr id="7" name="Textfeld 6"/>
          <p:cNvSpPr txBox="1"/>
          <p:nvPr/>
        </p:nvSpPr>
        <p:spPr>
          <a:xfrm>
            <a:off x="0" y="214290"/>
            <a:ext cx="9501222" cy="6093976"/>
          </a:xfrm>
          <a:prstGeom prst="rect">
            <a:avLst/>
          </a:prstGeom>
          <a:noFill/>
        </p:spPr>
        <p:txBody>
          <a:bodyPr wrap="square" rtlCol="0">
            <a:spAutoFit/>
          </a:bodyPr>
          <a:lstStyle/>
          <a:p>
            <a:endParaRPr lang="sr-Latn-RS" dirty="0" smtClean="0"/>
          </a:p>
          <a:p>
            <a:pPr algn="ctr"/>
            <a:r>
              <a:rPr lang="sr-Latn-RS" sz="2200" dirty="0" smtClean="0">
                <a:latin typeface="Arial" pitchFamily="34" charset="0"/>
                <a:cs typeface="Arial" pitchFamily="34" charset="0"/>
              </a:rPr>
              <a:t>Prevodilačke tehnike, korpus, metode</a:t>
            </a:r>
          </a:p>
          <a:p>
            <a:endParaRPr lang="sr-Latn-RS" sz="2200" dirty="0" smtClean="0">
              <a:latin typeface="Arial" pitchFamily="34" charset="0"/>
              <a:cs typeface="Arial" pitchFamily="34" charset="0"/>
            </a:endParaRPr>
          </a:p>
          <a:p>
            <a:endParaRPr lang="sr-Latn-RS" sz="2200" dirty="0" smtClean="0">
              <a:latin typeface="Arial" pitchFamily="34" charset="0"/>
              <a:cs typeface="Arial" pitchFamily="34" charset="0"/>
            </a:endParaRPr>
          </a:p>
          <a:p>
            <a:r>
              <a:rPr lang="sr-Latn-RS" sz="2200" dirty="0" smtClean="0">
                <a:latin typeface="Arial" pitchFamily="34" charset="0"/>
                <a:cs typeface="Arial" pitchFamily="34" charset="0"/>
              </a:rPr>
              <a:t>Naučna metoda</a:t>
            </a:r>
          </a:p>
          <a:p>
            <a:r>
              <a:rPr lang="sr-Latn-RS" sz="2200" dirty="0" smtClean="0">
                <a:latin typeface="Arial" pitchFamily="34" charset="0"/>
                <a:cs typeface="Arial" pitchFamily="34" charset="0"/>
              </a:rPr>
              <a:t>Korpus</a:t>
            </a:r>
          </a:p>
          <a:p>
            <a:endParaRPr lang="sr-Latn-RS" sz="2000" dirty="0" smtClean="0">
              <a:latin typeface="Arial" pitchFamily="34" charset="0"/>
              <a:cs typeface="Arial" pitchFamily="34" charset="0"/>
            </a:endParaRPr>
          </a:p>
          <a:p>
            <a:endParaRPr lang="sr-Latn-RS" sz="2000" dirty="0" smtClean="0">
              <a:latin typeface="Arial" pitchFamily="34" charset="0"/>
              <a:cs typeface="Arial" pitchFamily="34" charset="0"/>
            </a:endParaRPr>
          </a:p>
          <a:p>
            <a:r>
              <a:rPr lang="sr-Latn-RS" sz="2200" dirty="0" smtClean="0">
                <a:latin typeface="Arial" pitchFamily="34" charset="0"/>
                <a:cs typeface="Arial" pitchFamily="34" charset="0"/>
              </a:rPr>
              <a:t>Prevodilačke tehnike:</a:t>
            </a:r>
          </a:p>
          <a:p>
            <a:r>
              <a:rPr lang="sr-Latn-RS" sz="2000" dirty="0" smtClean="0">
                <a:latin typeface="Arial" pitchFamily="34" charset="0"/>
                <a:cs typeface="Arial" pitchFamily="34" charset="0"/>
              </a:rPr>
              <a:t>1) generalizacija</a:t>
            </a:r>
          </a:p>
          <a:p>
            <a:r>
              <a:rPr lang="sr-Latn-RS" sz="2000" dirty="0" smtClean="0">
                <a:latin typeface="Arial" pitchFamily="34" charset="0"/>
                <a:cs typeface="Arial" pitchFamily="34" charset="0"/>
              </a:rPr>
              <a:t>2) konkretizacija</a:t>
            </a:r>
          </a:p>
          <a:p>
            <a:r>
              <a:rPr lang="sr-Latn-RS" sz="2000" dirty="0" smtClean="0">
                <a:latin typeface="Arial" pitchFamily="34" charset="0"/>
                <a:cs typeface="Arial" pitchFamily="34" charset="0"/>
              </a:rPr>
              <a:t>3) dodavanje</a:t>
            </a:r>
          </a:p>
          <a:p>
            <a:r>
              <a:rPr lang="sr-Latn-RS" sz="2000" dirty="0" smtClean="0">
                <a:latin typeface="Arial" pitchFamily="34" charset="0"/>
                <a:cs typeface="Arial" pitchFamily="34" charset="0"/>
              </a:rPr>
              <a:t>4) oduzimanje</a:t>
            </a:r>
          </a:p>
          <a:p>
            <a:r>
              <a:rPr lang="sr-Latn-RS" sz="2000" dirty="0" smtClean="0">
                <a:latin typeface="Arial" pitchFamily="34" charset="0"/>
                <a:cs typeface="Arial" pitchFamily="34" charset="0"/>
              </a:rPr>
              <a:t>5) izostavljanje</a:t>
            </a:r>
          </a:p>
          <a:p>
            <a:r>
              <a:rPr lang="sr-Latn-RS" sz="2000" dirty="0" smtClean="0">
                <a:latin typeface="Arial" pitchFamily="34" charset="0"/>
                <a:cs typeface="Arial" pitchFamily="34" charset="0"/>
              </a:rPr>
              <a:t>6) kalkiranje</a:t>
            </a:r>
          </a:p>
          <a:p>
            <a:r>
              <a:rPr lang="sr-Latn-RS" sz="2000" dirty="0" smtClean="0">
                <a:latin typeface="Arial" pitchFamily="34" charset="0"/>
                <a:cs typeface="Arial" pitchFamily="34" charset="0"/>
              </a:rPr>
              <a:t>7) opisni prevod</a:t>
            </a:r>
          </a:p>
          <a:p>
            <a:r>
              <a:rPr lang="sr-Latn-RS" sz="2000" dirty="0" smtClean="0">
                <a:latin typeface="Arial" pitchFamily="34" charset="0"/>
                <a:cs typeface="Arial" pitchFamily="34" charset="0"/>
              </a:rPr>
              <a:t>8) minimalna jedinica</a:t>
            </a:r>
          </a:p>
          <a:p>
            <a:r>
              <a:rPr lang="sr-Latn-RS" sz="2000" dirty="0" smtClean="0">
                <a:latin typeface="Arial" pitchFamily="34" charset="0"/>
                <a:cs typeface="Arial" pitchFamily="34" charset="0"/>
              </a:rPr>
              <a:t>9) analogija</a:t>
            </a:r>
          </a:p>
          <a:p>
            <a:r>
              <a:rPr lang="sr-Latn-RS" sz="2000" dirty="0" smtClean="0">
                <a:latin typeface="Arial" pitchFamily="34" charset="0"/>
                <a:cs typeface="Arial" pitchFamily="34" charset="0"/>
              </a:rPr>
              <a:t>10) ekvivalencija</a:t>
            </a:r>
            <a:endParaRPr lang="de-DE"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3399</Words>
  <Application>Microsoft Office PowerPoint</Application>
  <PresentationFormat>Bildschirmpräsentation (4:3)</PresentationFormat>
  <Paragraphs>489</Paragraphs>
  <Slides>28</Slides>
  <Notes>3</Notes>
  <HiddenSlides>0</HiddenSlides>
  <MMClips>0</MMClips>
  <ScaleCrop>false</ScaleCrop>
  <HeadingPairs>
    <vt:vector size="4" baseType="variant">
      <vt:variant>
        <vt:lpstr>Design</vt:lpstr>
      </vt:variant>
      <vt:variant>
        <vt:i4>1</vt:i4>
      </vt:variant>
      <vt:variant>
        <vt:lpstr>Folientitel</vt:lpstr>
      </vt:variant>
      <vt:variant>
        <vt:i4>28</vt:i4>
      </vt:variant>
    </vt:vector>
  </HeadingPairs>
  <TitlesOfParts>
    <vt:vector size="29" baseType="lpstr">
      <vt:lpstr>Larissa-Design</vt:lpstr>
      <vt:lpstr>Folie 1</vt:lpstr>
      <vt:lpstr>Folie 2</vt:lpstr>
      <vt:lpstr>Folie 3</vt:lpstr>
      <vt:lpstr>Folie 4</vt:lpstr>
      <vt:lpstr>Folie 5</vt:lpstr>
      <vt:lpstr>Folie 6</vt:lpstr>
      <vt:lpstr>     </vt:lpstr>
      <vt:lpstr>Folie 8</vt:lpstr>
      <vt:lpstr>Folie 9</vt:lpstr>
      <vt:lpstr>Folie 10</vt:lpstr>
      <vt:lpstr>Folie 11</vt:lpstr>
      <vt:lpstr>Folie 12</vt:lpstr>
      <vt:lpstr>Folie 13</vt:lpstr>
      <vt:lpstr>Folie 14</vt:lpstr>
      <vt:lpstr>Folie 15</vt:lpstr>
      <vt:lpstr>Folie 16</vt:lpstr>
      <vt:lpstr>Folie 17</vt:lpstr>
      <vt:lpstr>Folie 18</vt:lpstr>
      <vt:lpstr>Folie 19</vt:lpstr>
      <vt:lpstr>Folie 20</vt:lpstr>
      <vt:lpstr>Folie 21</vt:lpstr>
      <vt:lpstr>Folie 22</vt:lpstr>
      <vt:lpstr>Folie 23</vt:lpstr>
      <vt:lpstr>Folie 24</vt:lpstr>
      <vt:lpstr>Folie 25</vt:lpstr>
      <vt:lpstr>Folie 26</vt:lpstr>
      <vt:lpstr>Folie 27</vt:lpstr>
      <vt:lpstr>Zahvaljujem na pažnji!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Windows-Benutzer</dc:creator>
  <cp:lastModifiedBy>Windows-Benutzer</cp:lastModifiedBy>
  <cp:revision>147</cp:revision>
  <dcterms:created xsi:type="dcterms:W3CDTF">2018-11-06T19:13:10Z</dcterms:created>
  <dcterms:modified xsi:type="dcterms:W3CDTF">2019-10-08T16:59:01Z</dcterms:modified>
</cp:coreProperties>
</file>