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3" r:id="rId6"/>
    <p:sldId id="274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13C1C-F2D5-454F-B2B3-7071EF54CFA4}" type="datetimeFigureOut">
              <a:rPr lang="ru-RU" smtClean="0"/>
              <a:t>15.10.19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8724C-8B2B-6A41-A9AF-A44BD990F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437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8724C-8B2B-6A41-A9AF-A44BD990F76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80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ое 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с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287676"/>
            <a:ext cx="7898866" cy="244353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Символизация зимы в произведениях </a:t>
            </a:r>
            <a:r>
              <a:rPr lang="ru-RU" sz="4000" dirty="0" err="1" smtClean="0"/>
              <a:t>Иво</a:t>
            </a:r>
            <a:r>
              <a:rPr lang="ru-RU" sz="4000" dirty="0" smtClean="0"/>
              <a:t> </a:t>
            </a:r>
            <a:r>
              <a:rPr lang="ru-RU" sz="4000" dirty="0" err="1" smtClean="0"/>
              <a:t>Андрича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pPr algn="l"/>
            <a:r>
              <a:rPr lang="ru-RU" dirty="0" err="1" smtClean="0"/>
              <a:t>ОксАна</a:t>
            </a:r>
            <a:r>
              <a:rPr lang="ru-RU" dirty="0" smtClean="0"/>
              <a:t> Леонтьева, </a:t>
            </a:r>
            <a:r>
              <a:rPr lang="en-US" dirty="0" err="1" smtClean="0"/>
              <a:t>phd</a:t>
            </a:r>
            <a:r>
              <a:rPr lang="ru-RU" dirty="0" smtClean="0"/>
              <a:t>, </a:t>
            </a:r>
            <a:r>
              <a:rPr lang="ru-RU" dirty="0" err="1" smtClean="0"/>
              <a:t>киев</a:t>
            </a:r>
            <a:r>
              <a:rPr lang="ru-RU" dirty="0" smtClean="0"/>
              <a:t>, </a:t>
            </a:r>
            <a:r>
              <a:rPr lang="ru-RU" dirty="0" err="1" smtClean="0"/>
              <a:t>украина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486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44597" y="1514337"/>
            <a:ext cx="10363826" cy="342410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Символ реализует себя в когнитивной реальности человека.</a:t>
            </a:r>
          </a:p>
          <a:p>
            <a:r>
              <a:rPr lang="ru-RU" dirty="0" smtClean="0"/>
              <a:t>У каждого человека существует своя собственная когнитивная система или когнитивная объектно-событийная реальность</a:t>
            </a:r>
          </a:p>
          <a:p>
            <a:r>
              <a:rPr lang="ru-RU" dirty="0" smtClean="0"/>
              <a:t>Архитектура </a:t>
            </a:r>
            <a:r>
              <a:rPr lang="ru-RU" dirty="0" err="1" smtClean="0"/>
              <a:t>когниции</a:t>
            </a:r>
            <a:r>
              <a:rPr lang="ru-RU" dirty="0" smtClean="0"/>
              <a:t> у всех людей разная.</a:t>
            </a:r>
          </a:p>
          <a:p>
            <a:r>
              <a:rPr lang="ru-RU" dirty="0" smtClean="0"/>
              <a:t>Архитектура </a:t>
            </a:r>
            <a:r>
              <a:rPr lang="ru-RU" dirty="0" err="1" smtClean="0"/>
              <a:t>когниции</a:t>
            </a:r>
            <a:r>
              <a:rPr lang="ru-RU" dirty="0" smtClean="0"/>
              <a:t> связана с процессом внутренней и внешней символизации </a:t>
            </a:r>
          </a:p>
          <a:p>
            <a:r>
              <a:rPr lang="ru-RU" dirty="0" smtClean="0"/>
              <a:t>Объектов</a:t>
            </a:r>
          </a:p>
          <a:p>
            <a:r>
              <a:rPr lang="ru-RU" dirty="0"/>
              <a:t>д</a:t>
            </a:r>
            <a:r>
              <a:rPr lang="ru-RU" dirty="0" smtClean="0"/>
              <a:t>ействий</a:t>
            </a:r>
          </a:p>
          <a:p>
            <a:r>
              <a:rPr lang="ru-RU" dirty="0" smtClean="0"/>
              <a:t>Событий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54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65145" y="1421869"/>
            <a:ext cx="10363826" cy="3424107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 символизации задействованы несколько когнитивных систем:</a:t>
            </a:r>
          </a:p>
          <a:p>
            <a:r>
              <a:rPr lang="ru-RU" dirty="0" smtClean="0"/>
              <a:t>Системы побуждения (скрытые побуждения)</a:t>
            </a:r>
          </a:p>
          <a:p>
            <a:r>
              <a:rPr lang="ru-RU" dirty="0" smtClean="0"/>
              <a:t>Системы желания (неосознанные желания)</a:t>
            </a:r>
          </a:p>
          <a:p>
            <a:r>
              <a:rPr lang="ru-RU" dirty="0" smtClean="0"/>
              <a:t>Бытие и не-бытие (трансцендентные переживания)</a:t>
            </a:r>
          </a:p>
          <a:p>
            <a:r>
              <a:rPr lang="ru-RU" dirty="0" smtClean="0"/>
              <a:t>Система архетипов (индивидуализация архетипов)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977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44596" y="1473240"/>
            <a:ext cx="10363826" cy="3424107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Побуждения или мотивы формируют механизм действия по реализации внутренних смыслов объектов внутреннего мира человека</a:t>
            </a:r>
          </a:p>
          <a:p>
            <a:r>
              <a:rPr lang="ru-RU" dirty="0" smtClean="0"/>
              <a:t>Желание порождает волевое действие для реализации выбора смысла символа и его реализации в когнитивной реальности</a:t>
            </a:r>
          </a:p>
          <a:p>
            <a:pPr algn="just"/>
            <a:r>
              <a:rPr lang="ru-RU" dirty="0" smtClean="0"/>
              <a:t>Желания тесно связаны с трансцендентными переживаниями автора бытия и не-бытия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09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6044" y="1222626"/>
            <a:ext cx="10301555" cy="456857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Индивидуализация архетипов происходит в глубинных слоях бессознательного</a:t>
            </a:r>
          </a:p>
          <a:p>
            <a:r>
              <a:rPr lang="ru-RU" dirty="0" smtClean="0"/>
              <a:t>Связана с юнговскими архетипами Мать, Отец, Ребёнок</a:t>
            </a:r>
          </a:p>
          <a:p>
            <a:pPr algn="just"/>
            <a:r>
              <a:rPr lang="ru-RU" dirty="0" smtClean="0"/>
              <a:t>Соотносима с возрождением и умиранием, жизнью и смертью, началом и концом.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710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24674" y="1356190"/>
            <a:ext cx="10352926" cy="4435010"/>
          </a:xfrm>
        </p:spPr>
        <p:txBody>
          <a:bodyPr/>
          <a:lstStyle/>
          <a:p>
            <a:r>
              <a:rPr lang="ru-RU" dirty="0" smtClean="0"/>
              <a:t>Анализ «проклятый двор» и «барышня»</a:t>
            </a:r>
          </a:p>
          <a:p>
            <a:r>
              <a:rPr lang="ru-RU" dirty="0" smtClean="0"/>
              <a:t>1. оба произведения начинаются и заканчиваются образом зимы.</a:t>
            </a:r>
          </a:p>
          <a:p>
            <a:r>
              <a:rPr lang="ru-RU" dirty="0" smtClean="0"/>
              <a:t>2. фра </a:t>
            </a:r>
            <a:r>
              <a:rPr lang="ru-RU" dirty="0" err="1" smtClean="0"/>
              <a:t>петар</a:t>
            </a:r>
            <a:r>
              <a:rPr lang="ru-RU" dirty="0" smtClean="0"/>
              <a:t> и барышня умирают в конце зимы, в феврале, знаменуя собой окончание земной жизни и возрождение к духовной.</a:t>
            </a:r>
          </a:p>
          <a:p>
            <a:r>
              <a:rPr lang="ru-RU" dirty="0" smtClean="0"/>
              <a:t>3. зима является символом перехода.</a:t>
            </a:r>
          </a:p>
          <a:p>
            <a:r>
              <a:rPr lang="ru-RU" dirty="0" smtClean="0"/>
              <a:t>4. зима является символом преемственности жизни.</a:t>
            </a:r>
          </a:p>
          <a:p>
            <a:r>
              <a:rPr lang="ru-RU" dirty="0" smtClean="0"/>
              <a:t>5. Детали образа символизируют душу человека.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4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Символизация зимы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Проклятый двор</a:t>
            </a:r>
          </a:p>
          <a:p>
            <a:r>
              <a:rPr lang="ru-RU" dirty="0" smtClean="0"/>
              <a:t>1. символ перехода от бытия к не-бытию</a:t>
            </a:r>
          </a:p>
          <a:p>
            <a:r>
              <a:rPr lang="ru-RU" dirty="0" smtClean="0"/>
              <a:t>2. преемственности жизни, символ явного возрождения</a:t>
            </a:r>
          </a:p>
          <a:p>
            <a:r>
              <a:rPr lang="ru-RU" dirty="0" smtClean="0"/>
              <a:t>3. символ открытого трансцендентного перехода</a:t>
            </a:r>
          </a:p>
          <a:p>
            <a:r>
              <a:rPr lang="ru-RU" dirty="0" smtClean="0"/>
              <a:t>4. символ чистого холста, чистоты духа, зрелости и мудрости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443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Символизация зимы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Барышня</a:t>
            </a:r>
          </a:p>
          <a:p>
            <a:r>
              <a:rPr lang="ru-RU" dirty="0" smtClean="0"/>
              <a:t>1. символ незаконченности земной миссии, продолжения бесполезности бытия</a:t>
            </a:r>
          </a:p>
          <a:p>
            <a:r>
              <a:rPr lang="ru-RU" dirty="0" smtClean="0"/>
              <a:t>2. мнимое возрождение, умирание бытия в руках человеческих</a:t>
            </a:r>
          </a:p>
          <a:p>
            <a:r>
              <a:rPr lang="ru-RU" dirty="0" smtClean="0"/>
              <a:t>3. символизирует начало процесса перехода к трансцендентному (цвет неба), от разрушения к любви</a:t>
            </a:r>
          </a:p>
          <a:p>
            <a:r>
              <a:rPr lang="ru-RU" dirty="0" smtClean="0"/>
              <a:t>Символ щедрости и безграничной новой возможности бытия в не-бытии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756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54871" y="1185564"/>
            <a:ext cx="10363826" cy="3424107"/>
          </a:xfrm>
        </p:spPr>
        <p:txBody>
          <a:bodyPr/>
          <a:lstStyle/>
          <a:p>
            <a:r>
              <a:rPr lang="ru-RU" dirty="0" smtClean="0"/>
              <a:t>Символизация образа</a:t>
            </a:r>
          </a:p>
          <a:p>
            <a:r>
              <a:rPr lang="ru-RU" dirty="0" smtClean="0"/>
              <a:t>происходит в когнитивной объектно-событийной реальности</a:t>
            </a:r>
          </a:p>
          <a:p>
            <a:r>
              <a:rPr lang="ru-RU" smtClean="0"/>
              <a:t>балансирует </a:t>
            </a:r>
            <a:r>
              <a:rPr lang="ru-RU" dirty="0" smtClean="0"/>
              <a:t>все внутренние бессознательные образования</a:t>
            </a:r>
          </a:p>
          <a:p>
            <a:r>
              <a:rPr lang="ru-RU" dirty="0" smtClean="0"/>
              <a:t> расширяет границы мира автора</a:t>
            </a:r>
          </a:p>
          <a:p>
            <a:r>
              <a:rPr lang="ru-RU" dirty="0" smtClean="0"/>
              <a:t>Реализует </a:t>
            </a:r>
            <a:r>
              <a:rPr lang="ru-RU" dirty="0" err="1" smtClean="0"/>
              <a:t>мирочувствование</a:t>
            </a:r>
            <a:r>
              <a:rPr lang="ru-RU" dirty="0" smtClean="0"/>
              <a:t> автора в его произведениях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66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29465" y="764323"/>
            <a:ext cx="10578958" cy="5523461"/>
          </a:xfrm>
        </p:spPr>
        <p:txBody>
          <a:bodyPr/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Процесс </a:t>
            </a:r>
            <a:r>
              <a:rPr lang="ru-RU" dirty="0"/>
              <a:t>символизации образа автором начинается в самых глубоких слоях его  психического, на уровне бессознательного. </a:t>
            </a:r>
            <a:endParaRPr lang="ru-RU" dirty="0" smtClean="0"/>
          </a:p>
          <a:p>
            <a:pPr algn="just"/>
            <a:r>
              <a:rPr lang="ru-RU" dirty="0" smtClean="0"/>
              <a:t>Этот </a:t>
            </a:r>
            <a:r>
              <a:rPr lang="ru-RU" dirty="0"/>
              <a:t>уровень включает базовые инстинкты, которые </a:t>
            </a:r>
            <a:r>
              <a:rPr lang="ru-RU" dirty="0" smtClean="0"/>
              <a:t>являются </a:t>
            </a:r>
            <a:r>
              <a:rPr lang="ru-RU" dirty="0"/>
              <a:t>формообразующими и структуральными, то есть структурируют сам образ как бы «склеивая» его из разных информационных частей-единиц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457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400" y="1253448"/>
            <a:ext cx="10363200" cy="453775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Процесс создания образа довольно энергетически ёмкий для автора.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/>
              <a:t>кажущейся лёгкостью моделирования реальности </a:t>
            </a:r>
            <a:r>
              <a:rPr lang="ru-RU" dirty="0" smtClean="0"/>
              <a:t>стоит </a:t>
            </a:r>
            <a:r>
              <a:rPr lang="ru-RU" dirty="0"/>
              <a:t>колоссальная работа всей системы бессознательного и </a:t>
            </a:r>
            <a:r>
              <a:rPr lang="ru-RU" dirty="0" smtClean="0"/>
              <a:t>сознательного</a:t>
            </a:r>
          </a:p>
          <a:p>
            <a:r>
              <a:rPr lang="ru-RU" dirty="0" smtClean="0"/>
              <a:t>автор </a:t>
            </a:r>
            <a:r>
              <a:rPr lang="ru-RU" dirty="0"/>
              <a:t>моделирует свою реальность – осознанно и неосознанно выписывая образы и структурируя смысловое поле произведения так, чтобы читатель смог окунуться в глубины мира чувственного, то есть истинно реального.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32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24048" y="1278031"/>
            <a:ext cx="10363826" cy="342410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/>
              <a:t>Выписывая образы, </a:t>
            </a:r>
            <a:r>
              <a:rPr lang="ru-RU" dirty="0" smtClean="0"/>
              <a:t>автор пренебрегает  </a:t>
            </a:r>
            <a:r>
              <a:rPr lang="ru-RU" dirty="0"/>
              <a:t>иллюзорностью </a:t>
            </a:r>
            <a:r>
              <a:rPr lang="ru-RU" dirty="0" smtClean="0"/>
              <a:t>разума. </a:t>
            </a:r>
          </a:p>
          <a:p>
            <a:r>
              <a:rPr lang="ru-RU" dirty="0" smtClean="0"/>
              <a:t>в </a:t>
            </a:r>
            <a:r>
              <a:rPr lang="ru-RU" dirty="0"/>
              <a:t>произведениях </a:t>
            </a:r>
            <a:r>
              <a:rPr lang="ru-RU" dirty="0" err="1" smtClean="0"/>
              <a:t>Андрича</a:t>
            </a:r>
            <a:r>
              <a:rPr lang="ru-RU" dirty="0" smtClean="0"/>
              <a:t> </a:t>
            </a:r>
            <a:r>
              <a:rPr lang="ru-RU" dirty="0"/>
              <a:t>видим изящное обыгрывание </a:t>
            </a:r>
            <a:r>
              <a:rPr lang="ru-RU" dirty="0" smtClean="0"/>
              <a:t>настроения самого автора </a:t>
            </a:r>
            <a:r>
              <a:rPr lang="mr-IN" dirty="0" smtClean="0"/>
              <a:t>–</a:t>
            </a:r>
            <a:r>
              <a:rPr lang="ru-RU" dirty="0" smtClean="0"/>
              <a:t> в символических деталях </a:t>
            </a:r>
            <a:r>
              <a:rPr lang="ru-RU" dirty="0"/>
              <a:t>кроется мотив, </a:t>
            </a:r>
            <a:r>
              <a:rPr lang="ru-RU" dirty="0" smtClean="0"/>
              <a:t>в визуальных образах - его истинное </a:t>
            </a:r>
            <a:r>
              <a:rPr lang="ru-RU" dirty="0" err="1" smtClean="0"/>
              <a:t>мирочувствование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Автор </a:t>
            </a:r>
            <a:r>
              <a:rPr lang="ru-RU" dirty="0"/>
              <a:t>как бы говорит этим: «Прочувствовав мир, ты прочувствуешь саму жизнь не как иллюзорную, а как истинную форму собственного бытия».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23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24048" y="1329402"/>
            <a:ext cx="10363826" cy="3424107"/>
          </a:xfrm>
        </p:spPr>
        <p:txBody>
          <a:bodyPr/>
          <a:lstStyle/>
          <a:p>
            <a:r>
              <a:rPr lang="ru-RU" dirty="0" smtClean="0"/>
              <a:t>Автор выписывает образы в своей когнитивной объектно-событийной реальности</a:t>
            </a:r>
          </a:p>
          <a:p>
            <a:r>
              <a:rPr lang="ru-RU" dirty="0" smtClean="0"/>
              <a:t> формируются внутренние объекты</a:t>
            </a:r>
          </a:p>
          <a:p>
            <a:r>
              <a:rPr lang="ru-RU" dirty="0" smtClean="0"/>
              <a:t>Они наделяются свойствами и характеристиками </a:t>
            </a:r>
          </a:p>
          <a:p>
            <a:r>
              <a:rPr lang="ru-RU" dirty="0" smtClean="0"/>
              <a:t>Создаются События и действия, производимые этими объектами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27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37064" y="1401322"/>
            <a:ext cx="10363826" cy="3424107"/>
          </a:xfrm>
        </p:spPr>
        <p:txBody>
          <a:bodyPr/>
          <a:lstStyle/>
          <a:p>
            <a:r>
              <a:rPr lang="ru-RU" dirty="0"/>
              <a:t>Внутренние объекты формируют психический и эмоциональный образ другого.</a:t>
            </a:r>
          </a:p>
          <a:p>
            <a:r>
              <a:rPr lang="ru-RU" dirty="0"/>
              <a:t>Другим может выступать как человек, так и мир, производимый другим.</a:t>
            </a:r>
          </a:p>
          <a:p>
            <a:r>
              <a:rPr lang="ru-RU" dirty="0"/>
              <a:t>Человек создаёт свой внутренний объект, компилируя разные смыслы </a:t>
            </a:r>
            <a:r>
              <a:rPr lang="mr-IN" dirty="0"/>
              <a:t>–</a:t>
            </a:r>
            <a:r>
              <a:rPr lang="ru-RU" dirty="0"/>
              <a:t> смысл себя самого и смысл другого, проявленных в архетипах бессознательного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66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06866" y="1078788"/>
            <a:ext cx="10270733" cy="47124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основу символизации положен процесс создания символического </a:t>
            </a:r>
            <a:r>
              <a:rPr lang="ru-RU" dirty="0" smtClean="0"/>
              <a:t>образа</a:t>
            </a:r>
          </a:p>
          <a:p>
            <a:r>
              <a:rPr lang="ru-RU" dirty="0" smtClean="0"/>
              <a:t> </a:t>
            </a:r>
            <a:r>
              <a:rPr lang="ru-RU" dirty="0"/>
              <a:t>как общего, </a:t>
            </a:r>
            <a:r>
              <a:rPr lang="ru-RU" dirty="0" smtClean="0"/>
              <a:t>например, </a:t>
            </a:r>
            <a:r>
              <a:rPr lang="ru-RU" dirty="0"/>
              <a:t>всё произведение, </a:t>
            </a:r>
            <a:endParaRPr lang="ru-RU" dirty="0" smtClean="0"/>
          </a:p>
          <a:p>
            <a:r>
              <a:rPr lang="ru-RU" dirty="0" smtClean="0"/>
              <a:t>или </a:t>
            </a:r>
            <a:r>
              <a:rPr lang="ru-RU" dirty="0"/>
              <a:t>как частного, например, </a:t>
            </a:r>
            <a:r>
              <a:rPr lang="ru-RU" dirty="0" smtClean="0"/>
              <a:t>образы-детали, </a:t>
            </a:r>
            <a:r>
              <a:rPr lang="ru-RU" dirty="0"/>
              <a:t>из которых создаётся общая канва произведения.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44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37064" y="1257483"/>
            <a:ext cx="10363826" cy="342410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символы </a:t>
            </a:r>
            <a:r>
              <a:rPr lang="ru-RU" dirty="0"/>
              <a:t>являются знаками иной действительности. </a:t>
            </a:r>
            <a:endParaRPr lang="ru-RU" dirty="0" smtClean="0"/>
          </a:p>
          <a:p>
            <a:r>
              <a:rPr lang="ru-RU" dirty="0" smtClean="0"/>
              <a:t>Они многослойны.</a:t>
            </a:r>
          </a:p>
          <a:p>
            <a:r>
              <a:rPr lang="ru-RU" dirty="0"/>
              <a:t>символ не ограничен смыслами.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Символ может выступать как внутренний объект мира человека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376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7338" y="1165016"/>
            <a:ext cx="10363826" cy="342410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Субъективная оценка воспринимаемого ограничивает смысл символа.</a:t>
            </a:r>
          </a:p>
          <a:p>
            <a:r>
              <a:rPr lang="ru-RU" dirty="0" smtClean="0"/>
              <a:t>Символы внутренней действительности не ограничены смыслами.</a:t>
            </a:r>
          </a:p>
          <a:p>
            <a:r>
              <a:rPr lang="ru-RU" dirty="0" smtClean="0"/>
              <a:t>Символы внешней реальности ограничены смыслами.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00525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97</TotalTime>
  <Words>628</Words>
  <Application>Microsoft Macintosh PowerPoint</Application>
  <PresentationFormat>Широкоэкранный</PresentationFormat>
  <Paragraphs>87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Calibri</vt:lpstr>
      <vt:lpstr>Mangal</vt:lpstr>
      <vt:lpstr>Tw Cen MT</vt:lpstr>
      <vt:lpstr>Arial</vt:lpstr>
      <vt:lpstr>Капля</vt:lpstr>
      <vt:lpstr>Символизация зимы в произведениях Иво Андрича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Символизация зимы</vt:lpstr>
      <vt:lpstr>Символизация зимы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Символизация зимы в произведениях Иво Андрича</dc:title>
  <dc:creator>пользователь Microsoft Office</dc:creator>
  <cp:lastModifiedBy>пользователь Microsoft Office</cp:lastModifiedBy>
  <cp:revision>9</cp:revision>
  <dcterms:created xsi:type="dcterms:W3CDTF">2019-10-15T13:42:48Z</dcterms:created>
  <dcterms:modified xsi:type="dcterms:W3CDTF">2019-10-15T15:19:51Z</dcterms:modified>
</cp:coreProperties>
</file>