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9" r:id="rId3"/>
    <p:sldId id="258" r:id="rId4"/>
    <p:sldId id="261" r:id="rId5"/>
    <p:sldId id="262" r:id="rId6"/>
    <p:sldId id="263" r:id="rId7"/>
    <p:sldId id="264" r:id="rId8"/>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1866" y="-4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2588F78D-9449-4082-946A-6391EB17748C}" type="datetimeFigureOut">
              <a:rPr lang="sr-Latn-RS" smtClean="0"/>
              <a:t>15.10.2019</a:t>
            </a:fld>
            <a:endParaRPr lang="sr-Latn-R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sr-Latn-R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24B9D48-F56D-4B6C-82C6-7755A877AD29}" type="slidenum">
              <a:rPr lang="sr-Latn-RS" smtClean="0"/>
              <a:t>‹#›</a:t>
            </a:fld>
            <a:endParaRPr lang="sr-Latn-R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024B9D48-F56D-4B6C-82C6-7755A877AD29}" type="slidenum">
              <a:rPr lang="sr-Latn-RS" smtClean="0"/>
              <a:t>‹#›</a:t>
            </a:fld>
            <a:endParaRPr lang="sr-Latn-R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024B9D48-F56D-4B6C-82C6-7755A877AD29}" type="slidenum">
              <a:rPr lang="sr-Latn-RS" smtClean="0"/>
              <a:t>‹#›</a:t>
            </a:fld>
            <a:endParaRPr lang="sr-Latn-R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024B9D48-F56D-4B6C-82C6-7755A877AD29}" type="slidenum">
              <a:rPr lang="sr-Latn-RS" smtClean="0"/>
              <a:t>‹#›</a:t>
            </a:fld>
            <a:endParaRPr lang="sr-Latn-R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024B9D48-F56D-4B6C-82C6-7755A877AD29}" type="slidenum">
              <a:rPr lang="sr-Latn-RS" smtClean="0"/>
              <a:t>‹#›</a:t>
            </a:fld>
            <a:endParaRPr lang="sr-Latn-R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024B9D48-F56D-4B6C-82C6-7755A877AD29}" type="slidenum">
              <a:rPr lang="sr-Latn-RS" smtClean="0"/>
              <a:t>‹#›</a:t>
            </a:fld>
            <a:endParaRPr lang="sr-Latn-R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024B9D48-F56D-4B6C-82C6-7755A877AD29}" type="slidenum">
              <a:rPr lang="sr-Latn-RS" smtClean="0"/>
              <a:t>‹#›</a:t>
            </a:fld>
            <a:endParaRPr lang="sr-Latn-R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024B9D48-F56D-4B6C-82C6-7755A877AD29}" type="slidenum">
              <a:rPr lang="sr-Latn-RS" smtClean="0"/>
              <a:t>‹#›</a:t>
            </a:fld>
            <a:endParaRPr lang="sr-Latn-R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024B9D48-F56D-4B6C-82C6-7755A877AD29}" type="slidenum">
              <a:rPr lang="sr-Latn-RS" smtClean="0"/>
              <a:t>‹#›</a:t>
            </a:fld>
            <a:endParaRPr lang="sr-Latn-R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024B9D48-F56D-4B6C-82C6-7755A877AD29}" type="slidenum">
              <a:rPr lang="sr-Latn-RS" smtClean="0"/>
              <a:t>‹#›</a:t>
            </a:fld>
            <a:endParaRPr lang="sr-Latn-R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88F78D-9449-4082-946A-6391EB17748C}" type="datetimeFigureOut">
              <a:rPr lang="sr-Latn-RS" smtClean="0"/>
              <a:t>15.10.2019</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024B9D48-F56D-4B6C-82C6-7755A877AD29}" type="slidenum">
              <a:rPr lang="sr-Latn-RS" smtClean="0"/>
              <a:t>‹#›</a:t>
            </a:fld>
            <a:endParaRPr lang="sr-Latn-R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2588F78D-9449-4082-946A-6391EB17748C}" type="datetimeFigureOut">
              <a:rPr lang="sr-Latn-RS" smtClean="0"/>
              <a:t>15.10.2019</a:t>
            </a:fld>
            <a:endParaRPr lang="sr-Latn-R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sr-Latn-R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24B9D48-F56D-4B6C-82C6-7755A877AD29}" type="slidenum">
              <a:rPr lang="sr-Latn-RS" smtClean="0"/>
              <a:t>‹#›</a:t>
            </a:fld>
            <a:endParaRPr lang="sr-Latn-R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836712"/>
            <a:ext cx="8280920" cy="5328592"/>
          </a:xfrm>
        </p:spPr>
        <p:txBody>
          <a:bodyPr/>
          <a:lstStyle/>
          <a:p>
            <a:pPr algn="l"/>
            <a:r>
              <a:rPr lang="en-US" sz="2400" dirty="0" smtClean="0"/>
              <a:t>12. </a:t>
            </a:r>
            <a:r>
              <a:rPr lang="sr-Cyrl-RS" sz="2400" dirty="0"/>
              <a:t>с</a:t>
            </a:r>
            <a:r>
              <a:rPr lang="sr-Cyrl-RS" sz="2400" dirty="0" smtClean="0"/>
              <a:t>импозијум у оквиру пројекта </a:t>
            </a:r>
            <a:br>
              <a:rPr lang="sr-Cyrl-RS" sz="2400" dirty="0" smtClean="0"/>
            </a:br>
            <a:r>
              <a:rPr lang="sr-Cyrl-RS" sz="2400" i="1" dirty="0"/>
              <a:t> </a:t>
            </a:r>
            <a:r>
              <a:rPr lang="sr-Cyrl-RS" sz="2400" i="1" dirty="0" smtClean="0"/>
              <a:t>Иво Андрић у европском контексту </a:t>
            </a:r>
            <a:r>
              <a:rPr lang="sr-Cyrl-RS" sz="2400" dirty="0" smtClean="0"/>
              <a:t>на тему: </a:t>
            </a:r>
            <a:r>
              <a:rPr lang="sr-Cyrl-RS" sz="2400" i="1" dirty="0" smtClean="0"/>
              <a:t>Хладноће и зиме Иве Андрића и руских нобеловаца: Нобеловске криопоетике                                                                           </a:t>
            </a:r>
            <a:r>
              <a:rPr lang="sr-Cyrl-RS" sz="2400" dirty="0" smtClean="0"/>
              <a:t>Москва, 17. </a:t>
            </a:r>
            <a:r>
              <a:rPr lang="en-US" sz="2400" dirty="0" smtClean="0"/>
              <a:t>X 2019.</a:t>
            </a:r>
            <a:r>
              <a:rPr lang="sr-Cyrl-RS" sz="2400" dirty="0" smtClean="0"/>
              <a:t/>
            </a:r>
            <a:br>
              <a:rPr lang="sr-Cyrl-RS" sz="2400" dirty="0" smtClean="0"/>
            </a:br>
            <a:r>
              <a:rPr lang="sr-Cyrl-RS" sz="2000" i="1" dirty="0"/>
              <a:t/>
            </a:r>
            <a:br>
              <a:rPr lang="sr-Cyrl-RS" sz="2000" i="1" dirty="0"/>
            </a:br>
            <a:r>
              <a:rPr lang="sr-Cyrl-RS" sz="3600" i="1" dirty="0" smtClean="0"/>
              <a:t/>
            </a:r>
            <a:br>
              <a:rPr lang="sr-Cyrl-RS" sz="3600" i="1" dirty="0" smtClean="0"/>
            </a:br>
            <a:r>
              <a:rPr lang="sr-Cyrl-RS" sz="4000" i="1" dirty="0" smtClean="0">
                <a:effectLst>
                  <a:outerShdw blurRad="38100" dist="38100" dir="2700000" algn="tl">
                    <a:srgbClr val="000000">
                      <a:alpha val="43137"/>
                    </a:srgbClr>
                  </a:outerShdw>
                </a:effectLst>
              </a:rPr>
              <a:t>Стиковић-Гласинчанин: анализа једног дијалога </a:t>
            </a:r>
            <a:r>
              <a:rPr lang="sr-Cyrl-RS" sz="4000" i="1" smtClean="0">
                <a:effectLst>
                  <a:outerShdw blurRad="38100" dist="38100" dir="2700000" algn="tl">
                    <a:srgbClr val="000000">
                      <a:alpha val="43137"/>
                    </a:srgbClr>
                  </a:outerShdw>
                </a:effectLst>
              </a:rPr>
              <a:t>као </a:t>
            </a:r>
            <a:r>
              <a:rPr lang="sr-Cyrl-RS" sz="4000" i="1" smtClean="0">
                <a:effectLst>
                  <a:outerShdw blurRad="38100" dist="38100" dir="2700000" algn="tl">
                    <a:srgbClr val="000000">
                      <a:alpha val="43137"/>
                    </a:srgbClr>
                  </a:outerShdw>
                </a:effectLst>
              </a:rPr>
              <a:t>персонификованог симбола међусобне </a:t>
            </a:r>
            <a:r>
              <a:rPr lang="sr-Cyrl-RS" sz="4000" i="1" smtClean="0">
                <a:effectLst>
                  <a:outerShdw blurRad="38100" dist="38100" dir="2700000" algn="tl">
                    <a:srgbClr val="000000">
                      <a:alpha val="43137"/>
                    </a:srgbClr>
                  </a:outerShdw>
                </a:effectLst>
              </a:rPr>
              <a:t>сукобљености </a:t>
            </a:r>
            <a:r>
              <a:rPr lang="sr-Cyrl-RS" sz="4000" i="1" dirty="0" smtClean="0">
                <a:effectLst>
                  <a:outerShdw blurRad="38100" dist="38100" dir="2700000" algn="tl">
                    <a:srgbClr val="000000">
                      <a:alpha val="43137"/>
                    </a:srgbClr>
                  </a:outerShdw>
                </a:effectLst>
              </a:rPr>
              <a:t>Истока и Запада</a:t>
            </a:r>
            <a:br>
              <a:rPr lang="sr-Cyrl-RS" sz="4000" i="1" dirty="0" smtClean="0">
                <a:effectLst>
                  <a:outerShdw blurRad="38100" dist="38100" dir="2700000" algn="tl">
                    <a:srgbClr val="000000">
                      <a:alpha val="43137"/>
                    </a:srgbClr>
                  </a:outerShdw>
                </a:effectLst>
              </a:rPr>
            </a:br>
            <a:r>
              <a:rPr lang="sr-Cyrl-RS" sz="3600" i="1" dirty="0" smtClean="0">
                <a:effectLst>
                  <a:outerShdw blurRad="38100" dist="38100" dir="2700000" algn="tl">
                    <a:srgbClr val="000000">
                      <a:alpha val="43137"/>
                    </a:srgbClr>
                  </a:outerShdw>
                </a:effectLst>
              </a:rPr>
              <a:t/>
            </a:r>
            <a:br>
              <a:rPr lang="sr-Cyrl-RS" sz="3600" i="1" dirty="0" smtClean="0">
                <a:effectLst>
                  <a:outerShdw blurRad="38100" dist="38100" dir="2700000" algn="tl">
                    <a:srgbClr val="000000">
                      <a:alpha val="43137"/>
                    </a:srgbClr>
                  </a:outerShdw>
                </a:effectLst>
              </a:rPr>
            </a:br>
            <a:r>
              <a:rPr lang="sr-Cyrl-RS" sz="3600" i="1" dirty="0" smtClean="0"/>
              <a:t/>
            </a:r>
            <a:br>
              <a:rPr lang="sr-Cyrl-RS" sz="3600" i="1" dirty="0" smtClean="0"/>
            </a:br>
            <a:endParaRPr lang="sr-Latn-RS" sz="3600" i="1" dirty="0"/>
          </a:p>
        </p:txBody>
      </p:sp>
    </p:spTree>
    <p:extLst>
      <p:ext uri="{BB962C8B-B14F-4D97-AF65-F5344CB8AC3E}">
        <p14:creationId xmlns:p14="http://schemas.microsoft.com/office/powerpoint/2010/main" val="2163147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7" y="332656"/>
            <a:ext cx="8352928" cy="6001643"/>
          </a:xfrm>
          <a:prstGeom prst="rect">
            <a:avLst/>
          </a:prstGeom>
          <a:noFill/>
        </p:spPr>
        <p:txBody>
          <a:bodyPr wrap="square" rtlCol="0">
            <a:spAutoFit/>
          </a:bodyPr>
          <a:lstStyle/>
          <a:p>
            <a:r>
              <a:rPr lang="sr-Latn-RS" sz="2400" dirty="0" smtClean="0"/>
              <a:t>Born in 1892, Andric was a product of the atmosphere prevailing in Central Europe at the turn of the century; his work is rooted in Bosnia, in this otherwise obscure corner of Europe, </a:t>
            </a:r>
            <a:r>
              <a:rPr lang="sr-Latn-RS" sz="2400" b="1" dirty="0" smtClean="0"/>
              <a:t>meeting–place of East nad West</a:t>
            </a:r>
            <a:r>
              <a:rPr lang="sr-Latn-RS" sz="2400" dirty="0" smtClean="0"/>
              <a:t>, where for so long the Ottoman Empire confronted the Habsburg Monarchy. For West Europeans, whose attitude to ’’The Turk“ was for centuries hostile, Andric represents on of the brightest aspects of </a:t>
            </a:r>
            <a:r>
              <a:rPr lang="sr-Latn-RS" sz="2400" b="1" dirty="0" smtClean="0"/>
              <a:t>this meeting </a:t>
            </a:r>
            <a:r>
              <a:rPr lang="sr-Latn-RS" sz="2400" dirty="0" smtClean="0"/>
              <a:t>in his postitive fusion of features of each culture. The phrase ’’meeting-place of East and West“ may be felt to have become a cliche with regard to the Balkans, but the concept applies uniquely to Bosnia for particular historical reasons.“</a:t>
            </a:r>
          </a:p>
          <a:p>
            <a:endParaRPr lang="sr-Latn-RS" sz="2400" dirty="0"/>
          </a:p>
          <a:p>
            <a:endParaRPr lang="sr-Latn-RS" sz="2400" dirty="0" smtClean="0"/>
          </a:p>
          <a:p>
            <a:r>
              <a:rPr lang="sr-Latn-RS" sz="2400" dirty="0" smtClean="0"/>
              <a:t>Hawkesworth, Celia, </a:t>
            </a:r>
            <a:r>
              <a:rPr lang="sr-Latn-RS" sz="2400" i="1" dirty="0" smtClean="0"/>
              <a:t>Ivo Andric: Bridge between East and West</a:t>
            </a:r>
            <a:r>
              <a:rPr lang="sr-Latn-RS" sz="2400" dirty="0" smtClean="0"/>
              <a:t>, The Athlone Press, London, 1984, 2</a:t>
            </a:r>
            <a:endParaRPr lang="sr-Latn-RS" sz="2400" dirty="0"/>
          </a:p>
        </p:txBody>
      </p:sp>
    </p:spTree>
    <p:extLst>
      <p:ext uri="{BB962C8B-B14F-4D97-AF65-F5344CB8AC3E}">
        <p14:creationId xmlns:p14="http://schemas.microsoft.com/office/powerpoint/2010/main" val="10659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700808"/>
            <a:ext cx="7961529" cy="4968552"/>
          </a:xfrm>
        </p:spPr>
        <p:txBody>
          <a:bodyPr>
            <a:normAutofit/>
          </a:bodyPr>
          <a:lstStyle/>
          <a:p>
            <a:pPr marL="0" indent="0">
              <a:buNone/>
            </a:pPr>
            <a:endParaRPr lang="sr-Cyrl-RS" sz="2800" dirty="0"/>
          </a:p>
          <a:p>
            <a:r>
              <a:rPr lang="sr-Cyrl-RS" dirty="0" smtClean="0">
                <a:latin typeface="Book Antiqua" pitchFamily="18" charset="0"/>
              </a:rPr>
              <a:t>Силија Хоксворт</a:t>
            </a:r>
          </a:p>
          <a:p>
            <a:pPr marL="0" indent="0">
              <a:buNone/>
            </a:pPr>
            <a:endParaRPr lang="sr-Cyrl-RS" dirty="0" smtClean="0">
              <a:latin typeface="Book Antiqua" pitchFamily="18" charset="0"/>
            </a:endParaRPr>
          </a:p>
          <a:p>
            <a:r>
              <a:rPr lang="sr-Cyrl-RS" dirty="0" smtClean="0">
                <a:latin typeface="Book Antiqua" pitchFamily="18" charset="0"/>
              </a:rPr>
              <a:t>Проблемска позиција идентитета Босне као </a:t>
            </a:r>
            <a:r>
              <a:rPr lang="sr-Cyrl-RS" i="1" dirty="0" smtClean="0">
                <a:latin typeface="Book Antiqua" pitchFamily="18" charset="0"/>
              </a:rPr>
              <a:t>топоса сусрета – сукоба култура</a:t>
            </a:r>
          </a:p>
          <a:p>
            <a:endParaRPr lang="sr-Cyrl-RS" dirty="0">
              <a:latin typeface="Book Antiqua" pitchFamily="18" charset="0"/>
            </a:endParaRPr>
          </a:p>
          <a:p>
            <a:r>
              <a:rPr lang="sr-Cyrl-RS" dirty="0">
                <a:latin typeface="Book Antiqua" pitchFamily="18" charset="0"/>
              </a:rPr>
              <a:t>Проблематизација значењске националне позиције источног и западног у Андрићевом Дјелу утврђене у вјерском </a:t>
            </a:r>
            <a:r>
              <a:rPr lang="sr-Cyrl-RS" dirty="0" smtClean="0">
                <a:latin typeface="Book Antiqua" pitchFamily="18" charset="0"/>
              </a:rPr>
              <a:t>идентитету</a:t>
            </a:r>
          </a:p>
          <a:p>
            <a:endParaRPr lang="sr-Cyrl-RS" dirty="0">
              <a:latin typeface="Book Antiqua" pitchFamily="18" charset="0"/>
            </a:endParaRPr>
          </a:p>
          <a:p>
            <a:r>
              <a:rPr lang="sr-Cyrl-RS" dirty="0" smtClean="0">
                <a:latin typeface="Book Antiqua" pitchFamily="18" charset="0"/>
              </a:rPr>
              <a:t>Имаголошко као наднационално</a:t>
            </a:r>
            <a:endParaRPr lang="sr-Cyrl-RS" dirty="0">
              <a:latin typeface="Book Antiqua" pitchFamily="18" charset="0"/>
            </a:endParaRPr>
          </a:p>
          <a:p>
            <a:endParaRPr lang="sr-Cyrl-RS" dirty="0" smtClean="0"/>
          </a:p>
          <a:p>
            <a:pPr marL="0" indent="0">
              <a:buNone/>
            </a:pPr>
            <a:endParaRPr lang="sr-Cyrl-RS" dirty="0" smtClean="0"/>
          </a:p>
          <a:p>
            <a:endParaRPr lang="sr-Cyrl-RS" dirty="0" smtClean="0"/>
          </a:p>
          <a:p>
            <a:endParaRPr lang="sr-Cyrl-RS" dirty="0"/>
          </a:p>
          <a:p>
            <a:endParaRPr lang="sr-Cyrl-RS" i="1" dirty="0" smtClean="0"/>
          </a:p>
          <a:p>
            <a:endParaRPr lang="sr-Cyrl-RS" dirty="0"/>
          </a:p>
          <a:p>
            <a:endParaRPr lang="sr-Cyrl-RS" dirty="0" smtClean="0"/>
          </a:p>
          <a:p>
            <a:endParaRPr lang="sr-Cyrl-RS" sz="3000" dirty="0"/>
          </a:p>
          <a:p>
            <a:endParaRPr lang="sr-Latn-RS" sz="3000" dirty="0"/>
          </a:p>
          <a:p>
            <a:endParaRPr lang="sr-Cyrl-RS" sz="2800" dirty="0"/>
          </a:p>
          <a:p>
            <a:pPr marL="0" indent="0">
              <a:buNone/>
            </a:pPr>
            <a:endParaRPr lang="sr-Latn-RS" sz="2800" dirty="0"/>
          </a:p>
          <a:p>
            <a:endParaRPr lang="sr-Latn-RS" sz="2800" dirty="0" smtClean="0"/>
          </a:p>
          <a:p>
            <a:endParaRPr lang="sr-Latn-RS" sz="2800" dirty="0" smtClean="0"/>
          </a:p>
          <a:p>
            <a:endParaRPr lang="sr-Latn-RS" sz="2800" i="1" dirty="0"/>
          </a:p>
          <a:p>
            <a:pPr marL="0" indent="0">
              <a:buNone/>
            </a:pPr>
            <a:endParaRPr lang="sr-Latn-RS" sz="2800" i="1" dirty="0"/>
          </a:p>
        </p:txBody>
      </p:sp>
      <p:sp>
        <p:nvSpPr>
          <p:cNvPr id="2" name="Title 1"/>
          <p:cNvSpPr>
            <a:spLocks noGrp="1"/>
          </p:cNvSpPr>
          <p:nvPr>
            <p:ph type="title"/>
          </p:nvPr>
        </p:nvSpPr>
        <p:spPr/>
        <p:txBody>
          <a:bodyPr/>
          <a:lstStyle/>
          <a:p>
            <a:pPr algn="l"/>
            <a:r>
              <a:rPr lang="sr-Cyrl-RS" sz="4000" dirty="0" smtClean="0">
                <a:latin typeface="Book Antiqua" pitchFamily="18" charset="0"/>
              </a:rPr>
              <a:t>Проблематичност релације Исток – Запад</a:t>
            </a:r>
            <a:endParaRPr lang="sr-Latn-RS" sz="4000" dirty="0">
              <a:latin typeface="Book Antiqua" pitchFamily="18" charset="0"/>
            </a:endParaRPr>
          </a:p>
        </p:txBody>
      </p:sp>
    </p:spTree>
    <p:extLst>
      <p:ext uri="{BB962C8B-B14F-4D97-AF65-F5344CB8AC3E}">
        <p14:creationId xmlns:p14="http://schemas.microsoft.com/office/powerpoint/2010/main" val="767411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sr-Cyrl-RS" dirty="0" smtClean="0"/>
          </a:p>
          <a:p>
            <a:r>
              <a:rPr lang="sr-Cyrl-RS" dirty="0" smtClean="0"/>
              <a:t> </a:t>
            </a:r>
            <a:r>
              <a:rPr lang="sr-Latn-RS" dirty="0" smtClean="0"/>
              <a:t>XIX </a:t>
            </a:r>
            <a:r>
              <a:rPr lang="sr-Cyrl-RS" dirty="0" smtClean="0"/>
              <a:t>поглавље романа </a:t>
            </a:r>
            <a:r>
              <a:rPr lang="sr-Cyrl-RS" i="1" dirty="0" smtClean="0"/>
              <a:t>На Дрини ћуприја </a:t>
            </a:r>
            <a:r>
              <a:rPr lang="sr-Cyrl-RS" dirty="0" smtClean="0"/>
              <a:t>као потенцијална (дијалошка) драмска сцена</a:t>
            </a:r>
          </a:p>
          <a:p>
            <a:endParaRPr lang="sr-Cyrl-RS" dirty="0"/>
          </a:p>
          <a:p>
            <a:r>
              <a:rPr lang="sr-Cyrl-RS" dirty="0" smtClean="0"/>
              <a:t>Сукоб као главни елемент драмског дјела </a:t>
            </a:r>
          </a:p>
          <a:p>
            <a:pPr marL="0" indent="0">
              <a:buNone/>
            </a:pPr>
            <a:endParaRPr lang="sr-Cyrl-RS" dirty="0" smtClean="0"/>
          </a:p>
          <a:p>
            <a:r>
              <a:rPr lang="sr-Cyrl-RS" dirty="0"/>
              <a:t>д</a:t>
            </a:r>
            <a:r>
              <a:rPr lang="sr-Cyrl-RS" dirty="0" smtClean="0"/>
              <a:t>рамски сукоб : сукоб у наративу</a:t>
            </a:r>
          </a:p>
          <a:p>
            <a:endParaRPr lang="sr-Cyrl-RS" dirty="0"/>
          </a:p>
          <a:p>
            <a:r>
              <a:rPr lang="sr-Cyrl-RS" dirty="0" smtClean="0"/>
              <a:t>Хенри Потер Абот</a:t>
            </a:r>
          </a:p>
          <a:p>
            <a:pPr marL="0" indent="0">
              <a:buNone/>
            </a:pPr>
            <a:endParaRPr lang="sr-Cyrl-RS" dirty="0" smtClean="0"/>
          </a:p>
          <a:p>
            <a:endParaRPr lang="sr-Cyrl-RS" i="1" dirty="0"/>
          </a:p>
          <a:p>
            <a:endParaRPr lang="sr-Cyrl-RS" i="1" dirty="0" smtClean="0"/>
          </a:p>
          <a:p>
            <a:endParaRPr lang="sr-Cyrl-RS" dirty="0"/>
          </a:p>
          <a:p>
            <a:endParaRPr lang="sr-Cyrl-RS" dirty="0" smtClean="0"/>
          </a:p>
          <a:p>
            <a:endParaRPr lang="sr-Cyrl-RS" i="1" dirty="0"/>
          </a:p>
          <a:p>
            <a:pPr marL="0" indent="0">
              <a:buNone/>
            </a:pPr>
            <a:endParaRPr lang="sr-Latn-RS" dirty="0"/>
          </a:p>
        </p:txBody>
      </p:sp>
      <p:sp>
        <p:nvSpPr>
          <p:cNvPr id="2" name="Title 1"/>
          <p:cNvSpPr>
            <a:spLocks noGrp="1"/>
          </p:cNvSpPr>
          <p:nvPr>
            <p:ph type="title"/>
          </p:nvPr>
        </p:nvSpPr>
        <p:spPr/>
        <p:txBody>
          <a:bodyPr/>
          <a:lstStyle/>
          <a:p>
            <a:pPr algn="l"/>
            <a:r>
              <a:rPr lang="sr-Cyrl-RS" sz="4000" dirty="0" smtClean="0">
                <a:latin typeface="Book Antiqua" pitchFamily="18" charset="0"/>
              </a:rPr>
              <a:t>Идеја сусрета-сукоба</a:t>
            </a:r>
            <a:endParaRPr lang="sr-Latn-RS" sz="4000" dirty="0">
              <a:latin typeface="Book Antiqua" pitchFamily="18" charset="0"/>
            </a:endParaRPr>
          </a:p>
        </p:txBody>
      </p:sp>
    </p:spTree>
    <p:extLst>
      <p:ext uri="{BB962C8B-B14F-4D97-AF65-F5344CB8AC3E}">
        <p14:creationId xmlns:p14="http://schemas.microsoft.com/office/powerpoint/2010/main" val="813068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8016" y="1348586"/>
            <a:ext cx="7200800" cy="3416320"/>
          </a:xfrm>
          <a:prstGeom prst="rect">
            <a:avLst/>
          </a:prstGeom>
          <a:noFill/>
        </p:spPr>
        <p:txBody>
          <a:bodyPr wrap="square" rtlCol="0">
            <a:spAutoFit/>
          </a:bodyPr>
          <a:lstStyle/>
          <a:p>
            <a:r>
              <a:rPr lang="sr-Cyrl-RS" sz="2400" dirty="0" smtClean="0">
                <a:latin typeface="Book Antiqua" pitchFamily="18" charset="0"/>
              </a:rPr>
              <a:t>,,Сукоби у наративу не односе се само на одређене карактере (ликове). Конфликти између наративних лкова изражавају шире сукобе између </a:t>
            </a:r>
            <a:r>
              <a:rPr lang="sr-Cyrl-RS" sz="2400" b="1" dirty="0" smtClean="0">
                <a:latin typeface="Book Antiqua" pitchFamily="18" charset="0"/>
              </a:rPr>
              <a:t>различитих система вредности</a:t>
            </a:r>
            <a:r>
              <a:rPr lang="sr-Cyrl-RS" sz="2400" dirty="0" smtClean="0">
                <a:latin typeface="Book Antiqua" pitchFamily="18" charset="0"/>
              </a:rPr>
              <a:t>, </a:t>
            </a:r>
            <a:r>
              <a:rPr lang="sr-Cyrl-RS" sz="2400" b="1" dirty="0" smtClean="0">
                <a:latin typeface="Book Antiqua" pitchFamily="18" charset="0"/>
              </a:rPr>
              <a:t>идеја</a:t>
            </a:r>
            <a:r>
              <a:rPr lang="sr-Cyrl-RS" sz="2400" dirty="0" smtClean="0">
                <a:latin typeface="Book Antiqua" pitchFamily="18" charset="0"/>
              </a:rPr>
              <a:t>, </a:t>
            </a:r>
            <a:r>
              <a:rPr lang="sr-Cyrl-RS" sz="2400" b="1" dirty="0" smtClean="0">
                <a:latin typeface="Book Antiqua" pitchFamily="18" charset="0"/>
              </a:rPr>
              <a:t>осећања</a:t>
            </a:r>
            <a:r>
              <a:rPr lang="sr-Cyrl-RS" sz="2400" dirty="0" smtClean="0">
                <a:latin typeface="Book Antiqua" pitchFamily="18" charset="0"/>
              </a:rPr>
              <a:t> као и </a:t>
            </a:r>
            <a:r>
              <a:rPr lang="sr-Cyrl-RS" sz="2400" b="1" dirty="0" smtClean="0">
                <a:latin typeface="Book Antiqua" pitchFamily="18" charset="0"/>
              </a:rPr>
              <a:t>различитих схватања света</a:t>
            </a:r>
            <a:r>
              <a:rPr lang="sr-Cyrl-RS" sz="2400" dirty="0" smtClean="0">
                <a:latin typeface="Book Antiqua" pitchFamily="18" charset="0"/>
              </a:rPr>
              <a:t>“</a:t>
            </a:r>
          </a:p>
          <a:p>
            <a:endParaRPr lang="sr-Cyrl-RS" sz="2400" dirty="0">
              <a:latin typeface="Book Antiqua" pitchFamily="18" charset="0"/>
            </a:endParaRPr>
          </a:p>
          <a:p>
            <a:r>
              <a:rPr lang="sr-Cyrl-RS" sz="2400" dirty="0" smtClean="0">
                <a:latin typeface="Book Antiqua" pitchFamily="18" charset="0"/>
              </a:rPr>
              <a:t>Абот, Х. Портер, </a:t>
            </a:r>
            <a:r>
              <a:rPr lang="sr-Cyrl-RS" sz="2400" i="1" dirty="0" smtClean="0">
                <a:latin typeface="Book Antiqua" pitchFamily="18" charset="0"/>
              </a:rPr>
              <a:t>Увод у теорију прозе</a:t>
            </a:r>
            <a:r>
              <a:rPr lang="sr-Cyrl-RS" sz="2400" dirty="0" smtClean="0">
                <a:latin typeface="Book Antiqua" pitchFamily="18" charset="0"/>
              </a:rPr>
              <a:t>, Службени гласник, Беорад, 2009, 100</a:t>
            </a:r>
            <a:endParaRPr lang="sr-Latn-RS" sz="2400" dirty="0">
              <a:latin typeface="Book Antiqua" pitchFamily="18" charset="0"/>
            </a:endParaRPr>
          </a:p>
        </p:txBody>
      </p:sp>
    </p:spTree>
    <p:extLst>
      <p:ext uri="{BB962C8B-B14F-4D97-AF65-F5344CB8AC3E}">
        <p14:creationId xmlns:p14="http://schemas.microsoft.com/office/powerpoint/2010/main" val="3572795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11560" y="404665"/>
            <a:ext cx="8136904" cy="6155531"/>
          </a:xfrm>
          <a:prstGeom prst="rect">
            <a:avLst/>
          </a:prstGeom>
          <a:noFill/>
        </p:spPr>
        <p:txBody>
          <a:bodyPr wrap="square" rtlCol="0">
            <a:spAutoFit/>
          </a:bodyPr>
          <a:lstStyle/>
          <a:p>
            <a:r>
              <a:rPr lang="sr-Cyrl-RS" sz="2000" dirty="0" smtClean="0"/>
              <a:t>СУКОБ У ДРАМИ 			           СУКОБ У НАРАТИВУ	</a:t>
            </a:r>
            <a:br>
              <a:rPr lang="sr-Cyrl-RS" sz="2000" dirty="0" smtClean="0"/>
            </a:br>
            <a:r>
              <a:rPr lang="sr-Cyrl-RS" sz="2000" dirty="0" smtClean="0"/>
              <a:t> 						   </a:t>
            </a:r>
            <a:br>
              <a:rPr lang="sr-Cyrl-RS" sz="2000" dirty="0" smtClean="0"/>
            </a:br>
            <a:endParaRPr lang="sr-Cyrl-RS" sz="2000" dirty="0"/>
          </a:p>
          <a:p>
            <a:r>
              <a:rPr lang="sr-Cyrl-RS" sz="2000" dirty="0" smtClean="0"/>
              <a:t>     мјесто борбе 				                мјесто борбе</a:t>
            </a:r>
            <a:br>
              <a:rPr lang="sr-Cyrl-RS" sz="2000" dirty="0" smtClean="0"/>
            </a:br>
            <a:r>
              <a:rPr lang="sr-Cyrl-RS" sz="2000" dirty="0" smtClean="0"/>
              <a:t>         </a:t>
            </a:r>
            <a:r>
              <a:rPr lang="sr-Cyrl-RS" sz="2000" b="1" dirty="0" smtClean="0"/>
              <a:t>А Г О Н</a:t>
            </a:r>
            <a:r>
              <a:rPr lang="sr-Cyrl-RS" sz="2000" dirty="0" smtClean="0"/>
              <a:t>				</a:t>
            </a:r>
            <a:r>
              <a:rPr lang="sr-Cyrl-RS" sz="2000" b="1" dirty="0" smtClean="0"/>
              <a:t>                 Р И Ј Е Ч</a:t>
            </a:r>
            <a:endParaRPr lang="sr-Cyrl-RS" sz="2000" b="1" dirty="0"/>
          </a:p>
          <a:p>
            <a:r>
              <a:rPr lang="sr-Cyrl-RS" sz="2000" dirty="0" smtClean="0"/>
              <a:t>(симб.  борбе</a:t>
            </a:r>
            <a:br>
              <a:rPr lang="sr-Cyrl-RS" sz="2000" dirty="0" smtClean="0"/>
            </a:br>
            <a:r>
              <a:rPr lang="sr-Cyrl-RS" sz="2000" dirty="0" smtClean="0"/>
              <a:t> за упоришну слику свијета)				                          </a:t>
            </a:r>
            <a:br>
              <a:rPr lang="sr-Cyrl-RS" sz="2000" dirty="0" smtClean="0"/>
            </a:br>
            <a:r>
              <a:rPr lang="sr-Cyrl-RS" sz="2000" dirty="0" smtClean="0"/>
              <a:t>					</a:t>
            </a:r>
          </a:p>
          <a:p>
            <a:r>
              <a:rPr lang="sr-Cyrl-RS" sz="2000" dirty="0" smtClean="0"/>
              <a:t>						 </a:t>
            </a:r>
            <a:br>
              <a:rPr lang="sr-Cyrl-RS" sz="2000" dirty="0" smtClean="0"/>
            </a:br>
            <a:r>
              <a:rPr lang="sr-Cyrl-RS" sz="2000" dirty="0" smtClean="0"/>
              <a:t>					       </a:t>
            </a:r>
            <a:r>
              <a:rPr lang="sr-Cyrl-RS" sz="2000" b="1" dirty="0" smtClean="0"/>
              <a:t>Гласинчанин - Стиковић</a:t>
            </a:r>
          </a:p>
          <a:p>
            <a:endParaRPr lang="sr-Cyrl-RS" sz="2000" dirty="0" smtClean="0"/>
          </a:p>
          <a:p>
            <a:r>
              <a:rPr lang="sr-Cyrl-RS" sz="2000" dirty="0" smtClean="0"/>
              <a:t>	                              </a:t>
            </a:r>
            <a:r>
              <a:rPr lang="sr-Cyrl-RS" sz="2000" b="1" dirty="0" smtClean="0"/>
              <a:t>Бахтијаревић –  Галус</a:t>
            </a:r>
            <a:r>
              <a:rPr lang="sr-Cyrl-RS" sz="2000" dirty="0" smtClean="0"/>
              <a:t>                    </a:t>
            </a:r>
          </a:p>
          <a:p>
            <a:r>
              <a:rPr lang="sr-Cyrl-RS" sz="2000" dirty="0" smtClean="0"/>
              <a:t>                   (облик алтернативног обрасца дидаскалија)</a:t>
            </a:r>
            <a:br>
              <a:rPr lang="sr-Cyrl-RS" sz="2000" dirty="0" smtClean="0"/>
            </a:br>
            <a:r>
              <a:rPr lang="sr-Cyrl-RS" sz="2000" dirty="0" smtClean="0"/>
              <a:t>			</a:t>
            </a:r>
            <a:br>
              <a:rPr lang="sr-Cyrl-RS" sz="2000" dirty="0" smtClean="0"/>
            </a:br>
            <a:r>
              <a:rPr lang="sr-Cyrl-RS" sz="2000" dirty="0" smtClean="0"/>
              <a:t>						 	</a:t>
            </a:r>
            <a:r>
              <a:rPr lang="sr-Cyrl-RS" sz="2000" b="1" dirty="0" smtClean="0"/>
              <a:t>ЋУТАЊЕ</a:t>
            </a:r>
            <a:r>
              <a:rPr lang="sr-Cyrl-RS" sz="2000" dirty="0" smtClean="0"/>
              <a:t> </a:t>
            </a:r>
            <a:br>
              <a:rPr lang="sr-Cyrl-RS" sz="2000" dirty="0" smtClean="0"/>
            </a:br>
            <a:r>
              <a:rPr lang="sr-Cyrl-RS" sz="2000" dirty="0" smtClean="0"/>
              <a:t>					               (не)двојено од Ријечи) </a:t>
            </a:r>
          </a:p>
          <a:p>
            <a:endParaRPr lang="sr-Cyrl-RS" dirty="0"/>
          </a:p>
          <a:p>
            <a:endParaRPr lang="sr-Cyrl-RS" dirty="0" smtClean="0"/>
          </a:p>
          <a:p>
            <a:endParaRPr lang="sr-Latn-RS" dirty="0"/>
          </a:p>
        </p:txBody>
      </p:sp>
      <p:cxnSp>
        <p:nvCxnSpPr>
          <p:cNvPr id="11" name="Straight Arrow Connector 10"/>
          <p:cNvCxnSpPr/>
          <p:nvPr/>
        </p:nvCxnSpPr>
        <p:spPr>
          <a:xfrm>
            <a:off x="1680066" y="879029"/>
            <a:ext cx="0" cy="696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939916" y="867125"/>
            <a:ext cx="0" cy="696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743908" y="1916832"/>
            <a:ext cx="12241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988332" y="2267741"/>
            <a:ext cx="432048" cy="6466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Elbow Connector 45"/>
          <p:cNvCxnSpPr/>
          <p:nvPr/>
        </p:nvCxnSpPr>
        <p:spPr>
          <a:xfrm rot="5400000">
            <a:off x="5224611" y="2533439"/>
            <a:ext cx="1575098" cy="100811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flipV="1">
            <a:off x="6300192" y="3825044"/>
            <a:ext cx="432048" cy="5040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6660232" y="4087071"/>
            <a:ext cx="544124" cy="75608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8876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92696"/>
            <a:ext cx="7745505" cy="4536504"/>
          </a:xfrm>
        </p:spPr>
        <p:txBody>
          <a:bodyPr>
            <a:normAutofit fontScale="25000" lnSpcReduction="20000"/>
          </a:bodyPr>
          <a:lstStyle/>
          <a:p>
            <a:r>
              <a:rPr lang="sr-Cyrl-RS" sz="9600" dirty="0" smtClean="0"/>
              <a:t> </a:t>
            </a:r>
            <a:r>
              <a:rPr lang="sr-Cyrl-RS" sz="9600" dirty="0" smtClean="0">
                <a:latin typeface="Book Antiqua" pitchFamily="18" charset="0"/>
              </a:rPr>
              <a:t>Запад као другачије схватање морала: </a:t>
            </a:r>
            <a:r>
              <a:rPr lang="sr-Cyrl-RS" sz="9600" i="1" dirty="0" smtClean="0">
                <a:latin typeface="Book Antiqua" pitchFamily="18" charset="0"/>
              </a:rPr>
              <a:t>случај Зорка</a:t>
            </a:r>
          </a:p>
          <a:p>
            <a:endParaRPr lang="sr-Cyrl-RS" sz="9600" dirty="0" smtClean="0">
              <a:latin typeface="Book Antiqua" pitchFamily="18" charset="0"/>
            </a:endParaRPr>
          </a:p>
          <a:p>
            <a:r>
              <a:rPr lang="sr-Cyrl-RS" sz="9600" dirty="0" smtClean="0">
                <a:latin typeface="Book Antiqua" pitchFamily="18" charset="0"/>
              </a:rPr>
              <a:t>сукобљеност </a:t>
            </a:r>
            <a:r>
              <a:rPr lang="sr-Cyrl-RS" sz="9600" i="1" dirty="0" smtClean="0">
                <a:latin typeface="Book Antiqua" pitchFamily="18" charset="0"/>
              </a:rPr>
              <a:t>Стиковић - Гласинчанин </a:t>
            </a:r>
            <a:r>
              <a:rPr lang="sr-Cyrl-RS" sz="9600" dirty="0" smtClean="0">
                <a:latin typeface="Book Antiqua" pitchFamily="18" charset="0"/>
              </a:rPr>
              <a:t>као алегоричка сукобљеност двије слике свијета и два система вриједности</a:t>
            </a:r>
            <a:br>
              <a:rPr lang="sr-Cyrl-RS" sz="9600" dirty="0" smtClean="0">
                <a:latin typeface="Book Antiqua" pitchFamily="18" charset="0"/>
              </a:rPr>
            </a:br>
            <a:endParaRPr lang="sr-Cyrl-RS" sz="9600" dirty="0" smtClean="0">
              <a:latin typeface="Book Antiqua" pitchFamily="18" charset="0"/>
            </a:endParaRPr>
          </a:p>
          <a:p>
            <a:r>
              <a:rPr lang="sr-Cyrl-RS" sz="9600" dirty="0" smtClean="0">
                <a:latin typeface="Book Antiqua" pitchFamily="18" charset="0"/>
              </a:rPr>
              <a:t>Стиковић као носећи симбол западњачке концептуалне тежње за модернизацијом и новог сензибилитета</a:t>
            </a:r>
          </a:p>
          <a:p>
            <a:endParaRPr lang="sr-Cyrl-RS" sz="9600" dirty="0">
              <a:latin typeface="Book Antiqua" pitchFamily="18" charset="0"/>
            </a:endParaRPr>
          </a:p>
          <a:p>
            <a:r>
              <a:rPr lang="sr-Cyrl-RS" sz="9600" dirty="0" smtClean="0">
                <a:latin typeface="Book Antiqua" pitchFamily="18" charset="0"/>
              </a:rPr>
              <a:t>Гласинчанин као носећи симбол идентитета у расцијепу</a:t>
            </a:r>
          </a:p>
          <a:p>
            <a:endParaRPr lang="sr-Cyrl-RS" sz="9600" dirty="0">
              <a:latin typeface="Book Antiqua" pitchFamily="18" charset="0"/>
            </a:endParaRPr>
          </a:p>
          <a:p>
            <a:r>
              <a:rPr lang="sr-Cyrl-RS" sz="9600" i="1" dirty="0" smtClean="0">
                <a:latin typeface="Book Antiqua" pitchFamily="18" charset="0"/>
              </a:rPr>
              <a:t>Криза ћутања </a:t>
            </a:r>
            <a:r>
              <a:rPr lang="sr-Cyrl-RS" sz="9600" dirty="0" smtClean="0">
                <a:latin typeface="Book Antiqua" pitchFamily="18" charset="0"/>
              </a:rPr>
              <a:t>и Гласинчанинова </a:t>
            </a:r>
            <a:r>
              <a:rPr lang="sr-Cyrl-RS" sz="9600" i="1" dirty="0" smtClean="0">
                <a:latin typeface="Book Antiqua" pitchFamily="18" charset="0"/>
              </a:rPr>
              <a:t>ослабљена перцепција </a:t>
            </a:r>
            <a:r>
              <a:rPr lang="sr-Cyrl-RS" sz="9600" dirty="0" smtClean="0">
                <a:latin typeface="Book Antiqua" pitchFamily="18" charset="0"/>
              </a:rPr>
              <a:t>као симбол конструкције урушене слике свијета</a:t>
            </a:r>
          </a:p>
          <a:p>
            <a:endParaRPr lang="sr-Cyrl-RS" sz="5100" i="1" dirty="0">
              <a:latin typeface="Book Antiqua" pitchFamily="18" charset="0"/>
            </a:endParaRPr>
          </a:p>
          <a:p>
            <a:endParaRPr lang="sr-Cyrl-RS" sz="5100" i="1" dirty="0" smtClean="0">
              <a:latin typeface="Book Antiqua" pitchFamily="18" charset="0"/>
            </a:endParaRPr>
          </a:p>
          <a:p>
            <a:endParaRPr lang="sr-Cyrl-RS" dirty="0" smtClean="0">
              <a:latin typeface="Book Antiqua" pitchFamily="18" charset="0"/>
            </a:endParaRPr>
          </a:p>
          <a:p>
            <a:endParaRPr lang="sr-Cyrl-RS" dirty="0"/>
          </a:p>
          <a:p>
            <a:endParaRPr lang="sr-Cyrl-RS" dirty="0" smtClean="0"/>
          </a:p>
          <a:p>
            <a:endParaRPr lang="sr-Cyrl-RS" dirty="0"/>
          </a:p>
          <a:p>
            <a:endParaRPr lang="sr-Cyrl-RS" dirty="0" smtClean="0"/>
          </a:p>
          <a:p>
            <a:endParaRPr lang="sr-Cyrl-RS" dirty="0"/>
          </a:p>
          <a:p>
            <a:endParaRPr lang="sr-Cyrl-RS" dirty="0"/>
          </a:p>
          <a:p>
            <a:endParaRPr lang="sr-Cyrl-RS" dirty="0" smtClean="0"/>
          </a:p>
          <a:p>
            <a:endParaRPr lang="sr-Cyrl-RS" dirty="0"/>
          </a:p>
          <a:p>
            <a:pPr marL="0" indent="0">
              <a:buNone/>
            </a:pPr>
            <a:endParaRPr lang="sr-Cyrl-RS" i="1" dirty="0" smtClean="0"/>
          </a:p>
          <a:p>
            <a:endParaRPr lang="sr-Cyrl-RS" dirty="0"/>
          </a:p>
          <a:p>
            <a:pPr marL="0" indent="0">
              <a:buNone/>
            </a:pPr>
            <a:endParaRPr lang="sr-Cyrl-RS" dirty="0" smtClean="0"/>
          </a:p>
          <a:p>
            <a:endParaRPr lang="sr-Cyrl-RS" dirty="0"/>
          </a:p>
          <a:p>
            <a:endParaRPr lang="sr-Cyrl-RS" dirty="0"/>
          </a:p>
        </p:txBody>
      </p:sp>
    </p:spTree>
    <p:extLst>
      <p:ext uri="{BB962C8B-B14F-4D97-AF65-F5344CB8AC3E}">
        <p14:creationId xmlns:p14="http://schemas.microsoft.com/office/powerpoint/2010/main" val="235110092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273</TotalTime>
  <Words>299</Words>
  <Application>Microsoft Office PowerPoint</Application>
  <PresentationFormat>On-screen Show (4:3)</PresentationFormat>
  <Paragraphs>74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Hardcover</vt:lpstr>
      <vt:lpstr>12. симпозијум у оквиру пројекта   Иво Андрић у европском контексту на тему: Хладноће и зиме Иве Андрића и руских нобеловаца: Нобеловске криопоетике                                                                           Москва, 17. X 2019.   Стиковић-Гласинчанин: анализа једног дијалога као персонификованог симбола међусобне сукобљености Истока и Запада   </vt:lpstr>
      <vt:lpstr>PowerPoint Presentation</vt:lpstr>
      <vt:lpstr>Проблематичност релације Исток – Запад</vt:lpstr>
      <vt:lpstr>Идеја сусрета-сукоба</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Стиковић-Гласинчанин: анализа једног дијалога као симболичког отјелотворења међусобне сукобљености Истока и Запада</dc:title>
  <dc:creator>Milica</dc:creator>
  <cp:lastModifiedBy>Milica</cp:lastModifiedBy>
  <cp:revision>23</cp:revision>
  <dcterms:created xsi:type="dcterms:W3CDTF">2019-10-15T16:28:51Z</dcterms:created>
  <dcterms:modified xsi:type="dcterms:W3CDTF">2019-10-15T21:18:46Z</dcterms:modified>
</cp:coreProperties>
</file>