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7" r:id="rId7"/>
    <p:sldId id="268" r:id="rId8"/>
    <p:sldId id="261" r:id="rId9"/>
    <p:sldId id="264" r:id="rId10"/>
    <p:sldId id="263" r:id="rId11"/>
    <p:sldId id="265" r:id="rId12"/>
    <p:sldId id="266" r:id="rId13"/>
    <p:sldId id="260" r:id="rId14"/>
    <p:sldId id="269" r:id="rId1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 за редакция стил подзагл. обр.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8407620-CB20-40CA-8BA8-679F8F4518AC}" type="datetimeFigureOut">
              <a:rPr lang="bg-BG" smtClean="0"/>
              <a:t>13.10.2019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авоъгъл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авоъгъл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 съединение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аво съединение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авоъгъл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73A7CC1-11CD-4A2A-8D38-346213F1FAB4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7620-CB20-40CA-8BA8-679F8F4518AC}" type="datetimeFigureOut">
              <a:rPr lang="bg-BG" smtClean="0"/>
              <a:t>13.10.2019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7CC1-11CD-4A2A-8D38-346213F1FAB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7620-CB20-40CA-8BA8-679F8F4518AC}" type="datetimeFigureOut">
              <a:rPr lang="bg-BG" smtClean="0"/>
              <a:t>13.10.2019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7CC1-11CD-4A2A-8D38-346213F1FAB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8407620-CB20-40CA-8BA8-679F8F4518AC}" type="datetimeFigureOut">
              <a:rPr lang="bg-BG" smtClean="0"/>
              <a:t>13.10.2019 г.</a:t>
            </a:fld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3A7CC1-11CD-4A2A-8D38-346213F1FAB4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Контейнер за долния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8407620-CB20-40CA-8BA8-679F8F4518AC}" type="datetimeFigureOut">
              <a:rPr lang="bg-BG" smtClean="0"/>
              <a:t>13.10.2019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9" name="Правоъгъл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аво съединение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аво съединение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аво съединение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73A7CC1-11CD-4A2A-8D38-346213F1FAB4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7620-CB20-40CA-8BA8-679F8F4518AC}" type="datetimeFigureOut">
              <a:rPr lang="bg-BG" smtClean="0"/>
              <a:t>13.10.2019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7CC1-11CD-4A2A-8D38-346213F1FAB4}" type="slidenum">
              <a:rPr lang="bg-BG" smtClean="0"/>
              <a:t>‹#›</a:t>
            </a:fld>
            <a:endParaRPr lang="bg-BG"/>
          </a:p>
        </p:txBody>
      </p:sp>
      <p:sp>
        <p:nvSpPr>
          <p:cNvPr id="9" name="Контейнер за съдържани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7620-CB20-40CA-8BA8-679F8F4518AC}" type="datetimeFigureOut">
              <a:rPr lang="bg-BG" smtClean="0"/>
              <a:t>13.10.2019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7CC1-11CD-4A2A-8D38-346213F1FAB4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2" name="Текстов контейне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14" name="Текстов контейне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8407620-CB20-40CA-8BA8-679F8F4518AC}" type="datetimeFigureOut">
              <a:rPr lang="bg-BG" smtClean="0"/>
              <a:t>13.10.2019 г.</a:t>
            </a:fld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3A7CC1-11CD-4A2A-8D38-346213F1FAB4}" type="slidenum">
              <a:rPr lang="bg-BG" smtClean="0"/>
              <a:t>‹#›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7620-CB20-40CA-8BA8-679F8F4518AC}" type="datetimeFigureOut">
              <a:rPr lang="bg-BG" smtClean="0"/>
              <a:t>13.10.2019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7CC1-11CD-4A2A-8D38-346213F1FAB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Контейнер за съдържани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1" name="Контейнер за 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8407620-CB20-40CA-8BA8-679F8F4518AC}" type="datetimeFigureOut">
              <a:rPr lang="bg-BG" smtClean="0"/>
              <a:t>13.10.2019 г.</a:t>
            </a:fld>
            <a:endParaRPr lang="bg-BG"/>
          </a:p>
        </p:txBody>
      </p:sp>
      <p:sp>
        <p:nvSpPr>
          <p:cNvPr id="22" name="Контейнер за номер н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3A7CC1-11CD-4A2A-8D38-346213F1FAB4}" type="slidenum">
              <a:rPr lang="bg-BG" smtClean="0"/>
              <a:t>‹#›</a:t>
            </a:fld>
            <a:endParaRPr lang="bg-BG"/>
          </a:p>
        </p:txBody>
      </p:sp>
      <p:sp>
        <p:nvSpPr>
          <p:cNvPr id="23" name="Контейнер за долния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 съединение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аво съединение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Контейнер за 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8407620-CB20-40CA-8BA8-679F8F4518AC}" type="datetimeFigureOut">
              <a:rPr lang="bg-BG" smtClean="0"/>
              <a:t>13.10.2019 г.</a:t>
            </a:fld>
            <a:endParaRPr lang="bg-BG"/>
          </a:p>
        </p:txBody>
      </p:sp>
      <p:sp>
        <p:nvSpPr>
          <p:cNvPr id="18" name="Контейнер за номер н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3A7CC1-11CD-4A2A-8D38-346213F1FAB4}" type="slidenum">
              <a:rPr lang="bg-BG" smtClean="0"/>
              <a:t>‹#›</a:t>
            </a:fld>
            <a:endParaRPr lang="bg-BG"/>
          </a:p>
        </p:txBody>
      </p:sp>
      <p:sp>
        <p:nvSpPr>
          <p:cNvPr id="21" name="Контейнер за долния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8407620-CB20-40CA-8BA8-679F8F4518AC}" type="datetimeFigureOut">
              <a:rPr lang="bg-BG" smtClean="0"/>
              <a:t>13.10.2019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73A7CC1-11CD-4A2A-8D38-346213F1FAB4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0" y="3861048"/>
            <a:ext cx="9144000" cy="903312"/>
          </a:xfrm>
        </p:spPr>
        <p:txBody>
          <a:bodyPr>
            <a:normAutofit fontScale="90000"/>
          </a:bodyPr>
          <a:lstStyle/>
          <a:p>
            <a:pPr algn="r"/>
            <a:r>
              <a:rPr lang="bg-BG" sz="3100" dirty="0">
                <a:latin typeface="Arial" pitchFamily="34" charset="0"/>
                <a:cs typeface="Arial" pitchFamily="34" charset="0"/>
              </a:rPr>
              <a:t>д</a:t>
            </a:r>
            <a:r>
              <a:rPr lang="bg-BG" sz="3100" dirty="0" smtClean="0">
                <a:latin typeface="Arial" pitchFamily="34" charset="0"/>
                <a:cs typeface="Arial" pitchFamily="34" charset="0"/>
              </a:rPr>
              <a:t>оц. д-р Мира Душкова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bg-BG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latin typeface="Arial" pitchFamily="34" charset="0"/>
                <a:cs typeface="Arial" pitchFamily="34" charset="0"/>
              </a:rPr>
            </a:br>
            <a:r>
              <a:rPr lang="bg-BG" sz="2700" b="1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Русенски университет „Ангел Кънчев“ (България)</a:t>
            </a:r>
            <a:br>
              <a:rPr lang="bg-BG" sz="2700" b="1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</a:br>
            <a:r>
              <a:rPr lang="en-US" sz="31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/>
            </a:r>
            <a:br>
              <a:rPr lang="en-US" sz="31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</a:br>
            <a:r>
              <a:rPr lang="bg-BG" sz="22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Факултет „Природни науки и образование“</a:t>
            </a:r>
            <a:br>
              <a:rPr lang="bg-BG" sz="22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</a:br>
            <a:r>
              <a:rPr lang="bg-BG" sz="22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Катедра „Български език, литература и изкуство</a:t>
            </a:r>
            <a:br>
              <a:rPr lang="bg-BG" sz="22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</a:br>
            <a:r>
              <a:rPr lang="bg-BG" sz="22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/>
            </a:r>
            <a:br>
              <a:rPr lang="bg-BG" sz="22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mdushkova@uni-ruse.bg</a:t>
            </a:r>
            <a:r>
              <a:rPr lang="bg-BG" sz="22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/>
            </a:r>
            <a:br>
              <a:rPr lang="bg-BG" sz="22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</a:br>
            <a:r>
              <a:rPr lang="bg-BG" sz="22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/>
            </a:r>
            <a:br>
              <a:rPr lang="bg-BG" sz="22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</a:br>
            <a:r>
              <a:rPr lang="bg-BG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bg-BG" sz="2800" dirty="0" smtClean="0">
                <a:latin typeface="Arial" pitchFamily="34" charset="0"/>
                <a:cs typeface="Arial" pitchFamily="34" charset="0"/>
              </a:rPr>
            </a:br>
            <a:endParaRPr lang="bg-BG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0" y="4509120"/>
            <a:ext cx="9144000" cy="2016224"/>
          </a:xfrm>
        </p:spPr>
        <p:txBody>
          <a:bodyPr>
            <a:normAutofit/>
          </a:bodyPr>
          <a:lstStyle/>
          <a:p>
            <a:pPr algn="ctr"/>
            <a:r>
              <a:rPr lang="ru-RU" sz="3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Балкански</a:t>
            </a:r>
            <a:r>
              <a:rPr lang="ru-RU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разказвачи</a:t>
            </a:r>
            <a:r>
              <a:rPr lang="ru-RU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на истории –</a:t>
            </a:r>
          </a:p>
          <a:p>
            <a:pPr algn="ctr"/>
            <a:r>
              <a:rPr lang="ru-RU" sz="3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Иво</a:t>
            </a:r>
            <a:r>
              <a:rPr lang="ru-RU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Андрич</a:t>
            </a:r>
            <a:r>
              <a:rPr lang="ru-RU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 Йордан </a:t>
            </a:r>
            <a:r>
              <a:rPr lang="ru-RU" sz="3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Радичков</a:t>
            </a:r>
            <a:endParaRPr lang="ru-RU" sz="3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Москва, 17.10.2019 г.</a:t>
            </a:r>
          </a:p>
        </p:txBody>
      </p:sp>
      <p:pic>
        <p:nvPicPr>
          <p:cNvPr id="1026" name="Picture 2" descr="C:\Users\User\Desktop\ru-logo-730x730_400x4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738" y="836712"/>
            <a:ext cx="896888" cy="8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75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107504" y="980728"/>
            <a:ext cx="8856984" cy="4873752"/>
          </a:xfrm>
        </p:spPr>
        <p:txBody>
          <a:bodyPr>
            <a:noAutofit/>
          </a:bodyPr>
          <a:lstStyle/>
          <a:p>
            <a:r>
              <a:rPr lang="bg-BG" sz="2800" dirty="0" smtClean="0"/>
              <a:t>Различни типове разкази:</a:t>
            </a:r>
          </a:p>
          <a:p>
            <a:pPr marL="0" indent="0" algn="ctr">
              <a:buNone/>
            </a:pPr>
            <a:r>
              <a:rPr lang="bg-BG" sz="2800" b="1" dirty="0" err="1" smtClean="0"/>
              <a:t>Латиф</a:t>
            </a:r>
            <a:r>
              <a:rPr lang="bg-BG" sz="2800" b="1" dirty="0" smtClean="0"/>
              <a:t> </a:t>
            </a:r>
            <a:r>
              <a:rPr lang="bg-BG" sz="2800" b="1" dirty="0"/>
              <a:t>ага – Карагьоз </a:t>
            </a:r>
            <a:endParaRPr lang="bg-BG" sz="2800" b="1" dirty="0" smtClean="0"/>
          </a:p>
          <a:p>
            <a:r>
              <a:rPr lang="bg-BG" sz="2800" dirty="0" smtClean="0"/>
              <a:t>Историята за неговия живот;</a:t>
            </a:r>
          </a:p>
          <a:p>
            <a:r>
              <a:rPr lang="bg-BG" sz="2800" dirty="0" smtClean="0"/>
              <a:t>Разказите за него от обитателите на Прокълнатия двор;</a:t>
            </a:r>
          </a:p>
          <a:p>
            <a:r>
              <a:rPr lang="bg-BG" sz="2800" dirty="0" smtClean="0"/>
              <a:t>Начините, по които Карагьоз  говори – монолог, но и разпити със заплахи, с убеждения;</a:t>
            </a:r>
          </a:p>
          <a:p>
            <a:r>
              <a:rPr lang="bg-BG" sz="2800" dirty="0" smtClean="0"/>
              <a:t>Отношенията му с другите са като игра.</a:t>
            </a:r>
          </a:p>
          <a:p>
            <a:r>
              <a:rPr lang="bg-BG" sz="2800" dirty="0" smtClean="0"/>
              <a:t>Разказът за Карагьоз заживява нов живот, тъй като подвизите му са многократно </a:t>
            </a:r>
            <a:r>
              <a:rPr lang="bg-BG" sz="2800" dirty="0" smtClean="0"/>
              <a:t>разказвани.</a:t>
            </a:r>
            <a:endParaRPr lang="bg-BG" sz="2800" dirty="0" smtClean="0"/>
          </a:p>
          <a:p>
            <a:endParaRPr lang="bg-BG" sz="3000" dirty="0"/>
          </a:p>
        </p:txBody>
      </p:sp>
      <p:sp>
        <p:nvSpPr>
          <p:cNvPr id="11" name="Заглавие 1"/>
          <p:cNvSpPr>
            <a:spLocks noGrp="1"/>
          </p:cNvSpPr>
          <p:nvPr>
            <p:ph type="title"/>
          </p:nvPr>
        </p:nvSpPr>
        <p:spPr>
          <a:xfrm>
            <a:off x="31591" y="260648"/>
            <a:ext cx="9144000" cy="980728"/>
          </a:xfrm>
        </p:spPr>
        <p:txBody>
          <a:bodyPr>
            <a:noAutofit/>
          </a:bodyPr>
          <a:lstStyle/>
          <a:p>
            <a:r>
              <a:rPr lang="bg-BG" sz="2400" b="1" dirty="0" smtClean="0">
                <a:latin typeface="Arial" pitchFamily="34" charset="0"/>
                <a:cs typeface="Arial" pitchFamily="34" charset="0"/>
              </a:rPr>
              <a:t>„Прокълнатия двор“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endParaRPr lang="bg-BG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063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/>
          <a:lstStyle/>
          <a:p>
            <a:r>
              <a:rPr lang="bg-BG" sz="3200" dirty="0" smtClean="0"/>
              <a:t>Различни типове разкази:</a:t>
            </a:r>
          </a:p>
          <a:p>
            <a:pPr marL="0" indent="0" algn="ctr">
              <a:buNone/>
            </a:pPr>
            <a:r>
              <a:rPr lang="bg-BG" sz="3200" b="1" dirty="0" smtClean="0"/>
              <a:t>Кямил </a:t>
            </a:r>
          </a:p>
          <a:p>
            <a:r>
              <a:rPr lang="bg-BG" sz="3200" dirty="0" smtClean="0"/>
              <a:t>Историята за неговия живот;</a:t>
            </a:r>
          </a:p>
          <a:p>
            <a:r>
              <a:rPr lang="bg-BG" sz="3200" dirty="0" smtClean="0"/>
              <a:t>Разказите за него Джем султан;</a:t>
            </a:r>
          </a:p>
          <a:p>
            <a:r>
              <a:rPr lang="bg-BG" sz="3200" dirty="0" smtClean="0"/>
              <a:t>Разговорите между Кямил и </a:t>
            </a:r>
            <a:r>
              <a:rPr lang="bg-BG" sz="3200" dirty="0" err="1" smtClean="0"/>
              <a:t>фра</a:t>
            </a:r>
            <a:r>
              <a:rPr lang="bg-BG" sz="3200" dirty="0" smtClean="0"/>
              <a:t> Петър.</a:t>
            </a:r>
          </a:p>
          <a:p>
            <a:pPr marL="0" indent="0">
              <a:buNone/>
            </a:pPr>
            <a:endParaRPr lang="bg-BG" dirty="0"/>
          </a:p>
        </p:txBody>
      </p:sp>
      <p:sp>
        <p:nvSpPr>
          <p:cNvPr id="11" name="Заглавие 1"/>
          <p:cNvSpPr>
            <a:spLocks noGrp="1"/>
          </p:cNvSpPr>
          <p:nvPr>
            <p:ph type="title"/>
          </p:nvPr>
        </p:nvSpPr>
        <p:spPr>
          <a:xfrm>
            <a:off x="31591" y="260648"/>
            <a:ext cx="9144000" cy="980728"/>
          </a:xfrm>
        </p:spPr>
        <p:txBody>
          <a:bodyPr>
            <a:noAutofit/>
          </a:bodyPr>
          <a:lstStyle/>
          <a:p>
            <a:r>
              <a:rPr lang="bg-BG" sz="2400" b="1" dirty="0" smtClean="0">
                <a:latin typeface="Arial" pitchFamily="34" charset="0"/>
                <a:cs typeface="Arial" pitchFamily="34" charset="0"/>
              </a:rPr>
              <a:t>„Прокълнатия двор“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endParaRPr lang="bg-BG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723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157957" y="2708920"/>
            <a:ext cx="4320480" cy="3096344"/>
          </a:xfrm>
        </p:spPr>
        <p:txBody>
          <a:bodyPr/>
          <a:lstStyle/>
          <a:p>
            <a:r>
              <a:rPr lang="bg-BG" sz="3000" dirty="0" smtClean="0"/>
              <a:t>Често през зимата настъпва смърт – </a:t>
            </a:r>
            <a:r>
              <a:rPr lang="bg-BG" sz="3000" dirty="0" err="1" smtClean="0"/>
              <a:t>фра</a:t>
            </a:r>
            <a:r>
              <a:rPr lang="bg-BG" sz="3000" dirty="0" smtClean="0"/>
              <a:t> Петър, бащата на Кямил;</a:t>
            </a:r>
          </a:p>
          <a:p>
            <a:r>
              <a:rPr lang="bg-BG" sz="3000" dirty="0" smtClean="0"/>
              <a:t>„Смъртта запечатва всичко“.</a:t>
            </a:r>
          </a:p>
          <a:p>
            <a:endParaRPr lang="bg-BG" dirty="0" smtClean="0"/>
          </a:p>
          <a:p>
            <a:pPr marL="0" indent="0">
              <a:buNone/>
            </a:pPr>
            <a:endParaRPr lang="bg-BG" dirty="0"/>
          </a:p>
        </p:txBody>
      </p:sp>
      <p:sp>
        <p:nvSpPr>
          <p:cNvPr id="11" name="Заглавие 1"/>
          <p:cNvSpPr>
            <a:spLocks noGrp="1"/>
          </p:cNvSpPr>
          <p:nvPr>
            <p:ph type="title"/>
          </p:nvPr>
        </p:nvSpPr>
        <p:spPr>
          <a:xfrm>
            <a:off x="0" y="51953"/>
            <a:ext cx="9144000" cy="980728"/>
          </a:xfrm>
        </p:spPr>
        <p:txBody>
          <a:bodyPr>
            <a:noAutofit/>
          </a:bodyPr>
          <a:lstStyle/>
          <a:p>
            <a:pPr algn="ctr"/>
            <a:r>
              <a:rPr lang="bg-BG" sz="2400" b="1" dirty="0" smtClean="0">
                <a:latin typeface="Arial" pitchFamily="34" charset="0"/>
                <a:cs typeface="Arial" pitchFamily="34" charset="0"/>
              </a:rPr>
              <a:t>Образът </a:t>
            </a:r>
            <a:r>
              <a:rPr lang="bg-BG" sz="2400" b="1" dirty="0">
                <a:latin typeface="Arial" pitchFamily="34" charset="0"/>
                <a:cs typeface="Arial" pitchFamily="34" charset="0"/>
              </a:rPr>
              <a:t>на зимата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endParaRPr lang="bg-BG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съдържание 2"/>
          <p:cNvSpPr txBox="1">
            <a:spLocks/>
          </p:cNvSpPr>
          <p:nvPr/>
        </p:nvSpPr>
        <p:spPr>
          <a:xfrm>
            <a:off x="4355976" y="2708920"/>
            <a:ext cx="4320000" cy="3168352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3200" dirty="0" smtClean="0"/>
              <a:t>Зимата – част от мистиката на </a:t>
            </a:r>
            <a:r>
              <a:rPr lang="bg-BG" sz="3200" dirty="0" err="1" smtClean="0"/>
              <a:t>Черказки</a:t>
            </a:r>
            <a:r>
              <a:rPr lang="bg-BG" sz="3200" dirty="0" smtClean="0"/>
              <a:t> („</a:t>
            </a:r>
            <a:r>
              <a:rPr lang="bg-BG" sz="3200" dirty="0"/>
              <a:t>Я</a:t>
            </a:r>
            <a:r>
              <a:rPr lang="bg-BG" sz="3200" dirty="0" smtClean="0"/>
              <a:t>нуари“);</a:t>
            </a:r>
          </a:p>
          <a:p>
            <a:r>
              <a:rPr lang="bg-BG" sz="3200" dirty="0" smtClean="0"/>
              <a:t>Януари – хипербола на мистичното, връзка с магическия реализъм.</a:t>
            </a:r>
          </a:p>
          <a:p>
            <a:endParaRPr lang="bg-BG" dirty="0" smtClean="0"/>
          </a:p>
          <a:p>
            <a:pPr marL="0" indent="0">
              <a:buFont typeface="Wingdings"/>
              <a:buNone/>
            </a:pPr>
            <a:endParaRPr lang="bg-BG" dirty="0"/>
          </a:p>
        </p:txBody>
      </p:sp>
      <p:sp>
        <p:nvSpPr>
          <p:cNvPr id="5" name="Заглавие 1"/>
          <p:cNvSpPr txBox="1">
            <a:spLocks/>
          </p:cNvSpPr>
          <p:nvPr/>
        </p:nvSpPr>
        <p:spPr>
          <a:xfrm>
            <a:off x="271146" y="1160748"/>
            <a:ext cx="3019857" cy="64807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2400" dirty="0" smtClean="0">
                <a:latin typeface="Arial" pitchFamily="34" charset="0"/>
                <a:cs typeface="Arial" pitchFamily="34" charset="0"/>
              </a:rPr>
              <a:t>„Прокълнатия двор“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endParaRPr lang="bg-BG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лавие 1"/>
          <p:cNvSpPr txBox="1">
            <a:spLocks/>
          </p:cNvSpPr>
          <p:nvPr/>
        </p:nvSpPr>
        <p:spPr>
          <a:xfrm>
            <a:off x="4860032" y="1160748"/>
            <a:ext cx="3456384" cy="64807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2400" dirty="0" smtClean="0">
                <a:latin typeface="Arial" pitchFamily="34" charset="0"/>
                <a:cs typeface="Arial" pitchFamily="34" charset="0"/>
              </a:rPr>
              <a:t>„Свирепо настроение“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endParaRPr lang="bg-BG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620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Използвана литература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179512" y="2852936"/>
            <a:ext cx="8640960" cy="2692896"/>
          </a:xfrm>
        </p:spPr>
        <p:txBody>
          <a:bodyPr/>
          <a:lstStyle/>
          <a:p>
            <a:r>
              <a:rPr lang="ru-RU" dirty="0" err="1" smtClean="0"/>
              <a:t>Игов</a:t>
            </a:r>
            <a:r>
              <a:rPr lang="ru-RU" dirty="0"/>
              <a:t>, Св. </a:t>
            </a:r>
            <a:r>
              <a:rPr lang="ru-RU" dirty="0" err="1"/>
              <a:t>Иво</a:t>
            </a:r>
            <a:r>
              <a:rPr lang="ru-RU" dirty="0"/>
              <a:t> </a:t>
            </a:r>
            <a:r>
              <a:rPr lang="ru-RU" dirty="0" err="1"/>
              <a:t>Андрич</a:t>
            </a:r>
            <a:r>
              <a:rPr lang="ru-RU" dirty="0"/>
              <a:t> </a:t>
            </a:r>
            <a:r>
              <a:rPr lang="ru-RU" dirty="0" err="1"/>
              <a:t>като</a:t>
            </a:r>
            <a:r>
              <a:rPr lang="ru-RU" dirty="0"/>
              <a:t> художествен философ на </a:t>
            </a:r>
            <a:r>
              <a:rPr lang="ru-RU" dirty="0" err="1"/>
              <a:t>балканското</a:t>
            </a:r>
            <a:r>
              <a:rPr lang="ru-RU" dirty="0"/>
              <a:t> </a:t>
            </a:r>
            <a:r>
              <a:rPr lang="ru-RU" dirty="0" err="1"/>
              <a:t>битие</a:t>
            </a:r>
            <a:r>
              <a:rPr lang="ru-RU" dirty="0"/>
              <a:t>. – В: </a:t>
            </a:r>
            <a:r>
              <a:rPr lang="ru-RU" dirty="0" err="1"/>
              <a:t>Андрич</a:t>
            </a:r>
            <a:r>
              <a:rPr lang="ru-RU" dirty="0"/>
              <a:t>, И. </a:t>
            </a:r>
            <a:r>
              <a:rPr lang="ru-RU" dirty="0" err="1"/>
              <a:t>Прокълнатият</a:t>
            </a:r>
            <a:r>
              <a:rPr lang="ru-RU" dirty="0"/>
              <a:t> двор. С.: </a:t>
            </a:r>
            <a:r>
              <a:rPr lang="ru-RU" dirty="0" err="1"/>
              <a:t>Балкани</a:t>
            </a:r>
            <a:r>
              <a:rPr lang="ru-RU" dirty="0"/>
              <a:t>, [2002], 5–18.</a:t>
            </a:r>
          </a:p>
          <a:p>
            <a:r>
              <a:rPr lang="ru-RU" dirty="0" err="1" smtClean="0"/>
              <a:t>Радичков</a:t>
            </a:r>
            <a:r>
              <a:rPr lang="ru-RU" dirty="0"/>
              <a:t>, Й. </a:t>
            </a:r>
            <a:r>
              <a:rPr lang="ru-RU" dirty="0" err="1"/>
              <a:t>Интервюта</a:t>
            </a:r>
            <a:r>
              <a:rPr lang="ru-RU" dirty="0"/>
              <a:t>. С.: Нике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Радичков</a:t>
            </a:r>
            <a:r>
              <a:rPr lang="ru-RU" dirty="0" smtClean="0"/>
              <a:t>, Й. Избрани произведения. Новели, </a:t>
            </a:r>
            <a:r>
              <a:rPr lang="ru-RU" dirty="0" err="1" smtClean="0"/>
              <a:t>разкази</a:t>
            </a:r>
            <a:r>
              <a:rPr lang="ru-RU" dirty="0" smtClean="0"/>
              <a:t>. Т. 2, С., 1989.</a:t>
            </a:r>
          </a:p>
          <a:p>
            <a:endParaRPr lang="ru-RU" dirty="0"/>
          </a:p>
          <a:p>
            <a:endParaRPr lang="ru-RU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72035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 rot="20556722">
            <a:off x="806180" y="2086031"/>
            <a:ext cx="7058517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1" dirty="0" smtClean="0"/>
              <a:t>Благодаря за </a:t>
            </a:r>
            <a:r>
              <a:rPr lang="ru-RU" sz="3200" b="1" dirty="0" err="1" smtClean="0"/>
              <a:t>вниманието</a:t>
            </a:r>
            <a:r>
              <a:rPr lang="ru-RU" sz="3200" b="1" dirty="0"/>
              <a:t>!</a:t>
            </a:r>
            <a:endParaRPr lang="ru-RU" sz="3200" b="1" dirty="0" smtClean="0"/>
          </a:p>
          <a:p>
            <a:endParaRPr lang="ru-RU" dirty="0"/>
          </a:p>
          <a:p>
            <a:endParaRPr lang="ru-RU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14242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9144000" cy="980728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Балкански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разказвачи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на истории –</a:t>
            </a:r>
            <a:br>
              <a:rPr lang="ru-RU" sz="3200" b="1" dirty="0" smtClean="0">
                <a:latin typeface="Arial" pitchFamily="34" charset="0"/>
                <a:cs typeface="Arial" pitchFamily="34" charset="0"/>
              </a:rPr>
            </a:b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Андрич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и Йордан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Радичков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endParaRPr lang="bg-BG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179512" y="2564904"/>
            <a:ext cx="8589640" cy="1656184"/>
          </a:xfrm>
        </p:spPr>
        <p:txBody>
          <a:bodyPr>
            <a:noAutofit/>
          </a:bodyPr>
          <a:lstStyle/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Настоящият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доклад 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фокусиран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върху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различните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стратегии на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разказването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на истории от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двама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балкански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писатели –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нобелиста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Андрич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българския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писател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Йордан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Радичков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bg-BG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80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1591" y="260648"/>
            <a:ext cx="9144000" cy="98072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Йордан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Радичков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(1929 – 2004)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endParaRPr lang="bg-BG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0" y="1124744"/>
            <a:ext cx="5861816" cy="4525963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Журналист,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писател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драматург,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номиниран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два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пъти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за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Нобеловата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награда от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страната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си. </a:t>
            </a:r>
          </a:p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Дебютира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през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50</a:t>
            </a:r>
            <a:r>
              <a:rPr lang="bg-BG" sz="3200" baseline="30000" dirty="0" smtClean="0">
                <a:latin typeface="Arial" pitchFamily="34" charset="0"/>
                <a:cs typeface="Arial" pitchFamily="34" charset="0"/>
              </a:rPr>
              <a:t>-те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 години.</a:t>
            </a:r>
          </a:p>
          <a:p>
            <a:r>
              <a:rPr lang="bg-BG" sz="3200" dirty="0" smtClean="0">
                <a:latin typeface="Arial" pitchFamily="34" charset="0"/>
                <a:cs typeface="Arial" pitchFamily="34" charset="0"/>
              </a:rPr>
              <a:t>През 1965 г. излиза </a:t>
            </a:r>
            <a:r>
              <a:rPr lang="bg-BG" sz="3200" dirty="0" err="1" smtClean="0">
                <a:latin typeface="Arial" pitchFamily="34" charset="0"/>
                <a:cs typeface="Arial" pitchFamily="34" charset="0"/>
              </a:rPr>
              <a:t>сб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. „Свирепо настроение“, първоначално отхвърлен от критиката.</a:t>
            </a:r>
          </a:p>
          <a:p>
            <a:r>
              <a:rPr lang="bg-BG" sz="3200" dirty="0" err="1" smtClean="0">
                <a:latin typeface="Arial" pitchFamily="34" charset="0"/>
                <a:cs typeface="Arial" pitchFamily="34" charset="0"/>
              </a:rPr>
              <a:t>Радиков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 ги нарича „сборник с гротески“.</a:t>
            </a:r>
            <a:endParaRPr lang="bg-BG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022887"/>
            <a:ext cx="3220328" cy="41759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6130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1591" y="260648"/>
            <a:ext cx="9144000" cy="98072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Йордан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Радичков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(1929 – 2004)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endParaRPr lang="bg-BG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0" y="1124744"/>
            <a:ext cx="5861816" cy="4525963"/>
          </a:xfrm>
        </p:spPr>
        <p:txBody>
          <a:bodyPr>
            <a:noAutofit/>
          </a:bodyPr>
          <a:lstStyle/>
          <a:p>
            <a:r>
              <a:rPr lang="bg-BG" sz="3200" dirty="0" smtClean="0">
                <a:latin typeface="Arial" pitchFamily="34" charset="0"/>
                <a:cs typeface="Arial" pitchFamily="34" charset="0"/>
              </a:rPr>
              <a:t>„Разказите са като войниците в едно </a:t>
            </a:r>
            <a:r>
              <a:rPr lang="bg-BG" sz="3200" dirty="0">
                <a:latin typeface="Arial" pitchFamily="34" charset="0"/>
                <a:cs typeface="Arial" pitchFamily="34" charset="0"/>
              </a:rPr>
              <a:t>сражение. 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Романите са като генералите в едно сражение. Аз уважавам еднакво както войниците, така и генералите. Но имам слабост към войниците.“</a:t>
            </a:r>
          </a:p>
          <a:p>
            <a:pPr marL="0" indent="0" algn="r">
              <a:buNone/>
            </a:pPr>
            <a:r>
              <a:rPr lang="bg-BG" sz="2600" dirty="0" smtClean="0">
                <a:latin typeface="Arial" pitchFamily="34" charset="0"/>
                <a:cs typeface="Arial" pitchFamily="34" charset="0"/>
              </a:rPr>
              <a:t>(Из интервю на Й. Радичков, 1962)</a:t>
            </a:r>
            <a:endParaRPr lang="bg-BG" sz="2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Картина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196752"/>
            <a:ext cx="2687544" cy="40390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1821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1591" y="260648"/>
            <a:ext cx="9144000" cy="980728"/>
          </a:xfrm>
        </p:spPr>
        <p:txBody>
          <a:bodyPr>
            <a:noAutofit/>
          </a:bodyPr>
          <a:lstStyle/>
          <a:p>
            <a:r>
              <a:rPr lang="bg-BG" sz="2400" b="1" dirty="0" smtClean="0">
                <a:latin typeface="Arial" pitchFamily="34" charset="0"/>
                <a:cs typeface="Arial" pitchFamily="34" charset="0"/>
              </a:rPr>
              <a:t>„Свирепо настроение“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endParaRPr lang="bg-BG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3277636" y="2767836"/>
            <a:ext cx="5472608" cy="1008112"/>
          </a:xfrm>
        </p:spPr>
        <p:txBody>
          <a:bodyPr>
            <a:noAutofit/>
          </a:bodyPr>
          <a:lstStyle/>
          <a:p>
            <a:r>
              <a:rPr lang="bg-BG" sz="3200" dirty="0" smtClean="0">
                <a:latin typeface="Arial" pitchFamily="34" charset="0"/>
                <a:cs typeface="Arial" pitchFamily="34" charset="0"/>
              </a:rPr>
              <a:t>От сборника си Радичков особено цени разказа си „</a:t>
            </a:r>
            <a:r>
              <a:rPr lang="bg-BG" sz="3200" dirty="0" err="1" smtClean="0">
                <a:latin typeface="Arial" pitchFamily="34" charset="0"/>
                <a:cs typeface="Arial" pitchFamily="34" charset="0"/>
              </a:rPr>
              <a:t>Верблюд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“.</a:t>
            </a:r>
            <a:endParaRPr lang="bg-BG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Контейнер за съдържание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32" r="14572"/>
          <a:stretch/>
        </p:blipFill>
        <p:spPr>
          <a:xfrm>
            <a:off x="467544" y="1392244"/>
            <a:ext cx="2657670" cy="37592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36974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1591" y="260648"/>
            <a:ext cx="9144000" cy="980728"/>
          </a:xfrm>
        </p:spPr>
        <p:txBody>
          <a:bodyPr>
            <a:noAutofit/>
          </a:bodyPr>
          <a:lstStyle/>
          <a:p>
            <a:r>
              <a:rPr lang="bg-BG" sz="2400" b="1" dirty="0" smtClean="0">
                <a:latin typeface="Arial" pitchFamily="34" charset="0"/>
                <a:cs typeface="Arial" pitchFamily="34" charset="0"/>
              </a:rPr>
              <a:t>„Свирепо настроение“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endParaRPr lang="bg-BG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0" y="980728"/>
            <a:ext cx="8712968" cy="5301208"/>
          </a:xfrm>
        </p:spPr>
        <p:txBody>
          <a:bodyPr>
            <a:noAutofit/>
          </a:bodyPr>
          <a:lstStyle/>
          <a:p>
            <a:r>
              <a:rPr lang="bg-BG" sz="3200" i="1" dirty="0" smtClean="0">
                <a:latin typeface="Arial" pitchFamily="34" charset="0"/>
                <a:cs typeface="Arial" pitchFamily="34" charset="0"/>
              </a:rPr>
              <a:t>В старите </a:t>
            </a:r>
            <a:r>
              <a:rPr lang="bg-BG" sz="3200" i="1" dirty="0" err="1" smtClean="0">
                <a:latin typeface="Arial" pitchFamily="34" charset="0"/>
                <a:cs typeface="Arial" pitchFamily="34" charset="0"/>
              </a:rPr>
              <a:t>черказки</a:t>
            </a:r>
            <a:r>
              <a:rPr lang="bg-BG" sz="3200" i="1" dirty="0" smtClean="0">
                <a:latin typeface="Arial" pitchFamily="34" charset="0"/>
                <a:cs typeface="Arial" pitchFamily="34" charset="0"/>
              </a:rPr>
              <a:t> хроники е написано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r>
              <a:rPr lang="bg-BG" sz="3200" dirty="0" err="1" smtClean="0">
                <a:latin typeface="Arial" pitchFamily="34" charset="0"/>
                <a:cs typeface="Arial" pitchFamily="34" charset="0"/>
              </a:rPr>
              <a:t>Черказки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 – утопично място;</a:t>
            </a:r>
          </a:p>
          <a:p>
            <a:r>
              <a:rPr lang="bg-BG" sz="3200" dirty="0" err="1" smtClean="0">
                <a:latin typeface="Arial" pitchFamily="34" charset="0"/>
                <a:cs typeface="Arial" pitchFamily="34" charset="0"/>
              </a:rPr>
              <a:t>Верблюд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 – мистично животно, живяло на Луната, преди да се засели на Земята. Той носи със себе си хаоса, а хората, живеещи с </a:t>
            </a:r>
            <a:r>
              <a:rPr lang="bg-BG" sz="3200" dirty="0" err="1" smtClean="0">
                <a:latin typeface="Arial" pitchFamily="34" charset="0"/>
                <a:cs typeface="Arial" pitchFamily="34" charset="0"/>
              </a:rPr>
              <a:t>вреблюда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, виждат край себе си фантастични истории.</a:t>
            </a:r>
          </a:p>
          <a:p>
            <a:r>
              <a:rPr lang="bg-BG" sz="3200" dirty="0" smtClean="0">
                <a:latin typeface="Arial" pitchFamily="34" charset="0"/>
                <a:cs typeface="Arial" pitchFamily="34" charset="0"/>
              </a:rPr>
              <a:t>Чрез хрониките се разместват времената, небето и земята разменят местата си и </a:t>
            </a:r>
            <a:r>
              <a:rPr lang="bg-BG" sz="3200" dirty="0" err="1" smtClean="0">
                <a:latin typeface="Arial" pitchFamily="34" charset="0"/>
                <a:cs typeface="Arial" pitchFamily="34" charset="0"/>
              </a:rPr>
              <a:t>Черказки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 се превръща в тайнствено и мистично място.</a:t>
            </a:r>
            <a:endParaRPr lang="bg-BG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237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1591" y="260648"/>
            <a:ext cx="9144000" cy="980728"/>
          </a:xfrm>
        </p:spPr>
        <p:txBody>
          <a:bodyPr>
            <a:noAutofit/>
          </a:bodyPr>
          <a:lstStyle/>
          <a:p>
            <a:r>
              <a:rPr lang="bg-BG" sz="2400" b="1" dirty="0" smtClean="0">
                <a:latin typeface="Arial" pitchFamily="34" charset="0"/>
                <a:cs typeface="Arial" pitchFamily="34" charset="0"/>
              </a:rPr>
              <a:t>„Свирепо настроение“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endParaRPr lang="bg-BG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107504" y="1556792"/>
            <a:ext cx="8712968" cy="5301208"/>
          </a:xfrm>
        </p:spPr>
        <p:txBody>
          <a:bodyPr>
            <a:normAutofit/>
          </a:bodyPr>
          <a:lstStyle/>
          <a:p>
            <a:r>
              <a:rPr lang="bg-BG" sz="3200" dirty="0" smtClean="0">
                <a:latin typeface="Arial" pitchFamily="34" charset="0"/>
                <a:cs typeface="Arial" pitchFamily="34" charset="0"/>
              </a:rPr>
              <a:t>Разказите са част от народната мъдрост, която трябва да се разказва от уста на уста, за да се предаде на поколенията (като случката с лисицата, която се преструва на умряла).</a:t>
            </a:r>
          </a:p>
          <a:p>
            <a:r>
              <a:rPr lang="bg-BG" sz="3200" dirty="0" smtClean="0">
                <a:latin typeface="Arial" pitchFamily="34" charset="0"/>
                <a:cs typeface="Arial" pitchFamily="34" charset="0"/>
              </a:rPr>
              <a:t>Разкази като предания, които да напомнят на селяните извънредните събития. Преданията се превръщат в част от </a:t>
            </a:r>
            <a:r>
              <a:rPr lang="bg-BG" sz="3200" dirty="0" err="1" smtClean="0">
                <a:latin typeface="Arial" pitchFamily="34" charset="0"/>
                <a:cs typeface="Arial" pitchFamily="34" charset="0"/>
              </a:rPr>
              <a:t>митотворечеството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 за село </a:t>
            </a:r>
            <a:r>
              <a:rPr lang="bg-BG" sz="3200" dirty="0" err="1" smtClean="0">
                <a:latin typeface="Arial" pitchFamily="34" charset="0"/>
                <a:cs typeface="Arial" pitchFamily="34" charset="0"/>
              </a:rPr>
              <a:t>Черказки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bg-BG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948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1591" y="260648"/>
            <a:ext cx="9144000" cy="980728"/>
          </a:xfrm>
        </p:spPr>
        <p:txBody>
          <a:bodyPr>
            <a:noAutofit/>
          </a:bodyPr>
          <a:lstStyle/>
          <a:p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Андрич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(1892 – 1975)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endParaRPr lang="bg-BG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Контейнер за съдържание 7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66752"/>
            <a:ext cx="1908522" cy="30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Картина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62" t="3610" r="11096" b="7979"/>
          <a:stretch/>
        </p:blipFill>
        <p:spPr>
          <a:xfrm>
            <a:off x="3275856" y="2564904"/>
            <a:ext cx="2314712" cy="41015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Картина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666752"/>
            <a:ext cx="1992922" cy="30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00848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/>
          <a:lstStyle/>
          <a:p>
            <a:r>
              <a:rPr lang="bg-BG" sz="3200" dirty="0" smtClean="0"/>
              <a:t>Различни типове разкази:</a:t>
            </a:r>
          </a:p>
          <a:p>
            <a:pPr marL="0" indent="0" algn="ctr">
              <a:buNone/>
            </a:pPr>
            <a:r>
              <a:rPr lang="bg-BG" sz="3200" b="1" dirty="0" smtClean="0"/>
              <a:t>Заир</a:t>
            </a:r>
          </a:p>
          <a:p>
            <a:r>
              <a:rPr lang="bg-BG" sz="3200" dirty="0" smtClean="0"/>
              <a:t>Повторителен разказ;</a:t>
            </a:r>
          </a:p>
          <a:p>
            <a:r>
              <a:rPr lang="bg-BG" sz="3200" dirty="0" smtClean="0"/>
              <a:t>Измислен разказ;</a:t>
            </a:r>
          </a:p>
          <a:p>
            <a:r>
              <a:rPr lang="bg-BG" sz="3200" dirty="0" smtClean="0"/>
              <a:t>Начин да не забравиш себе си;</a:t>
            </a:r>
          </a:p>
          <a:p>
            <a:pPr marL="0" indent="0">
              <a:buNone/>
            </a:pPr>
            <a:endParaRPr lang="bg-BG" dirty="0"/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1591" y="260648"/>
            <a:ext cx="9144000" cy="980728"/>
          </a:xfrm>
        </p:spPr>
        <p:txBody>
          <a:bodyPr>
            <a:noAutofit/>
          </a:bodyPr>
          <a:lstStyle/>
          <a:p>
            <a:r>
              <a:rPr lang="bg-BG" sz="2400" b="1" dirty="0" smtClean="0">
                <a:latin typeface="Arial" pitchFamily="34" charset="0"/>
                <a:cs typeface="Arial" pitchFamily="34" charset="0"/>
              </a:rPr>
              <a:t>„Прокълнатия двор“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endParaRPr lang="bg-BG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027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искани">
  <a:themeElements>
    <a:clrScheme name="Кабърче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Изискани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зискани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108</TotalTime>
  <Words>544</Words>
  <Application>Microsoft Office PowerPoint</Application>
  <PresentationFormat>Презентация на цял екран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14</vt:i4>
      </vt:variant>
    </vt:vector>
  </HeadingPairs>
  <TitlesOfParts>
    <vt:vector size="15" baseType="lpstr">
      <vt:lpstr>Изискани</vt:lpstr>
      <vt:lpstr>доц. д-р Мира Душкова  Русенски университет „Ангел Кънчев“ (България)  Факултет „Природни науки и образование“ Катедра „Български език, литература и изкуство  mdushkova@uni-ruse.bg    </vt:lpstr>
      <vt:lpstr>Балкански разказвачи на истории – Иво Андрич и Йордан Радичков </vt:lpstr>
      <vt:lpstr>Йордан Радичков (1929 – 2004) </vt:lpstr>
      <vt:lpstr>Йордан Радичков (1929 – 2004) </vt:lpstr>
      <vt:lpstr>„Свирепо настроение“ </vt:lpstr>
      <vt:lpstr>„Свирепо настроение“ </vt:lpstr>
      <vt:lpstr>„Свирепо настроение“ </vt:lpstr>
      <vt:lpstr>Иво Андрич (1892 – 1975) </vt:lpstr>
      <vt:lpstr>„Прокълнатия двор“ </vt:lpstr>
      <vt:lpstr>„Прокълнатия двор“ </vt:lpstr>
      <vt:lpstr>„Прокълнатия двор“ </vt:lpstr>
      <vt:lpstr>Образът на зимата </vt:lpstr>
      <vt:lpstr>Използвана литература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доц. д-р Мира Душкова  Русенски университет „Ангел Кънчев“ (България)  Факултет „Природни науки и образование“ Катедра „Български език, литература и изкуство  mdushkova@uni-ruse.bg</dc:title>
  <dc:creator>User</dc:creator>
  <cp:lastModifiedBy>User</cp:lastModifiedBy>
  <cp:revision>21</cp:revision>
  <dcterms:created xsi:type="dcterms:W3CDTF">2019-10-13T16:03:48Z</dcterms:created>
  <dcterms:modified xsi:type="dcterms:W3CDTF">2019-10-13T20:14:03Z</dcterms:modified>
</cp:coreProperties>
</file>